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2" r:id="rId4"/>
    <p:sldId id="267" r:id="rId6"/>
    <p:sldId id="268" r:id="rId7"/>
    <p:sldId id="269" r:id="rId8"/>
    <p:sldId id="270" r:id="rId9"/>
    <p:sldId id="272" r:id="rId10"/>
    <p:sldId id="2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9</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83703" y="2963297"/>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Applying the Performance Efficiency Pillar</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Performance Efficiency </a:t>
            </a:r>
            <a:r>
              <a:rPr lang="en-US" dirty="0" smtClean="0">
                <a:latin typeface="Arial" panose="020B0604020202020204" pitchFamily="34" charset="0"/>
                <a:sym typeface="+mn-ea"/>
              </a:rPr>
              <a:t>Pillar </a:t>
            </a:r>
            <a:endParaRPr 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The Performance Efficiency pillar includes the ability to use computing resources efficiently to meet system requirements and to maintain that efficiency as demand changes and technologies evolve. </a:t>
            </a:r>
            <a:endParaRPr lang="en-US" sz="2400" dirty="0"/>
          </a:p>
          <a:p>
            <a:r>
              <a:rPr lang="en-US" sz="2400" dirty="0"/>
              <a:t>Within the Performance Efficiency pillar, there are four best practice areas: </a:t>
            </a:r>
            <a:endParaRPr lang="en-US" sz="2400" dirty="0"/>
          </a:p>
          <a:p>
            <a:pPr lvl="1"/>
            <a:r>
              <a:rPr lang="en-US" sz="2055" dirty="0"/>
              <a:t>Selection</a:t>
            </a:r>
            <a:endParaRPr lang="en-US" sz="2055" dirty="0"/>
          </a:p>
          <a:p>
            <a:pPr lvl="1"/>
            <a:r>
              <a:rPr lang="en-US" sz="2055" dirty="0"/>
              <a:t>Review</a:t>
            </a:r>
            <a:endParaRPr lang="en-US" sz="2055" dirty="0"/>
          </a:p>
          <a:p>
            <a:pPr lvl="1"/>
            <a:r>
              <a:rPr lang="en-US" sz="2055" dirty="0"/>
              <a:t>Monitoring</a:t>
            </a:r>
            <a:endParaRPr lang="en-US" sz="2055" dirty="0"/>
          </a:p>
          <a:p>
            <a:pPr lvl="1"/>
            <a:r>
              <a:rPr lang="en-US" sz="2055" dirty="0"/>
              <a:t>Tradeoffs</a:t>
            </a:r>
            <a:endParaRPr lang="en-US" sz="2055"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sz="3600" dirty="0" smtClean="0">
                <a:latin typeface="Arial" panose="020B0604020202020204" pitchFamily="34" charset="0"/>
              </a:rPr>
              <a:t>D</a:t>
            </a:r>
            <a:r>
              <a:rPr lang="en-US" sz="3600" dirty="0" smtClean="0">
                <a:latin typeface="Arial" panose="020B0604020202020204" pitchFamily="34" charset="0"/>
              </a:rPr>
              <a:t>esign </a:t>
            </a:r>
            <a:r>
              <a:rPr lang="x-none" altLang="en-US" sz="3600" dirty="0" smtClean="0">
                <a:latin typeface="Arial" panose="020B0604020202020204" pitchFamily="34" charset="0"/>
              </a:rPr>
              <a:t>P</a:t>
            </a:r>
            <a:r>
              <a:rPr lang="en-US" sz="3600" dirty="0" smtClean="0">
                <a:latin typeface="Arial" panose="020B0604020202020204" pitchFamily="34" charset="0"/>
              </a:rPr>
              <a:t>rinciples </a:t>
            </a:r>
            <a:r>
              <a:rPr lang="x-none" altLang="en-US" sz="3600" dirty="0" smtClean="0">
                <a:latin typeface="Arial" panose="020B0604020202020204" pitchFamily="34" charset="0"/>
              </a:rPr>
              <a:t>for </a:t>
            </a:r>
            <a:r>
              <a:rPr lang="en-US" sz="3600" dirty="0" smtClean="0">
                <a:latin typeface="Arial" panose="020B0604020202020204" pitchFamily="34" charset="0"/>
                <a:sym typeface="+mn-ea"/>
              </a:rPr>
              <a:t>Performance Efficiency </a:t>
            </a:r>
            <a:r>
              <a:rPr lang="x-none" altLang="en-US" sz="3600" dirty="0" smtClean="0">
                <a:latin typeface="Arial" panose="020B0604020202020204" pitchFamily="34" charset="0"/>
              </a:rPr>
              <a:t>Pillar</a:t>
            </a:r>
            <a:endParaRPr lang="x-none" altLang="en-US" sz="3600"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000" dirty="0"/>
              <a:t>Use managed and hosted services provided by the cloud vendor (such as databases, messaging queues, media transcoders) instead of hosting and managing them by yourself.</a:t>
            </a:r>
            <a:endParaRPr lang="en-US" sz="2000" dirty="0"/>
          </a:p>
          <a:p>
            <a:r>
              <a:rPr lang="en-US" sz="2000" dirty="0"/>
              <a:t>Deploy your system across multiple regions to provide lower latency and a better experience for your users.</a:t>
            </a:r>
            <a:endParaRPr lang="en-US" sz="2000" dirty="0"/>
          </a:p>
          <a:p>
            <a:r>
              <a:rPr lang="en-US" sz="2000" dirty="0"/>
              <a:t>Use serverless architectures where possible to remove the operational burden of managing servers and lower your cloud expenditure.</a:t>
            </a:r>
            <a:endParaRPr lang="en-US" sz="2000" dirty="0"/>
          </a:p>
          <a:p>
            <a:r>
              <a:rPr lang="en-US" sz="2000" dirty="0"/>
              <a:t>Experiment with different options available for compute and storage.</a:t>
            </a:r>
            <a:endParaRPr lang="en-US" sz="2000" dirty="0"/>
          </a:p>
          <a:p>
            <a:r>
              <a:rPr lang="en-US" sz="2000" dirty="0"/>
              <a:t>When selecting a cloud service or available options within a service, consider the requirements of your application such as data access patterns or data storage requirements.</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Selection</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6068695" cy="4351655"/>
          </a:xfrm>
        </p:spPr>
        <p:txBody>
          <a:bodyPr>
            <a:noAutofit/>
          </a:bodyPr>
          <a:lstStyle/>
          <a:p>
            <a:r>
              <a:rPr lang="en-US" sz="1600" dirty="0">
                <a:latin typeface="Arial" panose="020B0604020202020204" pitchFamily="34" charset="0"/>
                <a:cs typeface="Arial" panose="020B0604020202020204" pitchFamily="34" charset="0"/>
              </a:rPr>
              <a:t>The Selection best practice area highlights the importance of selecting the optimal solution for a particular system based on application design, usage patterns, data access method (block, file, or object), data access patterns (random or sequential), and requirements for availability, consistency, partition tolerance, latency, durability, scalability and querying.</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To select the best performing architecture, you should understand the range of services and resources available and how to use them to achieve optimal performance.</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To select your compute solution, evaluate the available compute options and available configurations.</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To select your database solution, understand the different characteristics of data.</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To configure your networking solution, you should understand how networking related decisions impact performance.</a:t>
            </a: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270885" y="6356350"/>
            <a:ext cx="4114800" cy="365125"/>
          </a:xfrm>
        </p:spPr>
        <p:txBody>
          <a:bodyPr/>
          <a:p>
            <a:r>
              <a:rPr lang="en-US" dirty="0"/>
              <a:t>© 2019 Arshdeep Bahga &amp; Vijay Madisetti</a:t>
            </a:r>
            <a:endParaRPr lang="en-US" dirty="0"/>
          </a:p>
        </p:txBody>
      </p:sp>
      <p:pic>
        <p:nvPicPr>
          <p:cNvPr id="6" name="Picture 5" descr="Slide14"/>
          <p:cNvPicPr>
            <a:picLocks noChangeAspect="1"/>
          </p:cNvPicPr>
          <p:nvPr/>
        </p:nvPicPr>
        <p:blipFill>
          <a:blip r:embed="rId1"/>
          <a:stretch>
            <a:fillRect/>
          </a:stretch>
        </p:blipFill>
        <p:spPr>
          <a:xfrm>
            <a:off x="6989445" y="-5080"/>
            <a:ext cx="5202555" cy="686308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Review</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10809605" cy="4351655"/>
          </a:xfrm>
        </p:spPr>
        <p:txBody>
          <a:bodyPr/>
          <a:lstStyle/>
          <a:p>
            <a:r>
              <a:rPr lang="en-US" sz="2000" dirty="0"/>
              <a:t>The Review best practice area highlights the importance of reviewing the available solutions and services as newer technologies and approaches may become available that could improve the performance of your system’s performance. </a:t>
            </a:r>
            <a:endParaRPr lang="en-US" sz="2000" dirty="0"/>
          </a:p>
          <a:p>
            <a:r>
              <a:rPr lang="en-US" sz="2000" dirty="0"/>
              <a:t>To evolve your workload to take advantage of new releases, you should keep up-to-date on new resources and services. </a:t>
            </a:r>
            <a:endParaRPr lang="en-US" sz="2000" dirty="0"/>
          </a:p>
          <a:p>
            <a:r>
              <a:rPr lang="en-US" sz="2000" dirty="0"/>
              <a:t>Evaluate new services, design patterns, resource types, and configurations as they become available.</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15"/>
          <p:cNvPicPr>
            <a:picLocks noChangeAspect="1"/>
          </p:cNvPicPr>
          <p:nvPr/>
        </p:nvPicPr>
        <p:blipFill>
          <a:blip r:embed="rId1"/>
          <a:stretch>
            <a:fillRect/>
          </a:stretch>
        </p:blipFill>
        <p:spPr>
          <a:xfrm>
            <a:off x="3204210" y="4549775"/>
            <a:ext cx="6076950" cy="14954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Monitoring</a:t>
            </a:r>
            <a:endParaRPr sz="3200" dirty="0" smtClean="0">
              <a:latin typeface="Arial" panose="020B0604020202020204" pitchFamily="34" charset="0"/>
            </a:endParaRPr>
          </a:p>
        </p:txBody>
      </p:sp>
      <p:sp>
        <p:nvSpPr>
          <p:cNvPr id="3" name="Content Placeholder 2"/>
          <p:cNvSpPr>
            <a:spLocks noGrp="1"/>
          </p:cNvSpPr>
          <p:nvPr>
            <p:ph idx="1"/>
          </p:nvPr>
        </p:nvSpPr>
        <p:spPr>
          <a:xfrm>
            <a:off x="584200" y="1546225"/>
            <a:ext cx="10906125" cy="4631055"/>
          </a:xfrm>
        </p:spPr>
        <p:txBody>
          <a:bodyPr>
            <a:noAutofit/>
          </a:bodyPr>
          <a:lstStyle/>
          <a:p>
            <a:r>
              <a:rPr lang="en-US" sz="1800" dirty="0">
                <a:latin typeface="Arial" panose="020B0604020202020204" pitchFamily="34" charset="0"/>
                <a:cs typeface="Arial" panose="020B0604020202020204" pitchFamily="34" charset="0"/>
              </a:rPr>
              <a:t>The Monitoring best practice area highlights the importance of monitoring the performance of your system so that you can take timely actions if any performance issues arise.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To monitor your resources to ensure they are performing as expected, you should record performance-related metrics and analyze the metrics when events or incidents occur.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Identify the KPIs for your system and use monitoring and alerting systems to address performance issues.</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16"/>
          <p:cNvPicPr>
            <a:picLocks noChangeAspect="1"/>
          </p:cNvPicPr>
          <p:nvPr/>
        </p:nvPicPr>
        <p:blipFill>
          <a:blip r:embed="rId1"/>
          <a:stretch>
            <a:fillRect/>
          </a:stretch>
        </p:blipFill>
        <p:spPr>
          <a:xfrm>
            <a:off x="3036570" y="3730625"/>
            <a:ext cx="6000750" cy="22955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Tradeoffs</a:t>
            </a:r>
            <a:endParaRPr sz="3200" dirty="0" smtClean="0">
              <a:latin typeface="Arial" panose="020B0604020202020204" pitchFamily="34" charset="0"/>
            </a:endParaRPr>
          </a:p>
        </p:txBody>
      </p:sp>
      <p:sp>
        <p:nvSpPr>
          <p:cNvPr id="3" name="Content Placeholder 2"/>
          <p:cNvSpPr>
            <a:spLocks noGrp="1"/>
          </p:cNvSpPr>
          <p:nvPr>
            <p:ph idx="1"/>
          </p:nvPr>
        </p:nvSpPr>
        <p:spPr>
          <a:xfrm>
            <a:off x="584200" y="1546225"/>
            <a:ext cx="10948670" cy="4631055"/>
          </a:xfrm>
        </p:spPr>
        <p:txBody>
          <a:bodyPr>
            <a:noAutofit/>
          </a:bodyPr>
          <a:lstStyle/>
          <a:p>
            <a:r>
              <a:rPr lang="en-US" sz="1800" dirty="0">
                <a:latin typeface="Arial" panose="020B0604020202020204" pitchFamily="34" charset="0"/>
                <a:cs typeface="Arial" panose="020B0604020202020204" pitchFamily="34" charset="0"/>
              </a:rPr>
              <a:t>The Tradeoffs best practice area highlights the importance of thinking about tradeoffs (such as consistency, durability, and space versus time or latency) to deliver higher performance.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To use tradeoffs to improve performance, you should identify areas where increasing the performance will have a positive impact on efficiency or customer experience. </a:t>
            </a: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You should understand various design patterns and services and use various performance related strategies such as caching, read-replicas, sharding, and data compression.</a:t>
            </a:r>
            <a:endParaRPr lang="en-US" sz="18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17"/>
          <p:cNvPicPr>
            <a:picLocks noChangeAspect="1"/>
          </p:cNvPicPr>
          <p:nvPr/>
        </p:nvPicPr>
        <p:blipFill>
          <a:blip r:embed="rId1"/>
          <a:stretch>
            <a:fillRect/>
          </a:stretch>
        </p:blipFill>
        <p:spPr>
          <a:xfrm>
            <a:off x="3081020" y="4034155"/>
            <a:ext cx="6029325" cy="20002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4000" dirty="0" smtClean="0">
                <a:latin typeface="Arial" panose="020B0604020202020204" pitchFamily="34" charset="0"/>
              </a:rPr>
              <a:t>Recipe for </a:t>
            </a:r>
            <a:r>
              <a:rPr lang="en-US" sz="4000" dirty="0" smtClean="0">
                <a:latin typeface="Arial" panose="020B0604020202020204" pitchFamily="34" charset="0"/>
                <a:sym typeface="+mn-ea"/>
              </a:rPr>
              <a:t>Performance Efficiency </a:t>
            </a:r>
            <a:r>
              <a:rPr sz="4000" dirty="0" smtClean="0">
                <a:latin typeface="Arial" panose="020B0604020202020204" pitchFamily="34" charset="0"/>
              </a:rPr>
              <a:t>Pillar</a:t>
            </a:r>
            <a:endParaRPr sz="4000" dirty="0" smtClean="0">
              <a:latin typeface="Arial" panose="020B0604020202020204" pitchFamily="34" charset="0"/>
            </a:endParaRPr>
          </a:p>
        </p:txBody>
      </p:sp>
      <p:sp>
        <p:nvSpPr>
          <p:cNvPr id="3" name="Content Placeholder 2"/>
          <p:cNvSpPr>
            <a:spLocks noGrp="1"/>
          </p:cNvSpPr>
          <p:nvPr>
            <p:ph idx="1"/>
          </p:nvPr>
        </p:nvSpPr>
        <p:spPr>
          <a:xfrm>
            <a:off x="838200" y="1825625"/>
            <a:ext cx="5635625" cy="4351655"/>
          </a:xfrm>
        </p:spPr>
        <p:txBody>
          <a:bodyPr>
            <a:noAutofit/>
          </a:bodyPr>
          <a:lstStyle/>
          <a:p>
            <a:r>
              <a:rPr lang="en-US" sz="1600" dirty="0">
                <a:latin typeface="Arial" panose="020B0604020202020204" pitchFamily="34" charset="0"/>
                <a:cs typeface="Arial" panose="020B0604020202020204" pitchFamily="34" charset="0"/>
              </a:rPr>
              <a:t>In this recipe, we create a cross-region deployment of the photo gallery application comprising cross-region read replicas with multi-AZ deployments for RDS database instances.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Operating a read replica in a different region from the master database region improves the disaster recovery of the application.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In case of a regional disruption, you can promote the read replica to be the new master and keep the application in operation.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Another benefit of operating a read replica in a different region is that you can scale out the application globally and serve the read queries from an AWS region that is close to the users.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In this recipe, we use Route 53 for domain registration and DNS routing. </a:t>
            </a:r>
            <a:endParaRPr lang="en-US" sz="16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creenshot from 2019-08-16 09-19-25"/>
          <p:cNvPicPr>
            <a:picLocks noChangeAspect="1"/>
          </p:cNvPicPr>
          <p:nvPr/>
        </p:nvPicPr>
        <p:blipFill>
          <a:blip r:embed="rId1"/>
          <a:stretch>
            <a:fillRect/>
          </a:stretch>
        </p:blipFill>
        <p:spPr>
          <a:xfrm>
            <a:off x="6473190" y="1501140"/>
            <a:ext cx="5718810" cy="477266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4538</Words>
  <Application>WPS Presentation</Application>
  <PresentationFormat>Widescreen</PresentationFormat>
  <Paragraphs>74</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SimSun</vt:lpstr>
      <vt:lpstr>Wingdings</vt:lpstr>
      <vt:lpstr>Calibri</vt:lpstr>
      <vt:lpstr>微软雅黑</vt:lpstr>
      <vt:lpstr>Droid Sans Fallback</vt:lpstr>
      <vt:lpstr>Arial Unicode MS</vt:lpstr>
      <vt:lpstr>Calibri Light</vt:lpstr>
      <vt:lpstr>Webdings</vt:lpstr>
      <vt:lpstr>Times New Roman</vt:lpstr>
      <vt:lpstr>Office Theme</vt:lpstr>
      <vt:lpstr>PowerPoint 演示文稿</vt:lpstr>
      <vt:lpstr>Pillar IV: Performance Efficiency</vt:lpstr>
      <vt:lpstr>Design Principles for Reliability Pillar</vt:lpstr>
      <vt:lpstr>Best Practice Area: Foundations</vt:lpstr>
      <vt:lpstr>Best Practice Area: Change Management</vt:lpstr>
      <vt:lpstr>Best Practice Area: Failure  Management</vt:lpstr>
      <vt:lpstr>Best Practice Area: Failure  Management</vt:lpstr>
      <vt:lpstr>Recipe for Reliability Pillar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26</cp:revision>
  <dcterms:created xsi:type="dcterms:W3CDTF">2019-08-16T03:54:53Z</dcterms:created>
  <dcterms:modified xsi:type="dcterms:W3CDTF">2019-08-16T03:54:53Z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