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5"/>
  </p:notesMasterIdLst>
  <p:handoutMasterIdLst>
    <p:handoutMasterId r:id="rId24"/>
  </p:handoutMasterIdLst>
  <p:sldIdLst>
    <p:sldId id="256" r:id="rId3"/>
    <p:sldId id="257" r:id="rId4"/>
    <p:sldId id="258" r:id="rId6"/>
    <p:sldId id="259" r:id="rId7"/>
    <p:sldId id="275" r:id="rId8"/>
    <p:sldId id="276" r:id="rId9"/>
    <p:sldId id="287" r:id="rId10"/>
    <p:sldId id="286" r:id="rId11"/>
    <p:sldId id="285" r:id="rId12"/>
    <p:sldId id="277" r:id="rId13"/>
    <p:sldId id="278" r:id="rId14"/>
    <p:sldId id="280" r:id="rId15"/>
    <p:sldId id="279" r:id="rId16"/>
    <p:sldId id="311" r:id="rId17"/>
    <p:sldId id="312" r:id="rId18"/>
    <p:sldId id="313" r:id="rId19"/>
    <p:sldId id="314" r:id="rId20"/>
    <p:sldId id="308" r:id="rId21"/>
    <p:sldId id="309" r:id="rId22"/>
    <p:sldId id="274" r:id="rId23"/>
  </p:sldIdLst>
  <p:sldSz cx="12192000" cy="6858000"/>
  <p:notesSz cx="6400800" cy="1173162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EBD0A"/>
    <a:srgbClr val="054772"/>
    <a:srgbClr val="DAF3FE"/>
    <a:srgbClr val="0EB2F9"/>
    <a:srgbClr val="032C52"/>
    <a:srgbClr val="02142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73" d="100"/>
          <a:sy n="73" d="100"/>
        </p:scale>
        <p:origin x="-552" y="-10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 Type="http://schemas.openxmlformats.org/officeDocument/2006/relationships/slide" Target="slides/slide1.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handoutMaster" Target="handoutMasters/handoutMaster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773680" cy="588619"/>
          </a:xfrm>
          <a:prstGeom prst="rect">
            <a:avLst/>
          </a:prstGeom>
        </p:spPr>
        <p:txBody>
          <a:bodyPr vert="horz" lIns="91440" tIns="45720" rIns="91440" bIns="45720" rtlCol="0"/>
          <a:lstStyle>
            <a:lvl1pPr algn="l">
              <a:defRPr sz="1120"/>
            </a:lvl1pPr>
          </a:lstStyle>
          <a:p>
            <a:endParaRPr lang="en-US"/>
          </a:p>
        </p:txBody>
      </p:sp>
      <p:sp>
        <p:nvSpPr>
          <p:cNvPr id="3" name="Date Placeholder 2"/>
          <p:cNvSpPr>
            <a:spLocks noGrp="1"/>
          </p:cNvSpPr>
          <p:nvPr>
            <p:ph type="dt" sz="quarter" idx="1"/>
          </p:nvPr>
        </p:nvSpPr>
        <p:spPr>
          <a:xfrm>
            <a:off x="3625639" y="0"/>
            <a:ext cx="2773680" cy="588619"/>
          </a:xfrm>
          <a:prstGeom prst="rect">
            <a:avLst/>
          </a:prstGeom>
        </p:spPr>
        <p:txBody>
          <a:bodyPr vert="horz" lIns="91440" tIns="45720" rIns="91440" bIns="45720" rtlCol="0"/>
          <a:lstStyle>
            <a:lvl1pPr algn="r">
              <a:defRPr sz="1120"/>
            </a:lvl1pPr>
          </a:lstStyle>
          <a:p>
            <a:fld id="{696C064A-D61B-4B21-B757-51A9B82445B8}" type="datetimeFigureOut">
              <a:rPr lang="en-US" smtClean="0"/>
            </a:fld>
            <a:endParaRPr lang="en-US"/>
          </a:p>
        </p:txBody>
      </p:sp>
      <p:sp>
        <p:nvSpPr>
          <p:cNvPr id="4" name="Footer Placeholder 3"/>
          <p:cNvSpPr>
            <a:spLocks noGrp="1"/>
          </p:cNvSpPr>
          <p:nvPr>
            <p:ph type="ftr" sz="quarter" idx="2"/>
          </p:nvPr>
        </p:nvSpPr>
        <p:spPr>
          <a:xfrm>
            <a:off x="0" y="11143008"/>
            <a:ext cx="2773680" cy="588617"/>
          </a:xfrm>
          <a:prstGeom prst="rect">
            <a:avLst/>
          </a:prstGeom>
        </p:spPr>
        <p:txBody>
          <a:bodyPr vert="horz" lIns="91440" tIns="45720" rIns="91440" bIns="45720" rtlCol="0" anchor="b"/>
          <a:lstStyle>
            <a:lvl1pPr algn="l">
              <a:defRPr sz="1120"/>
            </a:lvl1pPr>
          </a:lstStyle>
          <a:p>
            <a:endParaRPr lang="en-US"/>
          </a:p>
        </p:txBody>
      </p:sp>
      <p:sp>
        <p:nvSpPr>
          <p:cNvPr id="5" name="Slide Number Placeholder 4"/>
          <p:cNvSpPr>
            <a:spLocks noGrp="1"/>
          </p:cNvSpPr>
          <p:nvPr>
            <p:ph type="sldNum" sz="quarter" idx="3"/>
          </p:nvPr>
        </p:nvSpPr>
        <p:spPr>
          <a:xfrm>
            <a:off x="3625639" y="11143008"/>
            <a:ext cx="2773680" cy="588617"/>
          </a:xfrm>
          <a:prstGeom prst="rect">
            <a:avLst/>
          </a:prstGeom>
        </p:spPr>
        <p:txBody>
          <a:bodyPr vert="horz" lIns="91440" tIns="45720" rIns="91440" bIns="45720" rtlCol="0" anchor="b"/>
          <a:lstStyle>
            <a:lvl1pPr algn="r">
              <a:defRPr sz="1120"/>
            </a:lvl1pPr>
          </a:lstStyle>
          <a:p>
            <a:fld id="{50305E07-67EA-4042-A3F6-853A8AD8D209}" type="slidenum">
              <a:rPr lang="en-US" smtClean="0"/>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773680" cy="588619"/>
          </a:xfrm>
          <a:prstGeom prst="rect">
            <a:avLst/>
          </a:prstGeom>
        </p:spPr>
        <p:txBody>
          <a:bodyPr vert="horz" lIns="91440" tIns="45720" rIns="91440" bIns="45720" rtlCol="0"/>
          <a:lstStyle>
            <a:lvl1pPr algn="l">
              <a:defRPr sz="1200">
                <a:latin typeface="Arial" panose="020B0604020202020204" pitchFamily="34" charset="0"/>
              </a:defRPr>
            </a:lvl1pPr>
          </a:lstStyle>
          <a:p>
            <a:endParaRPr lang="en-US"/>
          </a:p>
        </p:txBody>
      </p:sp>
      <p:sp>
        <p:nvSpPr>
          <p:cNvPr id="3" name="Date Placeholder 2"/>
          <p:cNvSpPr>
            <a:spLocks noGrp="1"/>
          </p:cNvSpPr>
          <p:nvPr>
            <p:ph type="dt" idx="1"/>
          </p:nvPr>
        </p:nvSpPr>
        <p:spPr>
          <a:xfrm>
            <a:off x="3625639" y="0"/>
            <a:ext cx="2773680" cy="588619"/>
          </a:xfrm>
          <a:prstGeom prst="rect">
            <a:avLst/>
          </a:prstGeom>
        </p:spPr>
        <p:txBody>
          <a:bodyPr vert="horz" lIns="91440" tIns="45720" rIns="91440" bIns="45720" rtlCol="0"/>
          <a:lstStyle>
            <a:lvl1pPr algn="r">
              <a:defRPr sz="1200">
                <a:latin typeface="Arial" panose="020B0604020202020204" pitchFamily="34" charset="0"/>
              </a:defRPr>
            </a:lvl1pPr>
          </a:lstStyle>
          <a:p>
            <a:fld id="{86A80F9D-892C-4941-B29F-8BD0B50287AB}" type="datetimeFigureOut">
              <a:rPr lang="en-US" smtClean="0"/>
            </a:fld>
            <a:endParaRPr lang="en-US"/>
          </a:p>
        </p:txBody>
      </p:sp>
      <p:sp>
        <p:nvSpPr>
          <p:cNvPr id="4" name="Slide Image Placeholder 3"/>
          <p:cNvSpPr>
            <a:spLocks noGrp="1" noRot="1" noChangeAspect="1"/>
          </p:cNvSpPr>
          <p:nvPr>
            <p:ph type="sldImg" idx="2"/>
          </p:nvPr>
        </p:nvSpPr>
        <p:spPr>
          <a:xfrm>
            <a:off x="-317500" y="1466850"/>
            <a:ext cx="7035800" cy="395922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40080" y="5645845"/>
            <a:ext cx="5120640" cy="4619327"/>
          </a:xfrm>
          <a:prstGeom prst="rect">
            <a:avLst/>
          </a:prstGeom>
        </p:spPr>
        <p:txBody>
          <a:bodyPr vert="horz" lIns="91440" tIns="45720" rIns="91440" bIns="45720" rtlCol="0"/>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6" name="Footer Placeholder 5"/>
          <p:cNvSpPr>
            <a:spLocks noGrp="1"/>
          </p:cNvSpPr>
          <p:nvPr>
            <p:ph type="ftr" sz="quarter" idx="4"/>
          </p:nvPr>
        </p:nvSpPr>
        <p:spPr>
          <a:xfrm>
            <a:off x="0" y="11143008"/>
            <a:ext cx="2773680" cy="588617"/>
          </a:xfrm>
          <a:prstGeom prst="rect">
            <a:avLst/>
          </a:prstGeom>
        </p:spPr>
        <p:txBody>
          <a:bodyPr vert="horz" lIns="91440" tIns="45720" rIns="91440" bIns="45720" rtlCol="0" anchor="b"/>
          <a:lstStyle>
            <a:lvl1pPr algn="l">
              <a:defRPr sz="1200">
                <a:latin typeface="Arial" panose="020B0604020202020204" pitchFamily="34" charset="0"/>
              </a:defRPr>
            </a:lvl1pPr>
          </a:lstStyle>
          <a:p>
            <a:endParaRPr lang="en-US"/>
          </a:p>
        </p:txBody>
      </p:sp>
      <p:sp>
        <p:nvSpPr>
          <p:cNvPr id="7" name="Slide Number Placeholder 6"/>
          <p:cNvSpPr>
            <a:spLocks noGrp="1"/>
          </p:cNvSpPr>
          <p:nvPr>
            <p:ph type="sldNum" sz="quarter" idx="5"/>
          </p:nvPr>
        </p:nvSpPr>
        <p:spPr>
          <a:xfrm>
            <a:off x="3625639" y="11143008"/>
            <a:ext cx="2773680" cy="588617"/>
          </a:xfrm>
          <a:prstGeom prst="rect">
            <a:avLst/>
          </a:prstGeom>
        </p:spPr>
        <p:txBody>
          <a:bodyPr vert="horz" lIns="91440" tIns="45720" rIns="91440" bIns="45720" rtlCol="0" anchor="b"/>
          <a:lstStyle>
            <a:lvl1pPr algn="r">
              <a:defRPr sz="1200">
                <a:latin typeface="Arial" panose="020B0604020202020204" pitchFamily="34" charset="0"/>
              </a:defRPr>
            </a:lvl1pPr>
          </a:lstStyle>
          <a:p>
            <a:fld id="{8607A0E9-4491-41B4-AB20-D835C7C86100}" type="slidenum">
              <a:rPr lang="en-US" smtClean="0"/>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rial" panose="020B0604020202020204" pitchFamily="34" charset="0"/>
        <a:ea typeface="+mn-ea"/>
        <a:cs typeface="+mn-cs"/>
      </a:defRPr>
    </a:lvl1pPr>
    <a:lvl2pPr marL="457200" algn="l" defTabSz="914400" rtl="0" eaLnBrk="1" latinLnBrk="0" hangingPunct="1">
      <a:defRPr sz="1200" kern="1200">
        <a:solidFill>
          <a:schemeClr val="tx1"/>
        </a:solidFill>
        <a:latin typeface="Arial" panose="020B0604020202020204" pitchFamily="34" charset="0"/>
        <a:ea typeface="+mn-ea"/>
        <a:cs typeface="+mn-cs"/>
      </a:defRPr>
    </a:lvl2pPr>
    <a:lvl3pPr marL="914400" algn="l" defTabSz="914400" rtl="0" eaLnBrk="1" latinLnBrk="0" hangingPunct="1">
      <a:defRPr sz="1200" kern="1200">
        <a:solidFill>
          <a:schemeClr val="tx1"/>
        </a:solidFill>
        <a:latin typeface="Arial" panose="020B0604020202020204" pitchFamily="34" charset="0"/>
        <a:ea typeface="+mn-ea"/>
        <a:cs typeface="+mn-cs"/>
      </a:defRPr>
    </a:lvl3pPr>
    <a:lvl4pPr marL="1371600" algn="l" defTabSz="914400" rtl="0" eaLnBrk="1" latinLnBrk="0" hangingPunct="1">
      <a:defRPr sz="1200" kern="1200">
        <a:solidFill>
          <a:schemeClr val="tx1"/>
        </a:solidFill>
        <a:latin typeface="Arial" panose="020B0604020202020204" pitchFamily="34" charset="0"/>
        <a:ea typeface="+mn-ea"/>
        <a:cs typeface="+mn-cs"/>
      </a:defRPr>
    </a:lvl4pPr>
    <a:lvl5pPr marL="1828800" algn="l" defTabSz="914400" rtl="0" eaLnBrk="1" latinLnBrk="0" hangingPunct="1">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smtClean="0"/>
            </a:fld>
            <a:endParaRPr lang="en-US" dirty="0"/>
          </a:p>
        </p:txBody>
      </p:sp>
      <p:sp>
        <p:nvSpPr>
          <p:cNvPr id="5" name="Footer Placeholder 4"/>
          <p:cNvSpPr>
            <a:spLocks noGrp="1"/>
          </p:cNvSpPr>
          <p:nvPr>
            <p:ph type="ftr" sz="quarter" idx="11"/>
          </p:nvPr>
        </p:nvSpPr>
        <p:spPr/>
        <p:txBody>
          <a:bodyPr/>
          <a:lstStyle/>
          <a:p>
            <a:r>
              <a:rPr lang="en-US" dirty="0"/>
              <a:t>© 2019 Arshdeep Bahga &amp; Vijay Madisetti</a:t>
            </a:r>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fld>
            <a:endParaRPr lang="en-US" dirty="0"/>
          </a:p>
        </p:txBody>
      </p:sp>
    </p:spTree>
  </p:cSld>
  <p:clrMapOvr>
    <a:masterClrMapping/>
  </p:clrMapOvr>
  <p:hf sldNum="0" hd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smtClean="0"/>
            </a:fld>
            <a:endParaRPr lang="en-US" dirty="0"/>
          </a:p>
        </p:txBody>
      </p:sp>
      <p:sp>
        <p:nvSpPr>
          <p:cNvPr id="5" name="Footer Placeholder 4"/>
          <p:cNvSpPr>
            <a:spLocks noGrp="1"/>
          </p:cNvSpPr>
          <p:nvPr>
            <p:ph type="ftr" sz="quarter" idx="11"/>
          </p:nvPr>
        </p:nvSpPr>
        <p:spPr/>
        <p:txBody>
          <a:bodyPr/>
          <a:lstStyle/>
          <a:p>
            <a:r>
              <a:rPr lang="en-US" dirty="0"/>
              <a:t>© 2019 Arshdeep Bahga &amp; Vijay Madisetti</a:t>
            </a:r>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fld>
            <a:endParaRPr lang="en-US" dirty="0"/>
          </a:p>
        </p:txBody>
      </p:sp>
    </p:spTree>
  </p:cSld>
  <p:clrMapOvr>
    <a:masterClrMapping/>
  </p:clrMapOvr>
  <p:hf sldNum="0" hd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smtClean="0"/>
            </a:fld>
            <a:endParaRPr lang="en-US" dirty="0"/>
          </a:p>
        </p:txBody>
      </p:sp>
      <p:sp>
        <p:nvSpPr>
          <p:cNvPr id="5" name="Footer Placeholder 4"/>
          <p:cNvSpPr>
            <a:spLocks noGrp="1"/>
          </p:cNvSpPr>
          <p:nvPr>
            <p:ph type="ftr" sz="quarter" idx="11"/>
          </p:nvPr>
        </p:nvSpPr>
        <p:spPr/>
        <p:txBody>
          <a:bodyPr/>
          <a:lstStyle/>
          <a:p>
            <a:r>
              <a:rPr lang="en-US" dirty="0"/>
              <a:t>© 2019 Arshdeep Bahga &amp; Vijay Madisetti</a:t>
            </a:r>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fld>
            <a:endParaRPr lang="en-US" dirty="0"/>
          </a:p>
        </p:txBody>
      </p:sp>
    </p:spTree>
  </p:cSld>
  <p:clrMapOvr>
    <a:masterClrMapping/>
  </p:clrMapOvr>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smtClean="0"/>
            </a:fld>
            <a:endParaRPr lang="en-US" dirty="0"/>
          </a:p>
        </p:txBody>
      </p:sp>
      <p:sp>
        <p:nvSpPr>
          <p:cNvPr id="5" name="Footer Placeholder 4"/>
          <p:cNvSpPr>
            <a:spLocks noGrp="1"/>
          </p:cNvSpPr>
          <p:nvPr>
            <p:ph type="ftr" sz="quarter" idx="11"/>
          </p:nvPr>
        </p:nvSpPr>
        <p:spPr/>
        <p:txBody>
          <a:bodyPr/>
          <a:lstStyle/>
          <a:p>
            <a:r>
              <a:rPr lang="en-US" dirty="0"/>
              <a:t>© 2019 Arshdeep Bahga &amp; Vijay Madisetti</a:t>
            </a:r>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fld>
            <a:endParaRPr lang="en-US" dirty="0"/>
          </a:p>
        </p:txBody>
      </p:sp>
    </p:spTree>
  </p:cSld>
  <p:clrMapOvr>
    <a:masterClrMapping/>
  </p:clrMapOvr>
  <p:hf sldNum="0" hd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endParaRPr lang="en-US" smtClean="0"/>
          </a:p>
        </p:txBody>
      </p:sp>
      <p:sp>
        <p:nvSpPr>
          <p:cNvPr id="4" name="Date Placeholder 3"/>
          <p:cNvSpPr>
            <a:spLocks noGrp="1"/>
          </p:cNvSpPr>
          <p:nvPr>
            <p:ph type="dt" sz="half" idx="10"/>
          </p:nvPr>
        </p:nvSpPr>
        <p:spPr/>
        <p:txBody>
          <a:bodyPr/>
          <a:lstStyle/>
          <a:p>
            <a:fld id="{C764DE79-268F-4C1A-8933-263129D2AF90}" type="datetimeFigureOut">
              <a:rPr lang="en-US" smtClean="0"/>
            </a:fld>
            <a:endParaRPr lang="en-US" dirty="0"/>
          </a:p>
        </p:txBody>
      </p:sp>
      <p:sp>
        <p:nvSpPr>
          <p:cNvPr id="5" name="Footer Placeholder 4"/>
          <p:cNvSpPr>
            <a:spLocks noGrp="1"/>
          </p:cNvSpPr>
          <p:nvPr>
            <p:ph type="ftr" sz="quarter" idx="11"/>
          </p:nvPr>
        </p:nvSpPr>
        <p:spPr/>
        <p:txBody>
          <a:bodyPr/>
          <a:lstStyle/>
          <a:p>
            <a:r>
              <a:rPr lang="en-US" dirty="0"/>
              <a:t>© 2019 Arshdeep Bahga &amp; Vijay Madisetti</a:t>
            </a:r>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fld>
            <a:endParaRPr lang="en-US" dirty="0"/>
          </a:p>
        </p:txBody>
      </p:sp>
    </p:spTree>
  </p:cSld>
  <p:clrMapOvr>
    <a:masterClrMapping/>
  </p:clrMapOvr>
  <p:hf sldNum="0" hd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dirty="0"/>
          </a:p>
        </p:txBody>
      </p:sp>
      <p:sp>
        <p:nvSpPr>
          <p:cNvPr id="5" name="Date Placeholder 4"/>
          <p:cNvSpPr>
            <a:spLocks noGrp="1"/>
          </p:cNvSpPr>
          <p:nvPr>
            <p:ph type="dt" sz="half" idx="10"/>
          </p:nvPr>
        </p:nvSpPr>
        <p:spPr/>
        <p:txBody>
          <a:bodyPr/>
          <a:lstStyle/>
          <a:p>
            <a:fld id="{C764DE79-268F-4C1A-8933-263129D2AF90}" type="datetimeFigureOut">
              <a:rPr lang="en-US" smtClean="0"/>
            </a:fld>
            <a:endParaRPr lang="en-US" dirty="0"/>
          </a:p>
        </p:txBody>
      </p:sp>
      <p:sp>
        <p:nvSpPr>
          <p:cNvPr id="6" name="Footer Placeholder 5"/>
          <p:cNvSpPr>
            <a:spLocks noGrp="1"/>
          </p:cNvSpPr>
          <p:nvPr>
            <p:ph type="ftr" sz="quarter" idx="11"/>
          </p:nvPr>
        </p:nvSpPr>
        <p:spPr/>
        <p:txBody>
          <a:bodyPr/>
          <a:lstStyle/>
          <a:p>
            <a:r>
              <a:rPr lang="en-US" dirty="0"/>
              <a:t>© 2019 Arshdeep Bahga &amp; Vijay Madisetti</a:t>
            </a:r>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fld>
            <a:endParaRPr lang="en-US" dirty="0"/>
          </a:p>
        </p:txBody>
      </p:sp>
    </p:spTree>
  </p:cSld>
  <p:clrMapOvr>
    <a:masterClrMapping/>
  </p:clrMapOvr>
  <p:hf sldNum="0" hd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endParaRPr lang="en-US" smtClean="0"/>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endParaRPr lang="en-US" smtClean="0"/>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dirty="0"/>
          </a:p>
        </p:txBody>
      </p:sp>
      <p:sp>
        <p:nvSpPr>
          <p:cNvPr id="7" name="Date Placeholder 6"/>
          <p:cNvSpPr>
            <a:spLocks noGrp="1"/>
          </p:cNvSpPr>
          <p:nvPr>
            <p:ph type="dt" sz="half" idx="10"/>
          </p:nvPr>
        </p:nvSpPr>
        <p:spPr/>
        <p:txBody>
          <a:bodyPr/>
          <a:lstStyle/>
          <a:p>
            <a:fld id="{C764DE79-268F-4C1A-8933-263129D2AF90}" type="datetimeFigureOut">
              <a:rPr lang="en-US" smtClean="0"/>
            </a:fld>
            <a:endParaRPr lang="en-US" dirty="0"/>
          </a:p>
        </p:txBody>
      </p:sp>
      <p:sp>
        <p:nvSpPr>
          <p:cNvPr id="8" name="Footer Placeholder 7"/>
          <p:cNvSpPr>
            <a:spLocks noGrp="1"/>
          </p:cNvSpPr>
          <p:nvPr>
            <p:ph type="ftr" sz="quarter" idx="11"/>
          </p:nvPr>
        </p:nvSpPr>
        <p:spPr/>
        <p:txBody>
          <a:bodyPr/>
          <a:lstStyle/>
          <a:p>
            <a:r>
              <a:rPr lang="en-US" dirty="0"/>
              <a:t>© 2019 Arshdeep Bahga &amp; Vijay Madisetti</a:t>
            </a:r>
            <a:endParaRPr lang="en-US" dirty="0"/>
          </a:p>
        </p:txBody>
      </p:sp>
      <p:sp>
        <p:nvSpPr>
          <p:cNvPr id="9" name="Slide Number Placeholder 8"/>
          <p:cNvSpPr>
            <a:spLocks noGrp="1"/>
          </p:cNvSpPr>
          <p:nvPr>
            <p:ph type="sldNum" sz="quarter" idx="12"/>
          </p:nvPr>
        </p:nvSpPr>
        <p:spPr/>
        <p:txBody>
          <a:bodyPr/>
          <a:lstStyle/>
          <a:p>
            <a:fld id="{48F63A3B-78C7-47BE-AE5E-E10140E04643}" type="slidenum">
              <a:rPr lang="en-US" dirty="0"/>
            </a:fld>
            <a:endParaRPr lang="en-US" dirty="0"/>
          </a:p>
        </p:txBody>
      </p:sp>
    </p:spTree>
  </p:cSld>
  <p:clrMapOvr>
    <a:masterClrMapping/>
  </p:clrMapOvr>
  <p:hf sldNum="0" hd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C764DE79-268F-4C1A-8933-263129D2AF90}" type="datetimeFigureOut">
              <a:rPr lang="en-US" smtClean="0"/>
            </a:fld>
            <a:endParaRPr lang="en-US" dirty="0"/>
          </a:p>
        </p:txBody>
      </p:sp>
      <p:sp>
        <p:nvSpPr>
          <p:cNvPr id="4" name="Footer Placeholder 3"/>
          <p:cNvSpPr>
            <a:spLocks noGrp="1"/>
          </p:cNvSpPr>
          <p:nvPr>
            <p:ph type="ftr" sz="quarter" idx="11"/>
          </p:nvPr>
        </p:nvSpPr>
        <p:spPr/>
        <p:txBody>
          <a:bodyPr/>
          <a:lstStyle/>
          <a:p>
            <a:r>
              <a:rPr lang="en-US" dirty="0"/>
              <a:t>© 2019 Arshdeep Bahga &amp; Vijay Madisetti</a:t>
            </a:r>
            <a:endParaRPr lang="en-US" dirty="0"/>
          </a:p>
        </p:txBody>
      </p:sp>
      <p:sp>
        <p:nvSpPr>
          <p:cNvPr id="5" name="Slide Number Placeholder 4"/>
          <p:cNvSpPr>
            <a:spLocks noGrp="1"/>
          </p:cNvSpPr>
          <p:nvPr>
            <p:ph type="sldNum" sz="quarter" idx="12"/>
          </p:nvPr>
        </p:nvSpPr>
        <p:spPr/>
        <p:txBody>
          <a:bodyPr/>
          <a:lstStyle/>
          <a:p>
            <a:fld id="{48F63A3B-78C7-47BE-AE5E-E10140E04643}" type="slidenum">
              <a:rPr lang="en-US" dirty="0"/>
            </a:fld>
            <a:endParaRPr lang="en-US" dirty="0"/>
          </a:p>
        </p:txBody>
      </p:sp>
    </p:spTree>
  </p:cSld>
  <p:clrMapOvr>
    <a:masterClrMapping/>
  </p:clrMapOvr>
  <p:hf sldNum="0" hd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smtClean="0"/>
            </a:fld>
            <a:endParaRPr lang="en-US" dirty="0"/>
          </a:p>
        </p:txBody>
      </p:sp>
      <p:sp>
        <p:nvSpPr>
          <p:cNvPr id="3" name="Footer Placeholder 2"/>
          <p:cNvSpPr>
            <a:spLocks noGrp="1"/>
          </p:cNvSpPr>
          <p:nvPr>
            <p:ph type="ftr" sz="quarter" idx="11"/>
          </p:nvPr>
        </p:nvSpPr>
        <p:spPr/>
        <p:txBody>
          <a:bodyPr/>
          <a:lstStyle/>
          <a:p>
            <a:r>
              <a:rPr lang="en-US" dirty="0"/>
              <a:t>© 2019 Arshdeep Bahga &amp; Vijay Madisetti</a:t>
            </a:r>
            <a:endParaRPr lang="en-US" dirty="0"/>
          </a:p>
        </p:txBody>
      </p:sp>
      <p:sp>
        <p:nvSpPr>
          <p:cNvPr id="4" name="Slide Number Placeholder 3"/>
          <p:cNvSpPr>
            <a:spLocks noGrp="1"/>
          </p:cNvSpPr>
          <p:nvPr>
            <p:ph type="sldNum" sz="quarter" idx="12"/>
          </p:nvPr>
        </p:nvSpPr>
        <p:spPr/>
        <p:txBody>
          <a:bodyPr/>
          <a:lstStyle/>
          <a:p>
            <a:fld id="{48F63A3B-78C7-47BE-AE5E-E10140E04643}" type="slidenum">
              <a:rPr lang="en-US" dirty="0"/>
            </a:fld>
            <a:endParaRPr lang="en-US" dirty="0"/>
          </a:p>
        </p:txBody>
      </p:sp>
    </p:spTree>
  </p:cSld>
  <p:clrMapOvr>
    <a:masterClrMapping/>
  </p:clrMapOvr>
  <p:hf sldNum="0" hd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endParaRPr lang="en-US" smtClean="0"/>
          </a:p>
        </p:txBody>
      </p:sp>
      <p:sp>
        <p:nvSpPr>
          <p:cNvPr id="5" name="Date Placeholder 4"/>
          <p:cNvSpPr>
            <a:spLocks noGrp="1"/>
          </p:cNvSpPr>
          <p:nvPr>
            <p:ph type="dt" sz="half" idx="10"/>
          </p:nvPr>
        </p:nvSpPr>
        <p:spPr/>
        <p:txBody>
          <a:bodyPr/>
          <a:lstStyle/>
          <a:p>
            <a:fld id="{C764DE79-268F-4C1A-8933-263129D2AF90}" type="datetimeFigureOut">
              <a:rPr lang="en-US" smtClean="0"/>
            </a:fld>
            <a:endParaRPr lang="en-US" dirty="0"/>
          </a:p>
        </p:txBody>
      </p:sp>
      <p:sp>
        <p:nvSpPr>
          <p:cNvPr id="6" name="Footer Placeholder 5"/>
          <p:cNvSpPr>
            <a:spLocks noGrp="1"/>
          </p:cNvSpPr>
          <p:nvPr>
            <p:ph type="ftr" sz="quarter" idx="11"/>
          </p:nvPr>
        </p:nvSpPr>
        <p:spPr/>
        <p:txBody>
          <a:bodyPr/>
          <a:lstStyle/>
          <a:p>
            <a:r>
              <a:rPr lang="en-US" dirty="0"/>
              <a:t>© 2019 Arshdeep Bahga &amp; Vijay Madisetti</a:t>
            </a:r>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fld>
            <a:endParaRPr lang="en-US" dirty="0"/>
          </a:p>
        </p:txBody>
      </p:sp>
    </p:spTree>
  </p:cSld>
  <p:clrMapOvr>
    <a:masterClrMapping/>
  </p:clrMapOvr>
  <p:hf sldNum="0" hd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endParaRPr lang="en-US" smtClean="0"/>
          </a:p>
        </p:txBody>
      </p:sp>
      <p:sp>
        <p:nvSpPr>
          <p:cNvPr id="5" name="Date Placeholder 4"/>
          <p:cNvSpPr>
            <a:spLocks noGrp="1"/>
          </p:cNvSpPr>
          <p:nvPr>
            <p:ph type="dt" sz="half" idx="10"/>
          </p:nvPr>
        </p:nvSpPr>
        <p:spPr/>
        <p:txBody>
          <a:bodyPr/>
          <a:lstStyle/>
          <a:p>
            <a:fld id="{C764DE79-268F-4C1A-8933-263129D2AF90}" type="datetimeFigureOut">
              <a:rPr lang="en-US" smtClean="0"/>
            </a:fld>
            <a:endParaRPr lang="en-US" dirty="0"/>
          </a:p>
        </p:txBody>
      </p:sp>
      <p:sp>
        <p:nvSpPr>
          <p:cNvPr id="6" name="Footer Placeholder 5"/>
          <p:cNvSpPr>
            <a:spLocks noGrp="1"/>
          </p:cNvSpPr>
          <p:nvPr>
            <p:ph type="ftr" sz="quarter" idx="11"/>
          </p:nvPr>
        </p:nvSpPr>
        <p:spPr/>
        <p:txBody>
          <a:bodyPr/>
          <a:lstStyle/>
          <a:p>
            <a:r>
              <a:rPr lang="en-US" dirty="0"/>
              <a:t>© 2019 Arshdeep Bahga &amp; Vijay Madisetti</a:t>
            </a:r>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fld>
            <a:endParaRPr lang="en-US" dirty="0"/>
          </a:p>
        </p:txBody>
      </p:sp>
    </p:spTree>
  </p:cSld>
  <p:clrMapOvr>
    <a:masterClrMapping/>
  </p:clrMapOvr>
  <p:hf sldNum="0" hd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Arial" panose="020B0604020202020204" pitchFamily="34" charset="0"/>
              </a:defRPr>
            </a:lvl1pPr>
          </a:lstStyle>
          <a:p>
            <a:fld id="{C764DE79-268F-4C1A-8933-263129D2AF90}" type="datetimeFigureOut">
              <a:rPr lang="en-US" smtClean="0"/>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defRPr>
            </a:lvl1pPr>
          </a:lstStyle>
          <a:p>
            <a:r>
              <a:rPr lang="en-US" dirty="0"/>
              <a:t>© 2019 Arshdeep Bahga &amp; Vijay Madisetti</a:t>
            </a:r>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Arial" panose="020B0604020202020204" pitchFamily="34" charset="0"/>
              </a:defRPr>
            </a:lvl1pPr>
          </a:lstStyle>
          <a:p>
            <a:fld id="{48F63A3B-78C7-47BE-AE5E-E10140E04643}" type="slidenum">
              <a:rPr lang="en-US" dirty="0"/>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2.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image" Target="../media/image2.jpe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2514600"/>
            <a:ext cx="7419340" cy="1968500"/>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7" name="TextBox 6"/>
          <p:cNvSpPr txBox="1"/>
          <p:nvPr/>
        </p:nvSpPr>
        <p:spPr>
          <a:xfrm>
            <a:off x="747863" y="662142"/>
            <a:ext cx="6908800" cy="922020"/>
          </a:xfrm>
          <a:prstGeom prst="rect">
            <a:avLst/>
          </a:prstGeom>
          <a:noFill/>
        </p:spPr>
        <p:txBody>
          <a:bodyPr wrap="square" rtlCol="0">
            <a:spAutoFit/>
          </a:bodyPr>
          <a:lstStyle/>
          <a:p>
            <a:r>
              <a:rPr lang="en-US" sz="5400" dirty="0" smtClean="0">
                <a:solidFill>
                  <a:schemeClr val="accent2"/>
                </a:solidFill>
                <a:latin typeface="Arial" panose="020B0604020202020204" pitchFamily="34" charset="0"/>
                <a:cs typeface="Arial" panose="020B0604020202020204" pitchFamily="34" charset="0"/>
              </a:rPr>
              <a:t>Chapter 1</a:t>
            </a:r>
            <a:r>
              <a:rPr lang="x-none" altLang="en-US" sz="5400" dirty="0" smtClean="0">
                <a:solidFill>
                  <a:schemeClr val="accent2"/>
                </a:solidFill>
                <a:latin typeface="Arial" panose="020B0604020202020204" pitchFamily="34" charset="0"/>
                <a:cs typeface="Arial" panose="020B0604020202020204" pitchFamily="34" charset="0"/>
              </a:rPr>
              <a:t>2</a:t>
            </a:r>
            <a:endParaRPr lang="x-none" altLang="en-US" sz="5400" dirty="0" smtClean="0">
              <a:solidFill>
                <a:schemeClr val="accent2"/>
              </a:solidFill>
              <a:latin typeface="Arial" panose="020B0604020202020204" pitchFamily="34" charset="0"/>
              <a:cs typeface="Arial" panose="020B0604020202020204" pitchFamily="34" charset="0"/>
            </a:endParaRPr>
          </a:p>
        </p:txBody>
      </p:sp>
      <p:sp>
        <p:nvSpPr>
          <p:cNvPr id="8" name="TextBox 7"/>
          <p:cNvSpPr txBox="1"/>
          <p:nvPr/>
        </p:nvSpPr>
        <p:spPr>
          <a:xfrm>
            <a:off x="483703" y="2927935"/>
            <a:ext cx="6908800" cy="1198880"/>
          </a:xfrm>
          <a:prstGeom prst="rect">
            <a:avLst/>
          </a:prstGeom>
          <a:noFill/>
        </p:spPr>
        <p:txBody>
          <a:bodyPr wrap="square" rtlCol="0">
            <a:spAutoFit/>
          </a:bodyPr>
          <a:lstStyle/>
          <a:p>
            <a:pPr algn="ctr"/>
            <a:r>
              <a:rPr lang="en-US" sz="3600" b="1" dirty="0">
                <a:solidFill>
                  <a:srgbClr val="054772"/>
                </a:solidFill>
                <a:latin typeface="Arial" panose="020B0604020202020204" pitchFamily="34" charset="0"/>
                <a:cs typeface="Arial" panose="020B0604020202020204" pitchFamily="34" charset="0"/>
              </a:rPr>
              <a:t>Cloud App Monitoring &amp; Benchmarking</a:t>
            </a:r>
            <a:endParaRPr lang="en-US" sz="3600" b="1" dirty="0">
              <a:solidFill>
                <a:srgbClr val="054772"/>
              </a:solidFill>
              <a:latin typeface="Arial" panose="020B0604020202020204" pitchFamily="34" charset="0"/>
              <a:cs typeface="Arial" panose="020B0604020202020204" pitchFamily="34" charset="0"/>
            </a:endParaRPr>
          </a:p>
        </p:txBody>
      </p:sp>
      <p:sp>
        <p:nvSpPr>
          <p:cNvPr id="9" name="Rectangle 8"/>
          <p:cNvSpPr/>
          <p:nvPr/>
        </p:nvSpPr>
        <p:spPr>
          <a:xfrm>
            <a:off x="-13179" y="0"/>
            <a:ext cx="444021"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pic>
        <p:nvPicPr>
          <p:cNvPr id="2" name="Picture 1" descr="ccsa_f"/>
          <p:cNvPicPr>
            <a:picLocks noChangeAspect="1"/>
          </p:cNvPicPr>
          <p:nvPr/>
        </p:nvPicPr>
        <p:blipFill>
          <a:blip r:embed="rId1"/>
          <a:stretch>
            <a:fillRect/>
          </a:stretch>
        </p:blipFill>
        <p:spPr>
          <a:xfrm>
            <a:off x="7419340" y="0"/>
            <a:ext cx="4773295" cy="6858000"/>
          </a:xfrm>
          <a:prstGeom prst="rect">
            <a:avLst/>
          </a:prstGeom>
        </p:spPr>
      </p:pic>
      <p:sp>
        <p:nvSpPr>
          <p:cNvPr id="3" name="TextBox 11"/>
          <p:cNvSpPr txBox="1"/>
          <p:nvPr/>
        </p:nvSpPr>
        <p:spPr>
          <a:xfrm>
            <a:off x="475448" y="6400026"/>
            <a:ext cx="3529642" cy="275590"/>
          </a:xfrm>
          <a:prstGeom prst="rect">
            <a:avLst/>
          </a:prstGeom>
          <a:noFill/>
        </p:spPr>
        <p:txBody>
          <a:bodyPr wrap="square" rtlCol="0">
            <a:spAutoFit/>
          </a:bodyPr>
          <a:p>
            <a:r>
              <a:rPr lang="en-US" sz="1200" dirty="0" smtClean="0">
                <a:solidFill>
                  <a:schemeClr val="tx1">
                    <a:lumMod val="50000"/>
                    <a:lumOff val="50000"/>
                  </a:schemeClr>
                </a:solidFill>
                <a:latin typeface="Arial" panose="020B0604020202020204" pitchFamily="34" charset="0"/>
                <a:cs typeface="Arial" panose="020B0604020202020204" pitchFamily="34" charset="0"/>
              </a:rPr>
              <a:t>Book website: </a:t>
            </a:r>
            <a:r>
              <a:rPr lang="x-none" altLang="en-US" sz="1200" dirty="0" smtClean="0">
                <a:solidFill>
                  <a:schemeClr val="tx1">
                    <a:lumMod val="50000"/>
                    <a:lumOff val="50000"/>
                  </a:schemeClr>
                </a:solidFill>
                <a:latin typeface="Arial" panose="020B0604020202020204" pitchFamily="34" charset="0"/>
                <a:cs typeface="Arial" panose="020B0604020202020204" pitchFamily="34" charset="0"/>
              </a:rPr>
              <a:t>www.</a:t>
            </a:r>
            <a:r>
              <a:rPr lang="en-US" sz="1200" dirty="0" smtClean="0">
                <a:solidFill>
                  <a:schemeClr val="tx1">
                    <a:lumMod val="50000"/>
                    <a:lumOff val="50000"/>
                  </a:schemeClr>
                </a:solidFill>
                <a:latin typeface="Arial" panose="020B0604020202020204" pitchFamily="34" charset="0"/>
                <a:cs typeface="Arial" panose="020B0604020202020204" pitchFamily="34" charset="0"/>
              </a:rPr>
              <a:t>hands-on-books-series.com</a:t>
            </a:r>
            <a:endParaRPr lang="en-US" sz="1200" dirty="0" smtClean="0">
              <a:solidFill>
                <a:schemeClr val="tx1">
                  <a:lumMod val="50000"/>
                  <a:lumOff val="50000"/>
                </a:schemeClr>
              </a:solidFill>
              <a:latin typeface="Arial" panose="020B0604020202020204" pitchFamily="34" charset="0"/>
              <a:cs typeface="Arial" panose="020B0604020202020204" pitchFamily="34" charset="0"/>
            </a:endParaRPr>
          </a:p>
        </p:txBody>
      </p:sp>
      <p:sp>
        <p:nvSpPr>
          <p:cNvPr id="5" name="Footer Placeholder 4"/>
          <p:cNvSpPr>
            <a:spLocks noGrp="1"/>
          </p:cNvSpPr>
          <p:nvPr>
            <p:ph type="ftr" sz="quarter" idx="11"/>
          </p:nvPr>
        </p:nvSpPr>
        <p:spPr/>
        <p:txBody>
          <a:bodyPr/>
          <a:p>
            <a:pPr algn="l"/>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normAutofit/>
          </a:bodyPr>
          <a:lstStyle/>
          <a:p>
            <a:r>
              <a:rPr lang="en-US" dirty="0">
                <a:latin typeface="Arial" panose="020B0604020202020204" pitchFamily="34" charset="0"/>
              </a:rPr>
              <a:t> Workload Characteristics</a:t>
            </a:r>
            <a:endParaRPr lang="en-US" dirty="0">
              <a:latin typeface="Arial" panose="020B0604020202020204" pitchFamily="34" charset="0"/>
            </a:endParaRPr>
          </a:p>
        </p:txBody>
      </p:sp>
      <p:sp>
        <p:nvSpPr>
          <p:cNvPr id="3" name="Content Placeholder 2"/>
          <p:cNvSpPr>
            <a:spLocks noGrp="1"/>
          </p:cNvSpPr>
          <p:nvPr>
            <p:ph idx="1"/>
          </p:nvPr>
        </p:nvSpPr>
        <p:spPr/>
        <p:txBody>
          <a:bodyPr>
            <a:noAutofit/>
          </a:bodyPr>
          <a:lstStyle/>
          <a:p>
            <a:r>
              <a:rPr lang="en-US" sz="2000" dirty="0" smtClean="0"/>
              <a:t>Session</a:t>
            </a:r>
            <a:endParaRPr lang="en-US" sz="2000" dirty="0" smtClean="0"/>
          </a:p>
          <a:p>
            <a:pPr lvl="1"/>
            <a:r>
              <a:rPr lang="en-US" sz="1800" dirty="0" smtClean="0"/>
              <a:t>A </a:t>
            </a:r>
            <a:r>
              <a:rPr lang="en-US" sz="1800" dirty="0"/>
              <a:t>set of successive requests submitted by a user constitute a </a:t>
            </a:r>
            <a:r>
              <a:rPr lang="en-US" sz="1800" dirty="0" smtClean="0"/>
              <a:t>session. </a:t>
            </a:r>
            <a:endParaRPr lang="en-US" sz="1800" dirty="0" smtClean="0"/>
          </a:p>
          <a:p>
            <a:r>
              <a:rPr lang="en-US" sz="2000" dirty="0" smtClean="0"/>
              <a:t>Inter-Session Interval</a:t>
            </a:r>
            <a:endParaRPr lang="en-US" sz="2000" dirty="0" smtClean="0"/>
          </a:p>
          <a:p>
            <a:pPr lvl="1"/>
            <a:r>
              <a:rPr lang="en-US" sz="1800" dirty="0" smtClean="0"/>
              <a:t>Inter-session </a:t>
            </a:r>
            <a:r>
              <a:rPr lang="en-US" sz="1800" dirty="0"/>
              <a:t>interval is the time interval between </a:t>
            </a:r>
            <a:r>
              <a:rPr lang="en-US" sz="1800" dirty="0" smtClean="0"/>
              <a:t>successive sessions.  </a:t>
            </a:r>
            <a:endParaRPr lang="en-US" sz="1800" dirty="0" smtClean="0"/>
          </a:p>
          <a:p>
            <a:r>
              <a:rPr lang="en-US" sz="2000" dirty="0" smtClean="0"/>
              <a:t>Think Time</a:t>
            </a:r>
            <a:endParaRPr lang="en-US" sz="2000" dirty="0" smtClean="0"/>
          </a:p>
          <a:p>
            <a:pPr lvl="1"/>
            <a:r>
              <a:rPr lang="en-US" sz="1800" dirty="0" smtClean="0"/>
              <a:t>In </a:t>
            </a:r>
            <a:r>
              <a:rPr lang="en-US" sz="1800" dirty="0"/>
              <a:t>a session, a user submits a series of requests in succession. The </a:t>
            </a:r>
            <a:r>
              <a:rPr lang="en-US" sz="1800" dirty="0" smtClean="0"/>
              <a:t>time interval </a:t>
            </a:r>
            <a:r>
              <a:rPr lang="en-US" sz="1800" dirty="0"/>
              <a:t>between two successive requests is called think time. </a:t>
            </a:r>
            <a:endParaRPr lang="en-US" sz="1800" dirty="0" smtClean="0"/>
          </a:p>
          <a:p>
            <a:r>
              <a:rPr lang="en-US" sz="2000" dirty="0" smtClean="0"/>
              <a:t>Session Length</a:t>
            </a:r>
            <a:endParaRPr lang="en-US" sz="2000" dirty="0" smtClean="0"/>
          </a:p>
          <a:p>
            <a:pPr lvl="1"/>
            <a:r>
              <a:rPr lang="en-US" sz="1800" dirty="0" smtClean="0"/>
              <a:t>The </a:t>
            </a:r>
            <a:r>
              <a:rPr lang="en-US" sz="1800" dirty="0"/>
              <a:t>number of requests submitted by a user in a session is called </a:t>
            </a:r>
            <a:r>
              <a:rPr lang="en-US" sz="1800" dirty="0" smtClean="0"/>
              <a:t>the session </a:t>
            </a:r>
            <a:r>
              <a:rPr lang="en-US" sz="1800" dirty="0"/>
              <a:t>length.</a:t>
            </a:r>
            <a:endParaRPr lang="en-US" sz="1800" dirty="0"/>
          </a:p>
          <a:p>
            <a:r>
              <a:rPr lang="en-US" sz="2000" dirty="0" smtClean="0"/>
              <a:t>Workload Mix</a:t>
            </a:r>
            <a:endParaRPr lang="en-US" sz="2000" dirty="0" smtClean="0"/>
          </a:p>
          <a:p>
            <a:pPr lvl="1"/>
            <a:r>
              <a:rPr lang="en-US" sz="1800" dirty="0" smtClean="0"/>
              <a:t>Workload </a:t>
            </a:r>
            <a:r>
              <a:rPr lang="en-US" sz="1800" dirty="0"/>
              <a:t>mix deﬁnes the transitions between different pages </a:t>
            </a:r>
            <a:r>
              <a:rPr lang="en-US" sz="1800" dirty="0" smtClean="0"/>
              <a:t>of an </a:t>
            </a:r>
            <a:r>
              <a:rPr lang="en-US" sz="1800" dirty="0"/>
              <a:t>application and the proportion in which the pages are visited.</a:t>
            </a:r>
            <a:endParaRPr lang="en-US" sz="1800" dirty="0"/>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normAutofit/>
          </a:bodyPr>
          <a:lstStyle/>
          <a:p>
            <a:r>
              <a:rPr lang="en-US" dirty="0">
                <a:latin typeface="Arial" panose="020B0604020202020204" pitchFamily="34" charset="0"/>
              </a:rPr>
              <a:t>Application Performance Metrics</a:t>
            </a:r>
            <a:endParaRPr lang="en-US" dirty="0">
              <a:latin typeface="Arial" panose="020B0604020202020204" pitchFamily="34" charset="0"/>
            </a:endParaRPr>
          </a:p>
        </p:txBody>
      </p:sp>
      <p:sp>
        <p:nvSpPr>
          <p:cNvPr id="3" name="Content Placeholder 2"/>
          <p:cNvSpPr>
            <a:spLocks noGrp="1"/>
          </p:cNvSpPr>
          <p:nvPr>
            <p:ph idx="1"/>
          </p:nvPr>
        </p:nvSpPr>
        <p:spPr/>
        <p:txBody>
          <a:bodyPr>
            <a:noAutofit/>
          </a:bodyPr>
          <a:lstStyle/>
          <a:p>
            <a:pPr marL="0" indent="0">
              <a:buNone/>
            </a:pPr>
            <a:r>
              <a:rPr lang="en-US" sz="2400" dirty="0"/>
              <a:t>The most commonly used performance metrics for cloud applications </a:t>
            </a:r>
            <a:r>
              <a:rPr lang="en-US" sz="2400" dirty="0" smtClean="0"/>
              <a:t>are:</a:t>
            </a:r>
            <a:endParaRPr lang="en-US" sz="2400" dirty="0" smtClean="0"/>
          </a:p>
          <a:p>
            <a:r>
              <a:rPr lang="en-US" sz="2400" dirty="0" smtClean="0"/>
              <a:t>Response </a:t>
            </a:r>
            <a:r>
              <a:rPr lang="en-US" sz="2400" dirty="0"/>
              <a:t>Time</a:t>
            </a:r>
            <a:endParaRPr lang="en-US" sz="2400" dirty="0"/>
          </a:p>
          <a:p>
            <a:pPr lvl="1"/>
            <a:r>
              <a:rPr lang="en-US" sz="1800" dirty="0"/>
              <a:t>Response time is the time interval between the moment when the user submits a request </a:t>
            </a:r>
            <a:r>
              <a:rPr lang="en-US" sz="1800" dirty="0" smtClean="0"/>
              <a:t>to the </a:t>
            </a:r>
            <a:r>
              <a:rPr lang="en-US" sz="1800" dirty="0"/>
              <a:t>application and the moment when the user receives a response.</a:t>
            </a:r>
            <a:endParaRPr lang="en-US" sz="1800" dirty="0"/>
          </a:p>
          <a:p>
            <a:endParaRPr lang="en-US" sz="2400" dirty="0"/>
          </a:p>
          <a:p>
            <a:r>
              <a:rPr lang="en-US" sz="2400" dirty="0"/>
              <a:t>Throughput</a:t>
            </a:r>
            <a:endParaRPr lang="en-US" sz="2400" dirty="0"/>
          </a:p>
          <a:p>
            <a:pPr lvl="1"/>
            <a:r>
              <a:rPr lang="en-US" sz="1800" dirty="0"/>
              <a:t>Throughput is the number of requests that can be serviced per second. </a:t>
            </a:r>
            <a:endParaRPr lang="en-US" sz="1600" dirty="0"/>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normAutofit/>
          </a:bodyPr>
          <a:lstStyle/>
          <a:p>
            <a:r>
              <a:rPr lang="en-US" dirty="0">
                <a:latin typeface="Arial" panose="020B0604020202020204" pitchFamily="34" charset="0"/>
              </a:rPr>
              <a:t>Types of Tests</a:t>
            </a:r>
            <a:endParaRPr lang="en-US" dirty="0">
              <a:latin typeface="Arial" panose="020B0604020202020204" pitchFamily="34" charset="0"/>
            </a:endParaRPr>
          </a:p>
        </p:txBody>
      </p:sp>
      <p:sp>
        <p:nvSpPr>
          <p:cNvPr id="3" name="Content Placeholder 2"/>
          <p:cNvSpPr>
            <a:spLocks noGrp="1"/>
          </p:cNvSpPr>
          <p:nvPr>
            <p:ph idx="1"/>
          </p:nvPr>
        </p:nvSpPr>
        <p:spPr/>
        <p:txBody>
          <a:bodyPr>
            <a:noAutofit/>
          </a:bodyPr>
          <a:lstStyle/>
          <a:p>
            <a:r>
              <a:rPr lang="en-US" sz="1800" dirty="0" smtClean="0"/>
              <a:t>Baseline Tests</a:t>
            </a:r>
            <a:endParaRPr lang="en-US" sz="1800" dirty="0" smtClean="0"/>
          </a:p>
          <a:p>
            <a:pPr lvl="1"/>
            <a:r>
              <a:rPr lang="en-US" sz="1400" dirty="0" smtClean="0"/>
              <a:t>Baseline </a:t>
            </a:r>
            <a:r>
              <a:rPr lang="en-US" sz="1400" dirty="0"/>
              <a:t>tests are done to collect the performance metrics data of the entire application or a component of the application.  </a:t>
            </a:r>
            <a:endParaRPr lang="en-US" sz="1400" dirty="0" smtClean="0"/>
          </a:p>
          <a:p>
            <a:pPr lvl="1"/>
            <a:r>
              <a:rPr lang="en-US" sz="1400" dirty="0" smtClean="0"/>
              <a:t>The </a:t>
            </a:r>
            <a:r>
              <a:rPr lang="en-US" sz="1400" dirty="0"/>
              <a:t>performance metrics data collected from baseline tests is used to compare various performance tuning changes which are subsequently made to the application or a component. </a:t>
            </a:r>
            <a:endParaRPr lang="en-US" sz="1400" dirty="0"/>
          </a:p>
          <a:p>
            <a:r>
              <a:rPr lang="en-US" sz="1800" dirty="0" smtClean="0"/>
              <a:t>Load Tests</a:t>
            </a:r>
            <a:endParaRPr lang="en-US" sz="1800" dirty="0" smtClean="0"/>
          </a:p>
          <a:p>
            <a:pPr lvl="1"/>
            <a:r>
              <a:rPr lang="en-US" sz="1400" dirty="0" smtClean="0"/>
              <a:t>Load </a:t>
            </a:r>
            <a:r>
              <a:rPr lang="en-US" sz="1400" dirty="0"/>
              <a:t>tests evaluate the performance of the system with multiple </a:t>
            </a:r>
            <a:r>
              <a:rPr lang="en-US" sz="1400" dirty="0" smtClean="0"/>
              <a:t>users and </a:t>
            </a:r>
            <a:r>
              <a:rPr lang="en-US" sz="1400" dirty="0"/>
              <a:t>workload levels that are encountered in the production phase. </a:t>
            </a:r>
            <a:endParaRPr lang="en-US" sz="1400" dirty="0" smtClean="0"/>
          </a:p>
          <a:p>
            <a:pPr lvl="1"/>
            <a:r>
              <a:rPr lang="en-US" sz="1400" dirty="0" smtClean="0"/>
              <a:t>The </a:t>
            </a:r>
            <a:r>
              <a:rPr lang="en-US" sz="1400" dirty="0"/>
              <a:t>number of </a:t>
            </a:r>
            <a:r>
              <a:rPr lang="en-US" sz="1400" dirty="0" smtClean="0"/>
              <a:t>users and </a:t>
            </a:r>
            <a:r>
              <a:rPr lang="en-US" sz="1400" dirty="0"/>
              <a:t>workload mix are usually </a:t>
            </a:r>
            <a:r>
              <a:rPr lang="en-US" sz="1400" dirty="0" smtClean="0"/>
              <a:t>specified </a:t>
            </a:r>
            <a:r>
              <a:rPr lang="en-US" sz="1400" dirty="0"/>
              <a:t>in the load test </a:t>
            </a:r>
            <a:r>
              <a:rPr lang="en-US" sz="1400" dirty="0" smtClean="0"/>
              <a:t>configuration. </a:t>
            </a:r>
            <a:endParaRPr lang="en-US" sz="1400" dirty="0" smtClean="0"/>
          </a:p>
          <a:p>
            <a:r>
              <a:rPr lang="en-US" sz="1800" dirty="0" smtClean="0"/>
              <a:t>Stress Tests</a:t>
            </a:r>
            <a:endParaRPr lang="en-US" sz="1800" dirty="0" smtClean="0"/>
          </a:p>
          <a:p>
            <a:pPr lvl="1"/>
            <a:r>
              <a:rPr lang="en-US" sz="1400" dirty="0" smtClean="0"/>
              <a:t>Stress </a:t>
            </a:r>
            <a:r>
              <a:rPr lang="en-US" sz="1400" dirty="0"/>
              <a:t>tests load the application to a point where it breaks down. </a:t>
            </a:r>
            <a:endParaRPr lang="en-US" sz="1400" dirty="0" smtClean="0"/>
          </a:p>
          <a:p>
            <a:pPr lvl="1"/>
            <a:r>
              <a:rPr lang="en-US" sz="1400" dirty="0" smtClean="0"/>
              <a:t>These </a:t>
            </a:r>
            <a:r>
              <a:rPr lang="en-US" sz="1400" dirty="0"/>
              <a:t>tests are done to determine how the application fails, the conditions </a:t>
            </a:r>
            <a:r>
              <a:rPr lang="en-US" sz="1400" dirty="0" smtClean="0"/>
              <a:t>in which </a:t>
            </a:r>
            <a:r>
              <a:rPr lang="en-US" sz="1400" dirty="0"/>
              <a:t>the application fails and the metrics to monitor which can warn about </a:t>
            </a:r>
            <a:r>
              <a:rPr lang="en-US" sz="1400" dirty="0" smtClean="0"/>
              <a:t>impending failures </a:t>
            </a:r>
            <a:r>
              <a:rPr lang="en-US" sz="1400" dirty="0"/>
              <a:t>under elevated workload levels</a:t>
            </a:r>
            <a:r>
              <a:rPr lang="en-US" sz="1400" dirty="0" smtClean="0"/>
              <a:t>. </a:t>
            </a:r>
            <a:endParaRPr lang="en-US" sz="1400" dirty="0" smtClean="0"/>
          </a:p>
          <a:p>
            <a:r>
              <a:rPr lang="en-US" sz="1800" dirty="0" smtClean="0"/>
              <a:t>Soak Tests</a:t>
            </a:r>
            <a:endParaRPr lang="en-US" sz="1800" dirty="0" smtClean="0"/>
          </a:p>
          <a:p>
            <a:pPr lvl="1"/>
            <a:r>
              <a:rPr lang="en-US" sz="1400" dirty="0" smtClean="0"/>
              <a:t>Soak </a:t>
            </a:r>
            <a:r>
              <a:rPr lang="en-US" sz="1400" dirty="0"/>
              <a:t>tests involve subjecting the application to a </a:t>
            </a:r>
            <a:r>
              <a:rPr lang="en-US" sz="1400" dirty="0" smtClean="0"/>
              <a:t>fixed </a:t>
            </a:r>
            <a:r>
              <a:rPr lang="en-US" sz="1400" dirty="0"/>
              <a:t>workload </a:t>
            </a:r>
            <a:r>
              <a:rPr lang="en-US" sz="1400" dirty="0" smtClean="0"/>
              <a:t>level for </a:t>
            </a:r>
            <a:r>
              <a:rPr lang="en-US" sz="1400" dirty="0"/>
              <a:t>long periods of time. </a:t>
            </a:r>
            <a:endParaRPr lang="en-US" sz="1400" dirty="0" smtClean="0"/>
          </a:p>
          <a:p>
            <a:pPr lvl="1"/>
            <a:r>
              <a:rPr lang="en-US" sz="1400" dirty="0" smtClean="0"/>
              <a:t>Soak </a:t>
            </a:r>
            <a:r>
              <a:rPr lang="en-US" sz="1400" dirty="0"/>
              <a:t>tests help in determining the stability of the </a:t>
            </a:r>
            <a:r>
              <a:rPr lang="en-US" sz="1400" dirty="0" smtClean="0"/>
              <a:t>application under </a:t>
            </a:r>
            <a:r>
              <a:rPr lang="en-US" sz="1400" dirty="0"/>
              <a:t>prolonged use and how the performance changes with time.</a:t>
            </a:r>
            <a:endParaRPr lang="en-US" sz="900" dirty="0"/>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en-US" sz="3600" dirty="0" smtClean="0">
                <a:latin typeface="Arial" panose="020B0604020202020204" pitchFamily="34" charset="0"/>
              </a:rPr>
              <a:t>Considerations </a:t>
            </a:r>
            <a:r>
              <a:rPr lang="en-US" sz="3600" dirty="0">
                <a:latin typeface="Arial" panose="020B0604020202020204" pitchFamily="34" charset="0"/>
              </a:rPr>
              <a:t>for </a:t>
            </a:r>
            <a:r>
              <a:rPr lang="en-US" sz="3600" dirty="0" smtClean="0">
                <a:latin typeface="Arial" panose="020B0604020202020204" pitchFamily="34" charset="0"/>
              </a:rPr>
              <a:t>Benchmarking </a:t>
            </a:r>
            <a:r>
              <a:rPr lang="en-US" sz="3600" dirty="0">
                <a:latin typeface="Arial" panose="020B0604020202020204" pitchFamily="34" charset="0"/>
              </a:rPr>
              <a:t>Methodology</a:t>
            </a:r>
            <a:endParaRPr lang="en-US" sz="3600" dirty="0">
              <a:latin typeface="Arial" panose="020B0604020202020204" pitchFamily="34" charset="0"/>
            </a:endParaRPr>
          </a:p>
        </p:txBody>
      </p:sp>
      <p:sp>
        <p:nvSpPr>
          <p:cNvPr id="3" name="Content Placeholder 2"/>
          <p:cNvSpPr>
            <a:spLocks noGrp="1"/>
          </p:cNvSpPr>
          <p:nvPr>
            <p:ph idx="1"/>
          </p:nvPr>
        </p:nvSpPr>
        <p:spPr/>
        <p:txBody>
          <a:bodyPr>
            <a:noAutofit/>
          </a:bodyPr>
          <a:lstStyle/>
          <a:p>
            <a:r>
              <a:rPr lang="en-US" sz="2000" dirty="0"/>
              <a:t> </a:t>
            </a:r>
            <a:r>
              <a:rPr lang="en-US" sz="2000" dirty="0" smtClean="0"/>
              <a:t>Accuracy</a:t>
            </a:r>
            <a:endParaRPr lang="en-US" sz="2000" dirty="0" smtClean="0"/>
          </a:p>
          <a:p>
            <a:pPr lvl="1"/>
            <a:r>
              <a:rPr lang="en-US" sz="1600" dirty="0" smtClean="0"/>
              <a:t>Accuracy </a:t>
            </a:r>
            <a:r>
              <a:rPr lang="en-US" sz="1600" dirty="0"/>
              <a:t>of a benchmarking methodology is determined by how closely the generated </a:t>
            </a:r>
            <a:r>
              <a:rPr lang="en-US" sz="1600" dirty="0" smtClean="0"/>
              <a:t>synthetic workloads </a:t>
            </a:r>
            <a:r>
              <a:rPr lang="en-US" sz="1600" dirty="0"/>
              <a:t>mimic the realistic workloads. </a:t>
            </a:r>
            <a:endParaRPr lang="en-US" sz="1600" dirty="0"/>
          </a:p>
          <a:p>
            <a:r>
              <a:rPr lang="en-US" sz="2000" dirty="0" smtClean="0"/>
              <a:t>Ease </a:t>
            </a:r>
            <a:r>
              <a:rPr lang="en-US" sz="2000" dirty="0"/>
              <a:t>of </a:t>
            </a:r>
            <a:r>
              <a:rPr lang="en-US" sz="2000" dirty="0" smtClean="0"/>
              <a:t>Use</a:t>
            </a:r>
            <a:endParaRPr lang="en-US" sz="2000" dirty="0" smtClean="0"/>
          </a:p>
          <a:p>
            <a:pPr lvl="1"/>
            <a:r>
              <a:rPr lang="en-US" sz="1600" dirty="0" smtClean="0"/>
              <a:t>A </a:t>
            </a:r>
            <a:r>
              <a:rPr lang="en-US" sz="1600" dirty="0"/>
              <a:t>good benchmarking methodology should be user friendly and </a:t>
            </a:r>
            <a:r>
              <a:rPr lang="en-US" sz="1600" dirty="0" smtClean="0"/>
              <a:t>should involve </a:t>
            </a:r>
            <a:r>
              <a:rPr lang="en-US" sz="1600" dirty="0"/>
              <a:t>minimal hand coding effort for writing scripts for workload generation </a:t>
            </a:r>
            <a:r>
              <a:rPr lang="en-US" sz="1600" dirty="0" smtClean="0"/>
              <a:t>that take </a:t>
            </a:r>
            <a:r>
              <a:rPr lang="en-US" sz="1600" dirty="0"/>
              <a:t>into account the dependencies between requests, workload attributes, for instance</a:t>
            </a:r>
            <a:r>
              <a:rPr lang="en-US" sz="1600" dirty="0" smtClean="0"/>
              <a:t>. </a:t>
            </a:r>
            <a:endParaRPr lang="en-US" sz="1600" dirty="0" smtClean="0"/>
          </a:p>
          <a:p>
            <a:r>
              <a:rPr lang="en-US" sz="2000" dirty="0" smtClean="0"/>
              <a:t>Flexibility</a:t>
            </a:r>
            <a:endParaRPr lang="en-US" sz="2000" dirty="0" smtClean="0"/>
          </a:p>
          <a:p>
            <a:pPr lvl="1"/>
            <a:r>
              <a:rPr lang="en-US" sz="1600" dirty="0" smtClean="0"/>
              <a:t>A </a:t>
            </a:r>
            <a:r>
              <a:rPr lang="en-US" sz="1600" dirty="0"/>
              <a:t>good benchmarking methodology should allow fine grained </a:t>
            </a:r>
            <a:r>
              <a:rPr lang="en-US" sz="1600" dirty="0" smtClean="0"/>
              <a:t>control over </a:t>
            </a:r>
            <a:r>
              <a:rPr lang="en-US" sz="1600" dirty="0"/>
              <a:t>the workload attributes such as think time, inter-session interval, session length</a:t>
            </a:r>
            <a:r>
              <a:rPr lang="en-US" sz="1600" dirty="0" smtClean="0"/>
              <a:t>, workload </a:t>
            </a:r>
            <a:r>
              <a:rPr lang="en-US" sz="1600" dirty="0"/>
              <a:t>mix, for </a:t>
            </a:r>
            <a:r>
              <a:rPr lang="en-US" sz="1600" dirty="0" smtClean="0"/>
              <a:t>instance,  </a:t>
            </a:r>
            <a:r>
              <a:rPr lang="en-US" sz="1600" dirty="0"/>
              <a:t>to perform sensitivity analysis.  </a:t>
            </a:r>
            <a:endParaRPr lang="en-US" sz="1600" dirty="0" smtClean="0"/>
          </a:p>
          <a:p>
            <a:pPr lvl="1"/>
            <a:r>
              <a:rPr lang="en-US" sz="1600" dirty="0" smtClean="0"/>
              <a:t>Sensitivity </a:t>
            </a:r>
            <a:r>
              <a:rPr lang="en-US" sz="1600" dirty="0"/>
              <a:t>analysis </a:t>
            </a:r>
            <a:r>
              <a:rPr lang="en-US" sz="1600" dirty="0" smtClean="0"/>
              <a:t>is performed </a:t>
            </a:r>
            <a:r>
              <a:rPr lang="en-US" sz="1600" dirty="0"/>
              <a:t>by varying one workload characteristic at a time while keeping the </a:t>
            </a:r>
            <a:r>
              <a:rPr lang="en-US" sz="1600" dirty="0" smtClean="0"/>
              <a:t>others constant</a:t>
            </a:r>
            <a:r>
              <a:rPr lang="en-US" sz="1600" dirty="0"/>
              <a:t>.</a:t>
            </a:r>
            <a:endParaRPr lang="en-US" sz="1600" dirty="0"/>
          </a:p>
          <a:p>
            <a:r>
              <a:rPr lang="en-US" sz="2000" dirty="0" smtClean="0"/>
              <a:t>Wide </a:t>
            </a:r>
            <a:r>
              <a:rPr lang="en-US" sz="2000" dirty="0"/>
              <a:t>Application </a:t>
            </a:r>
            <a:r>
              <a:rPr lang="en-US" sz="2000" dirty="0" smtClean="0"/>
              <a:t>Coverage</a:t>
            </a:r>
            <a:endParaRPr lang="en-US" sz="2000" dirty="0" smtClean="0"/>
          </a:p>
          <a:p>
            <a:pPr lvl="1"/>
            <a:r>
              <a:rPr lang="en-US" sz="1600" dirty="0" smtClean="0"/>
              <a:t>A </a:t>
            </a:r>
            <a:r>
              <a:rPr lang="en-US" sz="1600" dirty="0"/>
              <a:t>good benchmarking methodology is one that </a:t>
            </a:r>
            <a:r>
              <a:rPr lang="en-US" sz="1600" dirty="0" smtClean="0"/>
              <a:t>works for </a:t>
            </a:r>
            <a:r>
              <a:rPr lang="en-US" sz="1600" dirty="0"/>
              <a:t>a wide range of applications and not tied to the application architecture or </a:t>
            </a:r>
            <a:r>
              <a:rPr lang="en-US" sz="1600" dirty="0" smtClean="0"/>
              <a:t>workload types</a:t>
            </a:r>
            <a:r>
              <a:rPr lang="en-US" sz="1600" dirty="0"/>
              <a:t>.</a:t>
            </a:r>
            <a:endParaRPr lang="en-US" sz="1400" dirty="0"/>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187325"/>
            <a:ext cx="10515600" cy="1082675"/>
          </a:xfrm>
        </p:spPr>
        <p:txBody>
          <a:bodyPr>
            <a:normAutofit/>
          </a:bodyPr>
          <a:lstStyle/>
          <a:p>
            <a:r>
              <a:rPr lang="en-US" dirty="0">
                <a:latin typeface="+mn-lt"/>
              </a:rPr>
              <a:t>Deployment </a:t>
            </a:r>
            <a:r>
              <a:rPr lang="en-US" dirty="0" smtClean="0">
                <a:latin typeface="+mn-lt"/>
              </a:rPr>
              <a:t>Prototyping </a:t>
            </a:r>
            <a:endParaRPr lang="en-US" dirty="0">
              <a:latin typeface="+mn-lt"/>
            </a:endParaRPr>
          </a:p>
        </p:txBody>
      </p:sp>
      <p:sp>
        <p:nvSpPr>
          <p:cNvPr id="3" name="Content Placeholder 2"/>
          <p:cNvSpPr>
            <a:spLocks noGrp="1"/>
          </p:cNvSpPr>
          <p:nvPr>
            <p:ph idx="1"/>
          </p:nvPr>
        </p:nvSpPr>
        <p:spPr>
          <a:xfrm>
            <a:off x="838200" y="1825625"/>
            <a:ext cx="8382000" cy="4351338"/>
          </a:xfrm>
        </p:spPr>
        <p:txBody>
          <a:bodyPr>
            <a:noAutofit/>
          </a:bodyPr>
          <a:lstStyle/>
          <a:p>
            <a:r>
              <a:rPr lang="en-US" sz="1800" dirty="0"/>
              <a:t>Deployment prototyping can help in making deployment architecture design choices.  </a:t>
            </a:r>
            <a:endParaRPr lang="en-US" sz="1800" dirty="0" smtClean="0"/>
          </a:p>
          <a:p>
            <a:r>
              <a:rPr lang="en-US" sz="1800" dirty="0" smtClean="0"/>
              <a:t>By </a:t>
            </a:r>
            <a:r>
              <a:rPr lang="en-US" sz="1800" dirty="0"/>
              <a:t>comparing performance of alternative </a:t>
            </a:r>
            <a:r>
              <a:rPr lang="en-US" sz="1800" dirty="0" smtClean="0"/>
              <a:t>deployment  architectures</a:t>
            </a:r>
            <a:r>
              <a:rPr lang="en-US" sz="1800" dirty="0"/>
              <a:t>, deployment prototyping can help in choosing the best and most cost effective deployment architecture that can meet the application performance requirements. </a:t>
            </a:r>
            <a:endParaRPr lang="en-US" sz="1800" dirty="0"/>
          </a:p>
          <a:p>
            <a:endParaRPr lang="en-US" sz="1800" dirty="0"/>
          </a:p>
          <a:p>
            <a:r>
              <a:rPr lang="en-US" sz="1800" dirty="0"/>
              <a:t>Deployment design is an iterative process that involves the following steps:</a:t>
            </a:r>
            <a:endParaRPr lang="en-US" sz="1800" dirty="0"/>
          </a:p>
          <a:p>
            <a:r>
              <a:rPr lang="en-US" sz="1800" dirty="0" smtClean="0"/>
              <a:t>Deployment Design</a:t>
            </a:r>
            <a:endParaRPr lang="en-US" sz="1800" dirty="0" smtClean="0"/>
          </a:p>
          <a:p>
            <a:pPr lvl="1"/>
            <a:r>
              <a:rPr lang="en-US" sz="1400" dirty="0" smtClean="0"/>
              <a:t>Create </a:t>
            </a:r>
            <a:r>
              <a:rPr lang="en-US" sz="1400" dirty="0"/>
              <a:t>the deployment with various tiers as specified in the deployment configuration and deploy the application.</a:t>
            </a:r>
            <a:endParaRPr lang="en-US" sz="1400" dirty="0"/>
          </a:p>
          <a:p>
            <a:r>
              <a:rPr lang="en-US" sz="1800" dirty="0" smtClean="0"/>
              <a:t>Performance Evaluation</a:t>
            </a:r>
            <a:endParaRPr lang="en-US" sz="1800" dirty="0" smtClean="0"/>
          </a:p>
          <a:p>
            <a:pPr lvl="1"/>
            <a:r>
              <a:rPr lang="en-US" sz="1400" dirty="0" smtClean="0"/>
              <a:t>Verify </a:t>
            </a:r>
            <a:r>
              <a:rPr lang="en-US" sz="1400" dirty="0"/>
              <a:t>whether the application meets the performance requirements with the deployment.</a:t>
            </a:r>
            <a:endParaRPr lang="en-US" sz="1400" dirty="0"/>
          </a:p>
          <a:p>
            <a:r>
              <a:rPr lang="en-US" sz="1800" dirty="0" smtClean="0"/>
              <a:t>Deployment Refinement</a:t>
            </a:r>
            <a:endParaRPr lang="en-US" sz="1800" dirty="0" smtClean="0"/>
          </a:p>
          <a:p>
            <a:pPr lvl="1"/>
            <a:r>
              <a:rPr lang="en-US" sz="1400" dirty="0" smtClean="0"/>
              <a:t>Deployments </a:t>
            </a:r>
            <a:r>
              <a:rPr lang="en-US" sz="1400" dirty="0"/>
              <a:t>are refined based on the performance evaluations. Various alternatives can exist in this step such as vertical scaling, </a:t>
            </a:r>
            <a:r>
              <a:rPr lang="en-US" sz="1400" dirty="0" smtClean="0"/>
              <a:t>horizontal scaling</a:t>
            </a:r>
            <a:r>
              <a:rPr lang="en-US" sz="1400" dirty="0"/>
              <a:t>, for instance.</a:t>
            </a:r>
            <a:endParaRPr lang="en-US" sz="500" dirty="0"/>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1"/>
          <a:stretch>
            <a:fillRect/>
          </a:stretch>
        </p:blipFill>
        <p:spPr>
          <a:xfrm>
            <a:off x="9397521" y="1606511"/>
            <a:ext cx="2447884" cy="4956293"/>
          </a:xfrm>
          <a:prstGeom prst="rect">
            <a:avLst/>
          </a:prstGeom>
        </p:spPr>
      </p:pic>
      <p:sp>
        <p:nvSpPr>
          <p:cNvPr id="9" name="Footer Placeholder 8"/>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187325"/>
            <a:ext cx="10515600" cy="1082675"/>
          </a:xfrm>
        </p:spPr>
        <p:txBody>
          <a:bodyPr>
            <a:normAutofit/>
          </a:bodyPr>
          <a:lstStyle/>
          <a:p>
            <a:r>
              <a:rPr lang="en-US" dirty="0" smtClean="0">
                <a:latin typeface="+mn-lt"/>
              </a:rPr>
              <a:t>Performance Evaluation Workﬂow</a:t>
            </a:r>
            <a:endParaRPr lang="en-US" dirty="0">
              <a:latin typeface="+mn-lt"/>
            </a:endParaRPr>
          </a:p>
        </p:txBody>
      </p:sp>
      <p:sp>
        <p:nvSpPr>
          <p:cNvPr id="3" name="Content Placeholder 2"/>
          <p:cNvSpPr>
            <a:spLocks noGrp="1"/>
          </p:cNvSpPr>
          <p:nvPr>
            <p:ph idx="1"/>
          </p:nvPr>
        </p:nvSpPr>
        <p:spPr>
          <a:xfrm>
            <a:off x="838200" y="1825625"/>
            <a:ext cx="7357533" cy="4351338"/>
          </a:xfrm>
        </p:spPr>
        <p:txBody>
          <a:bodyPr>
            <a:noAutofit/>
          </a:bodyPr>
          <a:lstStyle/>
          <a:p>
            <a:pPr marL="0" indent="0">
              <a:buNone/>
            </a:pPr>
            <a:r>
              <a:rPr lang="en-US" sz="2000" dirty="0" smtClean="0"/>
              <a:t>Semi-Automated Workflow (Traditional Approach)</a:t>
            </a:r>
            <a:endParaRPr lang="en-US" sz="2000" dirty="0" smtClean="0"/>
          </a:p>
          <a:p>
            <a:r>
              <a:rPr lang="en-US" sz="1600" dirty="0"/>
              <a:t>In traditional approach to capture workload characteristics, a real user’s interactions with a cloud application are </a:t>
            </a:r>
            <a:r>
              <a:rPr lang="en-US" sz="1600" dirty="0" smtClean="0"/>
              <a:t>first </a:t>
            </a:r>
            <a:r>
              <a:rPr lang="en-US" sz="1600" dirty="0"/>
              <a:t>recorded as virtual user scripts.  </a:t>
            </a:r>
            <a:endParaRPr lang="en-US" sz="1600" dirty="0" smtClean="0"/>
          </a:p>
          <a:p>
            <a:r>
              <a:rPr lang="en-US" sz="1600" dirty="0" smtClean="0"/>
              <a:t>The </a:t>
            </a:r>
            <a:r>
              <a:rPr lang="en-US" sz="1600" dirty="0"/>
              <a:t>recorded virtual user scripts then are parameterized to account for randomness in application and workload parameters</a:t>
            </a:r>
            <a:r>
              <a:rPr lang="en-US" sz="1600" dirty="0" smtClean="0"/>
              <a:t>.</a:t>
            </a:r>
            <a:endParaRPr lang="en-US" sz="1600" dirty="0"/>
          </a:p>
          <a:p>
            <a:r>
              <a:rPr lang="en-US" sz="1600" dirty="0" smtClean="0"/>
              <a:t>Multiple </a:t>
            </a:r>
            <a:r>
              <a:rPr lang="en-US" sz="1600" dirty="0"/>
              <a:t>scripts have to be recorded to create different workload scenarios. This approach involves a lot of manual effort. </a:t>
            </a:r>
            <a:endParaRPr lang="en-US" sz="1600" dirty="0" smtClean="0"/>
          </a:p>
          <a:p>
            <a:r>
              <a:rPr lang="en-US" sz="1600" dirty="0" smtClean="0"/>
              <a:t>To </a:t>
            </a:r>
            <a:r>
              <a:rPr lang="en-US" sz="1600" dirty="0"/>
              <a:t>add new </a:t>
            </a:r>
            <a:r>
              <a:rPr lang="en-US" sz="1600" dirty="0" smtClean="0"/>
              <a:t>specifications </a:t>
            </a:r>
            <a:r>
              <a:rPr lang="en-US" sz="1600" dirty="0"/>
              <a:t>for workload mix and new requests, new scripts need to be recorded and parameterized. </a:t>
            </a:r>
            <a:endParaRPr lang="en-US" sz="1600" dirty="0"/>
          </a:p>
          <a:p>
            <a:r>
              <a:rPr lang="en-US" sz="1600" dirty="0" smtClean="0"/>
              <a:t>Traditional </a:t>
            </a:r>
            <a:r>
              <a:rPr lang="en-US" sz="1600" dirty="0"/>
              <a:t>approaches which are based on manually generating virtual user scripts by interacting with a cloud application, are not able to </a:t>
            </a:r>
            <a:r>
              <a:rPr lang="en-US" sz="1600" dirty="0" smtClean="0"/>
              <a:t>generate synthetic </a:t>
            </a:r>
            <a:r>
              <a:rPr lang="en-US" sz="1600" dirty="0"/>
              <a:t>workloads which have the same characteristics as real workloads. </a:t>
            </a:r>
            <a:r>
              <a:rPr lang="en-US" sz="1600" dirty="0" smtClean="0"/>
              <a:t> </a:t>
            </a:r>
            <a:endParaRPr lang="en-US" sz="1600" dirty="0"/>
          </a:p>
          <a:p>
            <a:r>
              <a:rPr lang="en-US" sz="1600" dirty="0" smtClean="0"/>
              <a:t>Traditional </a:t>
            </a:r>
            <a:r>
              <a:rPr lang="en-US" sz="1600" dirty="0"/>
              <a:t>approaches do now allow rapidly comparing various deployment architectures. </a:t>
            </a:r>
            <a:endParaRPr lang="en-US" sz="1600" dirty="0"/>
          </a:p>
          <a:p>
            <a:endParaRPr lang="en-US" sz="400" dirty="0"/>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p:cNvPicPr>
            <a:picLocks noChangeAspect="1"/>
          </p:cNvPicPr>
          <p:nvPr/>
        </p:nvPicPr>
        <p:blipFill>
          <a:blip r:embed="rId1"/>
          <a:stretch>
            <a:fillRect/>
          </a:stretch>
        </p:blipFill>
        <p:spPr>
          <a:xfrm>
            <a:off x="8357060" y="1457325"/>
            <a:ext cx="3513206" cy="5058533"/>
          </a:xfrm>
          <a:prstGeom prst="rect">
            <a:avLst/>
          </a:prstGeom>
        </p:spPr>
      </p:pic>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187325"/>
            <a:ext cx="10515600" cy="1082675"/>
          </a:xfrm>
        </p:spPr>
        <p:txBody>
          <a:bodyPr>
            <a:normAutofit/>
          </a:bodyPr>
          <a:lstStyle/>
          <a:p>
            <a:r>
              <a:rPr lang="en-US" dirty="0">
                <a:latin typeface="+mn-lt"/>
              </a:rPr>
              <a:t>Performance Evaluation Workﬂow</a:t>
            </a:r>
            <a:endParaRPr lang="en-US" dirty="0">
              <a:latin typeface="+mn-lt"/>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p:cNvPicPr>
            <a:picLocks noChangeAspect="1"/>
          </p:cNvPicPr>
          <p:nvPr/>
        </p:nvPicPr>
        <p:blipFill>
          <a:blip r:embed="rId1"/>
          <a:stretch>
            <a:fillRect/>
          </a:stretch>
        </p:blipFill>
        <p:spPr>
          <a:xfrm>
            <a:off x="8291954" y="1483891"/>
            <a:ext cx="3510578" cy="5054750"/>
          </a:xfrm>
          <a:prstGeom prst="rect">
            <a:avLst/>
          </a:prstGeom>
        </p:spPr>
      </p:pic>
      <p:sp>
        <p:nvSpPr>
          <p:cNvPr id="12" name="Content Placeholder 2"/>
          <p:cNvSpPr>
            <a:spLocks noGrp="1"/>
          </p:cNvSpPr>
          <p:nvPr>
            <p:ph idx="1"/>
          </p:nvPr>
        </p:nvSpPr>
        <p:spPr>
          <a:xfrm>
            <a:off x="838200" y="1825625"/>
            <a:ext cx="7357533" cy="4351338"/>
          </a:xfrm>
        </p:spPr>
        <p:txBody>
          <a:bodyPr>
            <a:noAutofit/>
          </a:bodyPr>
          <a:lstStyle/>
          <a:p>
            <a:pPr marL="0" indent="0">
              <a:buNone/>
            </a:pPr>
            <a:r>
              <a:rPr lang="en-US" sz="2000" dirty="0" smtClean="0"/>
              <a:t>Fully-Automated Workflow (Modern Approach)</a:t>
            </a:r>
            <a:endParaRPr lang="en-US" sz="2000" dirty="0" smtClean="0"/>
          </a:p>
          <a:p>
            <a:r>
              <a:rPr lang="en-US" sz="1600" dirty="0" smtClean="0"/>
              <a:t>In </a:t>
            </a:r>
            <a:r>
              <a:rPr lang="en-US" sz="1600" dirty="0"/>
              <a:t>the automated approach real traces of a multi-tier application which are logged on web servers, application servers and database servers are analyzed to generate benchmark and workload models that capture the cloud application and workload characteristics. </a:t>
            </a:r>
            <a:endParaRPr lang="en-US" sz="1600" dirty="0" smtClean="0"/>
          </a:p>
          <a:p>
            <a:r>
              <a:rPr lang="en-US" sz="1600" dirty="0" smtClean="0"/>
              <a:t>A </a:t>
            </a:r>
            <a:r>
              <a:rPr lang="en-US" sz="1600" dirty="0"/>
              <a:t>statistical analysis of the user requests in the real traces is performed to identify the right distributions that can be used to model the workload model attributes</a:t>
            </a:r>
            <a:r>
              <a:rPr lang="en-US" sz="1600" dirty="0" smtClean="0"/>
              <a:t>.</a:t>
            </a:r>
            <a:endParaRPr lang="en-US" sz="1600" dirty="0"/>
          </a:p>
          <a:p>
            <a:r>
              <a:rPr lang="en-US" sz="1600" dirty="0" smtClean="0"/>
              <a:t>Real </a:t>
            </a:r>
            <a:r>
              <a:rPr lang="en-US" sz="1600" dirty="0"/>
              <a:t>traces are analyzed to generate benchmark and workload models. </a:t>
            </a:r>
            <a:endParaRPr lang="en-US" sz="1600" dirty="0" smtClean="0"/>
          </a:p>
          <a:p>
            <a:r>
              <a:rPr lang="en-US" sz="1600" dirty="0" smtClean="0"/>
              <a:t>Various </a:t>
            </a:r>
            <a:r>
              <a:rPr lang="en-US" sz="1600" dirty="0"/>
              <a:t>workload scenarios can be </a:t>
            </a:r>
            <a:r>
              <a:rPr lang="en-US" sz="1600" dirty="0" smtClean="0"/>
              <a:t>created by </a:t>
            </a:r>
            <a:r>
              <a:rPr lang="en-US" sz="1600" dirty="0"/>
              <a:t>changing the specifications of the workload model</a:t>
            </a:r>
            <a:r>
              <a:rPr lang="en-US" sz="1600" dirty="0" smtClean="0"/>
              <a:t>.</a:t>
            </a:r>
            <a:endParaRPr lang="en-US" sz="1600" dirty="0"/>
          </a:p>
          <a:p>
            <a:r>
              <a:rPr lang="en-US" sz="1600" dirty="0" smtClean="0"/>
              <a:t>Since </a:t>
            </a:r>
            <a:r>
              <a:rPr lang="en-US" sz="1600" dirty="0"/>
              <a:t>real traces from a cloud application are used to capture workload and application characteristics into workload and benchmark models, the generated synthetic workloads have the same characteristics as real workloads. </a:t>
            </a:r>
            <a:endParaRPr lang="en-US" sz="1600" dirty="0"/>
          </a:p>
          <a:p>
            <a:r>
              <a:rPr lang="en-US" sz="1600" dirty="0" smtClean="0"/>
              <a:t>An </a:t>
            </a:r>
            <a:r>
              <a:rPr lang="en-US" sz="1600" dirty="0"/>
              <a:t>architecture model captures the deployment configurations of multi-tier applications. </a:t>
            </a:r>
            <a:endParaRPr lang="en-US" sz="1600" dirty="0" smtClean="0"/>
          </a:p>
        </p:txBody>
      </p:sp>
      <p:sp>
        <p:nvSpPr>
          <p:cNvPr id="3" name="Footer Placeholder 2"/>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187325"/>
            <a:ext cx="10515600" cy="1082675"/>
          </a:xfrm>
        </p:spPr>
        <p:txBody>
          <a:bodyPr>
            <a:normAutofit/>
          </a:bodyPr>
          <a:lstStyle/>
          <a:p>
            <a:r>
              <a:rPr lang="en-US" dirty="0" smtClean="0">
                <a:latin typeface="+mn-lt"/>
              </a:rPr>
              <a:t>Benchmarking Case Study</a:t>
            </a:r>
            <a:endParaRPr lang="en-US" dirty="0">
              <a:latin typeface="+mn-lt"/>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Content Placeholder 2"/>
          <p:cNvSpPr>
            <a:spLocks noGrp="1"/>
          </p:cNvSpPr>
          <p:nvPr>
            <p:ph idx="1"/>
          </p:nvPr>
        </p:nvSpPr>
        <p:spPr>
          <a:xfrm>
            <a:off x="838201" y="1825625"/>
            <a:ext cx="6566004" cy="4351338"/>
          </a:xfrm>
        </p:spPr>
        <p:txBody>
          <a:bodyPr>
            <a:noAutofit/>
          </a:bodyPr>
          <a:lstStyle/>
          <a:p>
            <a:r>
              <a:rPr lang="en-US" sz="1400" dirty="0" smtClean="0"/>
              <a:t>Fig </a:t>
            </a:r>
            <a:r>
              <a:rPr lang="en-US" sz="1400" dirty="0"/>
              <a:t>(a) shows the average throughput and response time. The observed throughput increases as demanded request rate increases. As more number of requests are served per second by the application, the response time also increases.   The observed throughput saturates beyond a demanded request rate of 50 </a:t>
            </a:r>
            <a:r>
              <a:rPr lang="en-US" sz="1400" dirty="0" err="1"/>
              <a:t>req</a:t>
            </a:r>
            <a:r>
              <a:rPr lang="en-US" sz="1400" dirty="0"/>
              <a:t>/sec.  </a:t>
            </a:r>
            <a:endParaRPr lang="en-US" sz="1400" dirty="0" smtClean="0"/>
          </a:p>
          <a:p>
            <a:r>
              <a:rPr lang="en-US" sz="1400" dirty="0" smtClean="0"/>
              <a:t>Fig  </a:t>
            </a:r>
            <a:r>
              <a:rPr lang="en-US" sz="1400" dirty="0"/>
              <a:t>(b) shows the CPU usage density of one of the application servers. This plot shows that the application server CPU is non-saturated resource. </a:t>
            </a:r>
            <a:endParaRPr lang="en-US" sz="1400" dirty="0" smtClean="0"/>
          </a:p>
          <a:p>
            <a:r>
              <a:rPr lang="en-US" sz="1400" dirty="0" smtClean="0"/>
              <a:t>Fig </a:t>
            </a:r>
            <a:r>
              <a:rPr lang="en-US" sz="1400" dirty="0"/>
              <a:t>(c) shows the database server CPU usage density. From this density plot we observe that the database CPU spends a large percentage of time at high utilization levels for demanded request rate more than 40 </a:t>
            </a:r>
            <a:r>
              <a:rPr lang="en-US" sz="1400" dirty="0" err="1"/>
              <a:t>req</a:t>
            </a:r>
            <a:r>
              <a:rPr lang="en-US" sz="1400" dirty="0"/>
              <a:t>/sec. </a:t>
            </a:r>
            <a:endParaRPr lang="en-US" sz="1400" dirty="0" smtClean="0"/>
          </a:p>
          <a:p>
            <a:r>
              <a:rPr lang="en-US" sz="1400" dirty="0" smtClean="0"/>
              <a:t>Fig (d</a:t>
            </a:r>
            <a:r>
              <a:rPr lang="en-US" sz="1400" dirty="0"/>
              <a:t>) shows the density plot of the database disk I/O bandwidth. </a:t>
            </a:r>
            <a:endParaRPr lang="en-US" sz="1400" dirty="0" smtClean="0"/>
          </a:p>
          <a:p>
            <a:r>
              <a:rPr lang="en-US" sz="1400" dirty="0" smtClean="0"/>
              <a:t>Fig  </a:t>
            </a:r>
            <a:r>
              <a:rPr lang="en-US" sz="1400" dirty="0"/>
              <a:t>(e) shows the network out rate for one of the application </a:t>
            </a:r>
            <a:r>
              <a:rPr lang="en-US" sz="1400" dirty="0" smtClean="0"/>
              <a:t>servers </a:t>
            </a:r>
            <a:endParaRPr lang="en-US" sz="1400" dirty="0" smtClean="0"/>
          </a:p>
          <a:p>
            <a:r>
              <a:rPr lang="en-US" sz="1400" dirty="0" smtClean="0"/>
              <a:t>Fig </a:t>
            </a:r>
            <a:r>
              <a:rPr lang="en-US" sz="1400" dirty="0"/>
              <a:t>(f) shows the density plot of the network out rate for the database server. From this plot we observe a continuous saturation of the network out rate around 200 KB/s. </a:t>
            </a:r>
            <a:endParaRPr lang="en-US" sz="1400" dirty="0" smtClean="0"/>
          </a:p>
          <a:p>
            <a:r>
              <a:rPr lang="en-US" sz="1400" dirty="0" smtClean="0"/>
              <a:t>Analysis</a:t>
            </a:r>
            <a:endParaRPr lang="en-US" sz="1400" dirty="0" smtClean="0"/>
          </a:p>
          <a:p>
            <a:pPr lvl="1"/>
            <a:r>
              <a:rPr lang="en-US" sz="1000" dirty="0" smtClean="0"/>
              <a:t>Throughput </a:t>
            </a:r>
            <a:r>
              <a:rPr lang="en-US" sz="1000" dirty="0"/>
              <a:t>continuously increases as the demanded request rate increases from 10 to 40 </a:t>
            </a:r>
            <a:r>
              <a:rPr lang="en-US" sz="1000" dirty="0" err="1"/>
              <a:t>req</a:t>
            </a:r>
            <a:r>
              <a:rPr lang="en-US" sz="1000" dirty="0"/>
              <a:t>/sec. Beyond 40 </a:t>
            </a:r>
            <a:r>
              <a:rPr lang="en-US" sz="1000" dirty="0" err="1"/>
              <a:t>req</a:t>
            </a:r>
            <a:r>
              <a:rPr lang="en-US" sz="1000" dirty="0"/>
              <a:t>/sec demanded request rate, we observe that throughput saturates, which is due to the high CPU utilization density of the database server CPU. From the analysis of density plots of various system resources we observe that the database CPU is a system bottleneck.</a:t>
            </a:r>
            <a:endParaRPr lang="en-US" sz="700" dirty="0" smtClean="0"/>
          </a:p>
        </p:txBody>
      </p:sp>
      <p:pic>
        <p:nvPicPr>
          <p:cNvPr id="16" name="Picture 15"/>
          <p:cNvPicPr>
            <a:picLocks noChangeAspect="1"/>
          </p:cNvPicPr>
          <p:nvPr/>
        </p:nvPicPr>
        <p:blipFill>
          <a:blip r:embed="rId1"/>
          <a:stretch>
            <a:fillRect/>
          </a:stretch>
        </p:blipFill>
        <p:spPr>
          <a:xfrm>
            <a:off x="7336471" y="1477923"/>
            <a:ext cx="4709519" cy="5105479"/>
          </a:xfrm>
          <a:prstGeom prst="rect">
            <a:avLst/>
          </a:prstGeom>
        </p:spPr>
      </p:pic>
      <p:sp>
        <p:nvSpPr>
          <p:cNvPr id="3" name="Footer Placeholder 2"/>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x-none" altLang="en-US" sz="3600" dirty="0" smtClean="0">
                <a:latin typeface="Arial" panose="020B0604020202020204" pitchFamily="34" charset="0"/>
              </a:rPr>
              <a:t>Amazon CloudWatch</a:t>
            </a:r>
            <a:endParaRPr lang="x-none" altLang="en-US" sz="3600" dirty="0" smtClean="0">
              <a:latin typeface="Arial" panose="020B0604020202020204" pitchFamily="34" charset="0"/>
            </a:endParaRPr>
          </a:p>
        </p:txBody>
      </p:sp>
      <p:sp>
        <p:nvSpPr>
          <p:cNvPr id="3" name="Content Placeholder 2"/>
          <p:cNvSpPr>
            <a:spLocks noGrp="1"/>
          </p:cNvSpPr>
          <p:nvPr>
            <p:ph idx="1"/>
          </p:nvPr>
        </p:nvSpPr>
        <p:spPr/>
        <p:txBody>
          <a:bodyPr>
            <a:noAutofit/>
          </a:bodyPr>
          <a:lstStyle/>
          <a:p>
            <a:r>
              <a:rPr lang="en-US" sz="1800" dirty="0">
                <a:latin typeface="Arial" panose="020B0604020202020204" pitchFamily="34" charset="0"/>
                <a:cs typeface="Arial" panose="020B0604020202020204" pitchFamily="34" charset="0"/>
              </a:rPr>
              <a:t>Amazon CloudWatch is a monitoring service for AWS resources and applications running on AWS. </a:t>
            </a:r>
            <a:endParaRPr lang="en-US" sz="1800" dirty="0">
              <a:latin typeface="Arial" panose="020B0604020202020204" pitchFamily="34" charset="0"/>
              <a:cs typeface="Arial" panose="020B0604020202020204" pitchFamily="34" charset="0"/>
            </a:endParaRPr>
          </a:p>
          <a:p>
            <a:r>
              <a:rPr lang="en-US" sz="1800" dirty="0">
                <a:latin typeface="Arial" panose="020B0604020202020204" pitchFamily="34" charset="0"/>
                <a:cs typeface="Arial" panose="020B0604020202020204" pitchFamily="34" charset="0"/>
              </a:rPr>
              <a:t>CloudWatch provides metrics for various services. A metric is a variable that is monitored (such as CPUUtilization, DiskReadBytes and NetworkIn). </a:t>
            </a:r>
            <a:endParaRPr lang="en-US" sz="1800" dirty="0">
              <a:latin typeface="Arial" panose="020B0604020202020204" pitchFamily="34" charset="0"/>
              <a:cs typeface="Arial" panose="020B0604020202020204" pitchFamily="34" charset="0"/>
            </a:endParaRPr>
          </a:p>
          <a:p>
            <a:r>
              <a:rPr lang="en-US" sz="1800" dirty="0">
                <a:latin typeface="Arial" panose="020B0604020202020204" pitchFamily="34" charset="0"/>
                <a:cs typeface="Arial" panose="020B0604020202020204" pitchFamily="34" charset="0"/>
              </a:rPr>
              <a:t>The timestamped data points for a metric represent the values of that variable over time. AWS services send metrics to CloudWatch. </a:t>
            </a:r>
            <a:endParaRPr lang="en-US" sz="1800" dirty="0">
              <a:latin typeface="Arial" panose="020B0604020202020204" pitchFamily="34" charset="0"/>
              <a:cs typeface="Arial" panose="020B0604020202020204" pitchFamily="34" charset="0"/>
            </a:endParaRPr>
          </a:p>
          <a:p>
            <a:r>
              <a:rPr lang="en-US" sz="1800" dirty="0">
                <a:latin typeface="Arial" panose="020B0604020202020204" pitchFamily="34" charset="0"/>
                <a:cs typeface="Arial" panose="020B0604020202020204" pitchFamily="34" charset="0"/>
              </a:rPr>
              <a:t>You can also send your custom metrics to be tracked by CloudWatch.</a:t>
            </a:r>
            <a:endParaRPr lang="en-US" sz="1800" dirty="0">
              <a:latin typeface="Arial" panose="020B0604020202020204" pitchFamily="34" charset="0"/>
              <a:cs typeface="Arial" panose="020B0604020202020204" pitchFamily="34" charset="0"/>
            </a:endParaRPr>
          </a:p>
          <a:p>
            <a:r>
              <a:rPr lang="en-US" sz="1800" dirty="0">
                <a:latin typeface="Arial" panose="020B0604020202020204" pitchFamily="34" charset="0"/>
                <a:cs typeface="Arial" panose="020B0604020202020204" pitchFamily="34" charset="0"/>
              </a:rPr>
              <a:t>CloudWatch provides statistics, which are metric data aggregations over specified periods</a:t>
            </a:r>
            <a:endParaRPr lang="en-US" sz="1800" dirty="0">
              <a:latin typeface="Arial" panose="020B0604020202020204" pitchFamily="34" charset="0"/>
              <a:cs typeface="Arial" panose="020B0604020202020204" pitchFamily="34" charset="0"/>
            </a:endParaRPr>
          </a:p>
          <a:p>
            <a:r>
              <a:rPr lang="en-US" sz="1800" dirty="0">
                <a:latin typeface="Arial" panose="020B0604020202020204" pitchFamily="34" charset="0"/>
                <a:cs typeface="Arial" panose="020B0604020202020204" pitchFamily="34" charset="0"/>
              </a:rPr>
              <a:t>Within CloudWatch, you can create alarms for automatically initiating actions on your behalf.</a:t>
            </a:r>
            <a:endParaRPr lang="en-US" sz="1800" dirty="0">
              <a:latin typeface="Arial" panose="020B0604020202020204" pitchFamily="34" charset="0"/>
              <a:cs typeface="Arial" panose="020B0604020202020204" pitchFamily="34" charset="0"/>
            </a:endParaRPr>
          </a:p>
          <a:p>
            <a:r>
              <a:rPr lang="en-US" sz="1800" dirty="0">
                <a:latin typeface="Arial" panose="020B0604020202020204" pitchFamily="34" charset="0"/>
                <a:cs typeface="Arial" panose="020B0604020202020204" pitchFamily="34" charset="0"/>
              </a:rPr>
              <a:t>CloudWatch Dashboards allow you to create customized views of the metrics and alarms for your AWS resources. </a:t>
            </a:r>
            <a:endParaRPr lang="en-US" sz="1800" dirty="0">
              <a:latin typeface="Arial" panose="020B0604020202020204" pitchFamily="34" charset="0"/>
              <a:cs typeface="Arial" panose="020B0604020202020204" pitchFamily="34" charset="0"/>
            </a:endParaRPr>
          </a:p>
          <a:p>
            <a:r>
              <a:rPr lang="en-US" sz="1800" dirty="0">
                <a:latin typeface="Arial" panose="020B0604020202020204" pitchFamily="34" charset="0"/>
                <a:cs typeface="Arial" panose="020B0604020202020204" pitchFamily="34" charset="0"/>
              </a:rPr>
              <a:t>CloudWatch Logs can be used to monitor, store, and access log files from AWS resources</a:t>
            </a:r>
            <a:endParaRPr lang="en-US" sz="1800" dirty="0">
              <a:latin typeface="Arial" panose="020B0604020202020204" pitchFamily="34" charset="0"/>
              <a:cs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x-none" altLang="en-US" sz="3600" dirty="0" smtClean="0">
                <a:latin typeface="Arial" panose="020B0604020202020204" pitchFamily="34" charset="0"/>
              </a:rPr>
              <a:t>CloudWatch metrics for an EC2 instance</a:t>
            </a:r>
            <a:endParaRPr lang="x-none" altLang="en-US" sz="3600" dirty="0" smtClean="0">
              <a:latin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pic>
        <p:nvPicPr>
          <p:cNvPr id="6" name="Picture 5" descr="ec2"/>
          <p:cNvPicPr>
            <a:picLocks noChangeAspect="1"/>
          </p:cNvPicPr>
          <p:nvPr/>
        </p:nvPicPr>
        <p:blipFill>
          <a:blip r:embed="rId1"/>
          <a:stretch>
            <a:fillRect/>
          </a:stretch>
        </p:blipFill>
        <p:spPr>
          <a:xfrm>
            <a:off x="7149465" y="1362710"/>
            <a:ext cx="4721225" cy="4993640"/>
          </a:xfrm>
          <a:prstGeom prst="rect">
            <a:avLst/>
          </a:prstGeom>
        </p:spPr>
      </p:pic>
      <p:sp>
        <p:nvSpPr>
          <p:cNvPr id="9" name="Content Placeholder 8"/>
          <p:cNvSpPr>
            <a:spLocks noGrp="1"/>
          </p:cNvSpPr>
          <p:nvPr>
            <p:ph idx="1"/>
          </p:nvPr>
        </p:nvSpPr>
        <p:spPr>
          <a:xfrm>
            <a:off x="838200" y="1825625"/>
            <a:ext cx="6164580" cy="4351655"/>
          </a:xfrm>
        </p:spPr>
        <p:txBody>
          <a:bodyPr>
            <a:noAutofit/>
          </a:bodyPr>
          <a:p>
            <a:r>
              <a:rPr lang="en-US" sz="1800" dirty="0">
                <a:latin typeface="Arial" panose="020B0604020202020204" pitchFamily="34" charset="0"/>
                <a:cs typeface="Arial" panose="020B0604020202020204" pitchFamily="34" charset="0"/>
              </a:rPr>
              <a:t>When you launch a new EC2 instance, by default, basic monitoring is enabled for the instance. </a:t>
            </a:r>
            <a:endParaRPr lang="en-US" sz="1800" dirty="0">
              <a:latin typeface="Arial" panose="020B0604020202020204" pitchFamily="34" charset="0"/>
              <a:cs typeface="Arial" panose="020B0604020202020204" pitchFamily="34" charset="0"/>
            </a:endParaRPr>
          </a:p>
          <a:p>
            <a:r>
              <a:rPr lang="en-US" sz="1800" dirty="0">
                <a:latin typeface="Arial" panose="020B0604020202020204" pitchFamily="34" charset="0"/>
                <a:cs typeface="Arial" panose="020B0604020202020204" pitchFamily="34" charset="0"/>
              </a:rPr>
              <a:t>You can optionally enable detailed monitoring. In basic monitoring, data is available automatically in 5-minute periods at no charge. </a:t>
            </a:r>
            <a:endParaRPr lang="en-US" sz="1800" dirty="0">
              <a:latin typeface="Arial" panose="020B0604020202020204" pitchFamily="34" charset="0"/>
              <a:cs typeface="Arial" panose="020B0604020202020204" pitchFamily="34" charset="0"/>
            </a:endParaRPr>
          </a:p>
          <a:p>
            <a:r>
              <a:rPr lang="en-US" sz="1800" dirty="0">
                <a:latin typeface="Arial" panose="020B0604020202020204" pitchFamily="34" charset="0"/>
                <a:cs typeface="Arial" panose="020B0604020202020204" pitchFamily="34" charset="0"/>
              </a:rPr>
              <a:t>With detailed monitoring, data is available in 1-minute periods for an additional cost.</a:t>
            </a:r>
            <a:endParaRPr lang="en-US" sz="1800" dirty="0">
              <a:latin typeface="Arial" panose="020B0604020202020204" pitchFamily="34" charset="0"/>
              <a:cs typeface="Arial" panose="020B0604020202020204" pitchFamily="34" charset="0"/>
            </a:endParaRPr>
          </a:p>
        </p:txBody>
      </p:sp>
      <p:pic>
        <p:nvPicPr>
          <p:cNvPr id="3" name="Picture 2" descr="ec2"/>
          <p:cNvPicPr>
            <a:picLocks noChangeAspect="1"/>
          </p:cNvPicPr>
          <p:nvPr/>
        </p:nvPicPr>
        <p:blipFill>
          <a:blip r:embed="rId2"/>
          <a:stretch>
            <a:fillRect/>
          </a:stretch>
        </p:blipFill>
        <p:spPr>
          <a:xfrm>
            <a:off x="6918325" y="1419225"/>
            <a:ext cx="4715510" cy="4987290"/>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en-US" dirty="0" smtClean="0">
                <a:latin typeface="Arial" panose="020B0604020202020204" pitchFamily="34" charset="0"/>
              </a:rPr>
              <a:t>Outline</a:t>
            </a:r>
            <a:endParaRPr lang="en-US" dirty="0">
              <a:latin typeface="Arial" panose="020B0604020202020204" pitchFamily="34" charset="0"/>
            </a:endParaRPr>
          </a:p>
        </p:txBody>
      </p:sp>
      <p:sp>
        <p:nvSpPr>
          <p:cNvPr id="3" name="Content Placeholder 2"/>
          <p:cNvSpPr>
            <a:spLocks noGrp="1"/>
          </p:cNvSpPr>
          <p:nvPr>
            <p:ph idx="1"/>
          </p:nvPr>
        </p:nvSpPr>
        <p:spPr/>
        <p:txBody>
          <a:bodyPr>
            <a:normAutofit/>
          </a:bodyPr>
          <a:lstStyle/>
          <a:p>
            <a:r>
              <a:rPr lang="en-US" dirty="0" smtClean="0"/>
              <a:t>Cloud </a:t>
            </a:r>
            <a:r>
              <a:rPr lang="en-US" dirty="0"/>
              <a:t>application workload characteristics</a:t>
            </a:r>
            <a:endParaRPr lang="en-US" dirty="0"/>
          </a:p>
          <a:p>
            <a:r>
              <a:rPr lang="en-US" dirty="0" smtClean="0"/>
              <a:t>Performance </a:t>
            </a:r>
            <a:r>
              <a:rPr lang="en-US" dirty="0"/>
              <a:t>metrics for cloud applications</a:t>
            </a:r>
            <a:endParaRPr lang="en-US" dirty="0"/>
          </a:p>
          <a:p>
            <a:r>
              <a:rPr lang="en-US" dirty="0" smtClean="0"/>
              <a:t>Cloud </a:t>
            </a:r>
            <a:r>
              <a:rPr lang="en-US" dirty="0"/>
              <a:t>application testing</a:t>
            </a:r>
            <a:endParaRPr lang="en-US" dirty="0"/>
          </a:p>
          <a:p>
            <a:r>
              <a:rPr lang="en-US" dirty="0" smtClean="0"/>
              <a:t>Performance </a:t>
            </a:r>
            <a:r>
              <a:rPr lang="en-US" dirty="0"/>
              <a:t>testing tools</a:t>
            </a:r>
            <a:endParaRPr lang="en-US" dirty="0"/>
          </a:p>
          <a:p>
            <a:r>
              <a:rPr lang="en-US" dirty="0" smtClean="0"/>
              <a:t>Load </a:t>
            </a:r>
            <a:r>
              <a:rPr lang="en-US" dirty="0"/>
              <a:t>test and bottleneck detection case study</a:t>
            </a:r>
            <a:endParaRPr lang="en-US" dirty="0"/>
          </a:p>
          <a:p>
            <a:r>
              <a:rPr lang="x-none" altLang="en-US" dirty="0"/>
              <a:t>Amazon CloudWatch</a:t>
            </a:r>
            <a:endParaRPr lang="x-none" altLang="en-US" dirty="0"/>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en-US" dirty="0" smtClean="0">
                <a:latin typeface="Arial" panose="020B0604020202020204" pitchFamily="34" charset="0"/>
              </a:rPr>
              <a:t>Further Reading</a:t>
            </a:r>
            <a:endParaRPr lang="en-US" dirty="0">
              <a:latin typeface="Arial" panose="020B0604020202020204" pitchFamily="34" charset="0"/>
            </a:endParaRPr>
          </a:p>
        </p:txBody>
      </p:sp>
      <p:sp>
        <p:nvSpPr>
          <p:cNvPr id="3" name="Content Placeholder 2"/>
          <p:cNvSpPr>
            <a:spLocks noGrp="1"/>
          </p:cNvSpPr>
          <p:nvPr>
            <p:ph idx="1"/>
          </p:nvPr>
        </p:nvSpPr>
        <p:spPr/>
        <p:txBody>
          <a:bodyPr>
            <a:normAutofit fontScale="55000" lnSpcReduction="20000"/>
          </a:bodyPr>
          <a:lstStyle/>
          <a:p>
            <a:r>
              <a:rPr lang="en-US" sz="2000" dirty="0"/>
              <a:t>D. </a:t>
            </a:r>
            <a:r>
              <a:rPr lang="en-US" sz="2000" dirty="0" err="1"/>
              <a:t>Mosberger</a:t>
            </a:r>
            <a:r>
              <a:rPr lang="en-US" sz="2000" dirty="0"/>
              <a:t>, T. Jin, </a:t>
            </a:r>
            <a:r>
              <a:rPr lang="en-US" sz="2000" dirty="0" err="1"/>
              <a:t>httperf</a:t>
            </a:r>
            <a:r>
              <a:rPr lang="en-US" sz="2000" dirty="0"/>
              <a:t>: A Tool for Measuring Web Server Performance, ACM Performance Evaluation Review, Vol. 26, No. 3, pp. 31-37, 1998.</a:t>
            </a:r>
            <a:endParaRPr lang="en-US" sz="2000" dirty="0"/>
          </a:p>
          <a:p>
            <a:r>
              <a:rPr lang="en-US" sz="2000" dirty="0"/>
              <a:t>P. </a:t>
            </a:r>
            <a:r>
              <a:rPr lang="en-US" sz="2000" dirty="0" err="1"/>
              <a:t>Barford</a:t>
            </a:r>
            <a:r>
              <a:rPr lang="en-US" sz="2000" dirty="0"/>
              <a:t>, M.E. </a:t>
            </a:r>
            <a:r>
              <a:rPr lang="en-US" sz="2000" dirty="0" err="1"/>
              <a:t>Crovella</a:t>
            </a:r>
            <a:r>
              <a:rPr lang="en-US" sz="2000" dirty="0"/>
              <a:t>, Generating representative Web workloads for network and server performance evaluation, In SIGMETRICS 98, pages 151-160, 1998.</a:t>
            </a:r>
            <a:endParaRPr lang="en-US" sz="2000" dirty="0"/>
          </a:p>
          <a:p>
            <a:r>
              <a:rPr lang="en-US" sz="2000" dirty="0"/>
              <a:t>D. Krishnamurthy, J.A. </a:t>
            </a:r>
            <a:r>
              <a:rPr lang="en-US" sz="2000" dirty="0" err="1"/>
              <a:t>Rolia</a:t>
            </a:r>
            <a:r>
              <a:rPr lang="en-US" sz="2000" dirty="0"/>
              <a:t>, and S. </a:t>
            </a:r>
            <a:r>
              <a:rPr lang="en-US" sz="2000" dirty="0" err="1"/>
              <a:t>Majumdar</a:t>
            </a:r>
            <a:r>
              <a:rPr lang="en-US" sz="2000" dirty="0"/>
              <a:t>, SWAT: A Tool for Stress Testing Session-based Web Applications, in Proc. Int. CMG Conference, pp.639-649, 2003.</a:t>
            </a:r>
            <a:endParaRPr lang="en-US" sz="2000" dirty="0"/>
          </a:p>
          <a:p>
            <a:r>
              <a:rPr lang="en-US" sz="2000" dirty="0"/>
              <a:t>HP </a:t>
            </a:r>
            <a:r>
              <a:rPr lang="en-US" sz="2000" dirty="0" err="1"/>
              <a:t>LoadRunner</a:t>
            </a:r>
            <a:r>
              <a:rPr lang="en-US" sz="2000" dirty="0"/>
              <a:t>, http://www8.hp.com/us/en/software/softwareproduct.htmlficompURI=tcm:245-935779, 2012.</a:t>
            </a:r>
            <a:endParaRPr lang="en-US" sz="2000" dirty="0"/>
          </a:p>
          <a:p>
            <a:r>
              <a:rPr lang="en-US" sz="2000" dirty="0"/>
              <a:t>A. </a:t>
            </a:r>
            <a:r>
              <a:rPr lang="en-US" sz="2000" dirty="0" err="1"/>
              <a:t>Bahga</a:t>
            </a:r>
            <a:r>
              <a:rPr lang="en-US" sz="2000" dirty="0"/>
              <a:t>, V. </a:t>
            </a:r>
            <a:r>
              <a:rPr lang="en-US" sz="2000" dirty="0" err="1"/>
              <a:t>Madisetti</a:t>
            </a:r>
            <a:r>
              <a:rPr lang="en-US" sz="2000" dirty="0"/>
              <a:t>, Performance Evaluation Approach for Multi-tier Cloud Applications, Journal of Software Engineering and Applications, Vol. 6, No. 2, pp. 74-83, Mar 2013.</a:t>
            </a:r>
            <a:endParaRPr lang="en-US" sz="2000" dirty="0"/>
          </a:p>
          <a:p>
            <a:r>
              <a:rPr lang="en-US" sz="2000" dirty="0"/>
              <a:t>SPECweb99, http://www.spec.org/osg/web99, 2012.</a:t>
            </a:r>
            <a:endParaRPr lang="en-US" sz="2000" dirty="0"/>
          </a:p>
          <a:p>
            <a:r>
              <a:rPr lang="en-US" sz="2000" dirty="0"/>
              <a:t>A. </a:t>
            </a:r>
            <a:r>
              <a:rPr lang="en-US" sz="2000" dirty="0" err="1"/>
              <a:t>Mahanti</a:t>
            </a:r>
            <a:r>
              <a:rPr lang="en-US" sz="2000" dirty="0"/>
              <a:t>, C. Williamson, D. Eager, Traffic Analysis of a Web Proxy Caching Hierarchy, IEEE Network, vol. 14, no. 3, pp. 16-23, 2000.</a:t>
            </a:r>
            <a:endParaRPr lang="en-US" sz="2000" dirty="0"/>
          </a:p>
          <a:p>
            <a:r>
              <a:rPr lang="en-US" sz="2000" dirty="0"/>
              <a:t>S. Manley, M. Seltzer, M. Courage, A Self-Scaling and Self-Configuring Benchmark for Web Servers, Proceedings of the ACM SIGMETRICS Conference, Madison, WI, 1998.</a:t>
            </a:r>
            <a:endParaRPr lang="en-US" sz="2000" dirty="0"/>
          </a:p>
          <a:p>
            <a:r>
              <a:rPr lang="en-US" sz="2000" dirty="0" err="1"/>
              <a:t>Webjamma</a:t>
            </a:r>
            <a:r>
              <a:rPr lang="en-US" sz="2000" dirty="0"/>
              <a:t>, http://www.cs.vt.edu/ </a:t>
            </a:r>
            <a:r>
              <a:rPr lang="en-US" sz="2000" dirty="0" err="1"/>
              <a:t>chitra</a:t>
            </a:r>
            <a:r>
              <a:rPr lang="en-US" sz="2000" dirty="0"/>
              <a:t>/webjamma.html, 2012.</a:t>
            </a:r>
            <a:endParaRPr lang="en-US" sz="2000" dirty="0"/>
          </a:p>
          <a:p>
            <a:r>
              <a:rPr lang="en-US" sz="2000" dirty="0"/>
              <a:t>G. Abdulla, Analysis and modeling of world wide web traffic, PhD thesis, Chair-Edward A. Fox, 1998.</a:t>
            </a:r>
            <a:endParaRPr lang="en-US" sz="2000" dirty="0"/>
          </a:p>
          <a:p>
            <a:r>
              <a:rPr lang="en-US" sz="2000" dirty="0"/>
              <a:t>M. </a:t>
            </a:r>
            <a:r>
              <a:rPr lang="en-US" sz="2000" dirty="0" err="1"/>
              <a:t>Crovella</a:t>
            </a:r>
            <a:r>
              <a:rPr lang="en-US" sz="2000" dirty="0"/>
              <a:t>, A. </a:t>
            </a:r>
            <a:r>
              <a:rPr lang="en-US" sz="2000" dirty="0" err="1"/>
              <a:t>Bestavros</a:t>
            </a:r>
            <a:r>
              <a:rPr lang="en-US" sz="2000" dirty="0"/>
              <a:t>, Self-Similarity in World Wide Web Traffic: Evidence and Possible Causes, IEEE/ACM Trans. Networking, vol. 5, no. 6, pp. 835-846, 1997.</a:t>
            </a:r>
            <a:endParaRPr lang="en-US" sz="2000" dirty="0"/>
          </a:p>
          <a:p>
            <a:r>
              <a:rPr lang="en-US" sz="2000" dirty="0"/>
              <a:t>D. Garcia, J. Garcia, TPC-W E-Commerce Benchmark Evaluation, IEEE Computer, pages 4248, 2003.</a:t>
            </a:r>
            <a:endParaRPr lang="en-US" sz="2000" dirty="0"/>
          </a:p>
          <a:p>
            <a:r>
              <a:rPr lang="en-US" sz="2000" dirty="0" err="1"/>
              <a:t>RUBiS</a:t>
            </a:r>
            <a:r>
              <a:rPr lang="en-US" sz="2000" dirty="0"/>
              <a:t>, http://rubis.ow2.org, 2012. [15] </a:t>
            </a:r>
            <a:endParaRPr lang="en-US" sz="2000" dirty="0"/>
          </a:p>
          <a:p>
            <a:r>
              <a:rPr lang="en-US" sz="2000" dirty="0"/>
              <a:t>TPC-W, http://jmob.ow2.org/tpcw.html</a:t>
            </a:r>
            <a:endParaRPr lang="en-US" sz="2000" dirty="0"/>
          </a:p>
          <a:p>
            <a:r>
              <a:rPr lang="en-US" sz="2000" dirty="0" err="1"/>
              <a:t>httperfpy</a:t>
            </a:r>
            <a:r>
              <a:rPr lang="en-US" sz="2000" dirty="0"/>
              <a:t>, https://github.com/jmervine/httperfpy</a:t>
            </a:r>
            <a:endParaRPr lang="en-US" sz="2000" dirty="0"/>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en-US" dirty="0" smtClean="0">
                <a:latin typeface="Arial" panose="020B0604020202020204" pitchFamily="34" charset="0"/>
              </a:rPr>
              <a:t>Benchmarking</a:t>
            </a:r>
            <a:endParaRPr lang="en-US" dirty="0">
              <a:latin typeface="Arial" panose="020B0604020202020204" pitchFamily="34" charset="0"/>
            </a:endParaRPr>
          </a:p>
        </p:txBody>
      </p:sp>
      <p:sp>
        <p:nvSpPr>
          <p:cNvPr id="3" name="Content Placeholder 2"/>
          <p:cNvSpPr>
            <a:spLocks noGrp="1"/>
          </p:cNvSpPr>
          <p:nvPr>
            <p:ph idx="1"/>
          </p:nvPr>
        </p:nvSpPr>
        <p:spPr>
          <a:xfrm>
            <a:off x="838199" y="1825625"/>
            <a:ext cx="10676468" cy="4351338"/>
          </a:xfrm>
        </p:spPr>
        <p:txBody>
          <a:bodyPr/>
          <a:lstStyle/>
          <a:p>
            <a:r>
              <a:rPr lang="en-US" sz="2400" dirty="0">
                <a:latin typeface="Arial" panose="020B0604020202020204" pitchFamily="34" charset="0"/>
                <a:cs typeface="Arial" panose="020B0604020202020204" pitchFamily="34" charset="0"/>
              </a:rPr>
              <a:t>Benchmarking of cloud applications is important or the following reasons</a:t>
            </a:r>
            <a:r>
              <a:rPr lang="en-US" sz="2400" dirty="0" smtClean="0">
                <a:latin typeface="Arial" panose="020B0604020202020204" pitchFamily="34" charset="0"/>
                <a:cs typeface="Arial" panose="020B0604020202020204" pitchFamily="34" charset="0"/>
              </a:rPr>
              <a:t>:</a:t>
            </a:r>
            <a:endParaRPr lang="en-US" sz="2400" dirty="0" smtClean="0">
              <a:latin typeface="Arial" panose="020B0604020202020204" pitchFamily="34" charset="0"/>
              <a:cs typeface="Arial" panose="020B0604020202020204" pitchFamily="34" charset="0"/>
            </a:endParaRPr>
          </a:p>
          <a:p>
            <a:pPr lvl="1"/>
            <a:r>
              <a:rPr lang="en-US" sz="1800" dirty="0">
                <a:latin typeface="Arial" panose="020B0604020202020204" pitchFamily="34" charset="0"/>
                <a:cs typeface="Arial" panose="020B0604020202020204" pitchFamily="34" charset="0"/>
              </a:rPr>
              <a:t>Provisioning and capacity </a:t>
            </a:r>
            <a:r>
              <a:rPr lang="en-US" sz="1800" dirty="0" smtClean="0">
                <a:latin typeface="Arial" panose="020B0604020202020204" pitchFamily="34" charset="0"/>
                <a:cs typeface="Arial" panose="020B0604020202020204" pitchFamily="34" charset="0"/>
              </a:rPr>
              <a:t>planning</a:t>
            </a:r>
            <a:endParaRPr lang="en-US" sz="1800" dirty="0" smtClean="0">
              <a:latin typeface="Arial" panose="020B0604020202020204" pitchFamily="34" charset="0"/>
              <a:cs typeface="Arial" panose="020B0604020202020204" pitchFamily="34" charset="0"/>
            </a:endParaRPr>
          </a:p>
          <a:p>
            <a:pPr lvl="2"/>
            <a:r>
              <a:rPr lang="en-US" sz="1600" dirty="0" smtClean="0">
                <a:latin typeface="Arial" panose="020B0604020202020204" pitchFamily="34" charset="0"/>
                <a:cs typeface="Arial" panose="020B0604020202020204" pitchFamily="34" charset="0"/>
              </a:rPr>
              <a:t>The </a:t>
            </a:r>
            <a:r>
              <a:rPr lang="en-US" sz="1600" dirty="0">
                <a:latin typeface="Arial" panose="020B0604020202020204" pitchFamily="34" charset="0"/>
                <a:cs typeface="Arial" panose="020B0604020202020204" pitchFamily="34" charset="0"/>
              </a:rPr>
              <a:t>process of provisioning and capacity </a:t>
            </a:r>
            <a:r>
              <a:rPr lang="en-US" sz="1600" dirty="0" smtClean="0">
                <a:latin typeface="Arial" panose="020B0604020202020204" pitchFamily="34" charset="0"/>
                <a:cs typeface="Arial" panose="020B0604020202020204" pitchFamily="34" charset="0"/>
              </a:rPr>
              <a:t>planning for </a:t>
            </a:r>
            <a:r>
              <a:rPr lang="en-US" sz="1600" dirty="0">
                <a:latin typeface="Arial" panose="020B0604020202020204" pitchFamily="34" charset="0"/>
                <a:cs typeface="Arial" panose="020B0604020202020204" pitchFamily="34" charset="0"/>
              </a:rPr>
              <a:t>cloud applications involves determining the amount of computing, memory </a:t>
            </a:r>
            <a:r>
              <a:rPr lang="en-US" sz="1600" dirty="0" smtClean="0">
                <a:latin typeface="Arial" panose="020B0604020202020204" pitchFamily="34" charset="0"/>
                <a:cs typeface="Arial" panose="020B0604020202020204" pitchFamily="34" charset="0"/>
              </a:rPr>
              <a:t>and network </a:t>
            </a:r>
            <a:r>
              <a:rPr lang="en-US" sz="1600" dirty="0">
                <a:latin typeface="Arial" panose="020B0604020202020204" pitchFamily="34" charset="0"/>
                <a:cs typeface="Arial" panose="020B0604020202020204" pitchFamily="34" charset="0"/>
              </a:rPr>
              <a:t>resources to provision for the application. </a:t>
            </a:r>
            <a:endParaRPr lang="en-US" sz="1600" dirty="0" smtClean="0">
              <a:latin typeface="Arial" panose="020B0604020202020204" pitchFamily="34" charset="0"/>
              <a:cs typeface="Arial" panose="020B0604020202020204" pitchFamily="34" charset="0"/>
            </a:endParaRPr>
          </a:p>
          <a:p>
            <a:pPr lvl="2"/>
            <a:r>
              <a:rPr lang="en-US" sz="1600" dirty="0" smtClean="0">
                <a:latin typeface="Arial" panose="020B0604020202020204" pitchFamily="34" charset="0"/>
                <a:cs typeface="Arial" panose="020B0604020202020204" pitchFamily="34" charset="0"/>
              </a:rPr>
              <a:t>Benchmarking </a:t>
            </a:r>
            <a:r>
              <a:rPr lang="en-US" sz="1600" dirty="0">
                <a:latin typeface="Arial" panose="020B0604020202020204" pitchFamily="34" charset="0"/>
                <a:cs typeface="Arial" panose="020B0604020202020204" pitchFamily="34" charset="0"/>
              </a:rPr>
              <a:t>can help in comparing alternative </a:t>
            </a:r>
            <a:r>
              <a:rPr lang="en-US" sz="1600" dirty="0" smtClean="0">
                <a:latin typeface="Arial" panose="020B0604020202020204" pitchFamily="34" charset="0"/>
                <a:cs typeface="Arial" panose="020B0604020202020204" pitchFamily="34" charset="0"/>
              </a:rPr>
              <a:t>deployment architectures </a:t>
            </a:r>
            <a:r>
              <a:rPr lang="en-US" sz="1600" dirty="0">
                <a:latin typeface="Arial" panose="020B0604020202020204" pitchFamily="34" charset="0"/>
                <a:cs typeface="Arial" panose="020B0604020202020204" pitchFamily="34" charset="0"/>
              </a:rPr>
              <a:t>and choosing the best and most cost effective deployment </a:t>
            </a:r>
            <a:r>
              <a:rPr lang="en-US" sz="1600" dirty="0" smtClean="0">
                <a:latin typeface="Arial" panose="020B0604020202020204" pitchFamily="34" charset="0"/>
                <a:cs typeface="Arial" panose="020B0604020202020204" pitchFamily="34" charset="0"/>
              </a:rPr>
              <a:t>architecture that </a:t>
            </a:r>
            <a:r>
              <a:rPr lang="en-US" sz="1600" dirty="0">
                <a:latin typeface="Arial" panose="020B0604020202020204" pitchFamily="34" charset="0"/>
                <a:cs typeface="Arial" panose="020B0604020202020204" pitchFamily="34" charset="0"/>
              </a:rPr>
              <a:t>can meet the application performance requirements. </a:t>
            </a:r>
            <a:endParaRPr lang="en-US" sz="1600" dirty="0" smtClean="0">
              <a:latin typeface="Arial" panose="020B0604020202020204" pitchFamily="34" charset="0"/>
              <a:cs typeface="Arial" panose="020B0604020202020204" pitchFamily="34" charset="0"/>
            </a:endParaRPr>
          </a:p>
          <a:p>
            <a:pPr lvl="1"/>
            <a:r>
              <a:rPr lang="en-US" sz="1800" dirty="0">
                <a:latin typeface="Arial" panose="020B0604020202020204" pitchFamily="34" charset="0"/>
                <a:cs typeface="Arial" panose="020B0604020202020204" pitchFamily="34" charset="0"/>
              </a:rPr>
              <a:t>Ensure proper utilization of </a:t>
            </a:r>
            <a:r>
              <a:rPr lang="en-US" sz="1800" dirty="0" smtClean="0">
                <a:latin typeface="Arial" panose="020B0604020202020204" pitchFamily="34" charset="0"/>
                <a:cs typeface="Arial" panose="020B0604020202020204" pitchFamily="34" charset="0"/>
              </a:rPr>
              <a:t>resources</a:t>
            </a:r>
            <a:endParaRPr lang="en-US" sz="1800" dirty="0" smtClean="0">
              <a:latin typeface="Arial" panose="020B0604020202020204" pitchFamily="34" charset="0"/>
              <a:cs typeface="Arial" panose="020B0604020202020204" pitchFamily="34" charset="0"/>
            </a:endParaRPr>
          </a:p>
          <a:p>
            <a:pPr lvl="2"/>
            <a:r>
              <a:rPr lang="en-US" sz="1600" dirty="0" smtClean="0">
                <a:latin typeface="Arial" panose="020B0604020202020204" pitchFamily="34" charset="0"/>
                <a:cs typeface="Arial" panose="020B0604020202020204" pitchFamily="34" charset="0"/>
              </a:rPr>
              <a:t>Benchmarking </a:t>
            </a:r>
            <a:r>
              <a:rPr lang="en-US" sz="1600" dirty="0">
                <a:latin typeface="Arial" panose="020B0604020202020204" pitchFamily="34" charset="0"/>
                <a:cs typeface="Arial" panose="020B0604020202020204" pitchFamily="34" charset="0"/>
              </a:rPr>
              <a:t>can help in determining </a:t>
            </a:r>
            <a:r>
              <a:rPr lang="en-US" sz="1600" dirty="0" smtClean="0">
                <a:latin typeface="Arial" panose="020B0604020202020204" pitchFamily="34" charset="0"/>
                <a:cs typeface="Arial" panose="020B0604020202020204" pitchFamily="34" charset="0"/>
              </a:rPr>
              <a:t>the utilization </a:t>
            </a:r>
            <a:r>
              <a:rPr lang="en-US" sz="1600" dirty="0">
                <a:latin typeface="Arial" panose="020B0604020202020204" pitchFamily="34" charset="0"/>
                <a:cs typeface="Arial" panose="020B0604020202020204" pitchFamily="34" charset="0"/>
              </a:rPr>
              <a:t>of computing, memory and network resources for applications and </a:t>
            </a:r>
            <a:r>
              <a:rPr lang="en-US" sz="1600" dirty="0" smtClean="0">
                <a:latin typeface="Arial" panose="020B0604020202020204" pitchFamily="34" charset="0"/>
                <a:cs typeface="Arial" panose="020B0604020202020204" pitchFamily="34" charset="0"/>
              </a:rPr>
              <a:t>identify </a:t>
            </a:r>
            <a:r>
              <a:rPr lang="en-US" sz="1600" dirty="0">
                <a:latin typeface="Arial" panose="020B0604020202020204" pitchFamily="34" charset="0"/>
                <a:cs typeface="Arial" panose="020B0604020202020204" pitchFamily="34" charset="0"/>
              </a:rPr>
              <a:t>resources which are either under-utilized or over-provisioned and hence </a:t>
            </a:r>
            <a:r>
              <a:rPr lang="en-US" sz="1600" dirty="0" smtClean="0">
                <a:latin typeface="Arial" panose="020B0604020202020204" pitchFamily="34" charset="0"/>
                <a:cs typeface="Arial" panose="020B0604020202020204" pitchFamily="34" charset="0"/>
              </a:rPr>
              <a:t>save deployments </a:t>
            </a:r>
            <a:r>
              <a:rPr lang="en-US" sz="1600" dirty="0">
                <a:latin typeface="Arial" panose="020B0604020202020204" pitchFamily="34" charset="0"/>
                <a:cs typeface="Arial" panose="020B0604020202020204" pitchFamily="34" charset="0"/>
              </a:rPr>
              <a:t>costs.</a:t>
            </a:r>
            <a:endParaRPr lang="en-US" sz="1600" dirty="0">
              <a:latin typeface="Arial" panose="020B0604020202020204" pitchFamily="34" charset="0"/>
              <a:cs typeface="Arial" panose="020B0604020202020204" pitchFamily="34" charset="0"/>
            </a:endParaRPr>
          </a:p>
          <a:p>
            <a:pPr lvl="1"/>
            <a:r>
              <a:rPr lang="en-US" sz="1800" dirty="0" smtClean="0">
                <a:latin typeface="Arial" panose="020B0604020202020204" pitchFamily="34" charset="0"/>
                <a:cs typeface="Arial" panose="020B0604020202020204" pitchFamily="34" charset="0"/>
              </a:rPr>
              <a:t>Market </a:t>
            </a:r>
            <a:r>
              <a:rPr lang="en-US" sz="1800" dirty="0">
                <a:latin typeface="Arial" panose="020B0604020202020204" pitchFamily="34" charset="0"/>
                <a:cs typeface="Arial" panose="020B0604020202020204" pitchFamily="34" charset="0"/>
              </a:rPr>
              <a:t>readiness of </a:t>
            </a:r>
            <a:r>
              <a:rPr lang="en-US" sz="1800" dirty="0" smtClean="0">
                <a:latin typeface="Arial" panose="020B0604020202020204" pitchFamily="34" charset="0"/>
                <a:cs typeface="Arial" panose="020B0604020202020204" pitchFamily="34" charset="0"/>
              </a:rPr>
              <a:t>applications</a:t>
            </a:r>
            <a:endParaRPr lang="en-US" sz="1800" dirty="0" smtClean="0">
              <a:latin typeface="Arial" panose="020B0604020202020204" pitchFamily="34" charset="0"/>
              <a:cs typeface="Arial" panose="020B0604020202020204" pitchFamily="34" charset="0"/>
            </a:endParaRPr>
          </a:p>
          <a:p>
            <a:pPr lvl="2"/>
            <a:r>
              <a:rPr lang="en-US" sz="1600" dirty="0" smtClean="0">
                <a:latin typeface="Arial" panose="020B0604020202020204" pitchFamily="34" charset="0"/>
                <a:cs typeface="Arial" panose="020B0604020202020204" pitchFamily="34" charset="0"/>
              </a:rPr>
              <a:t>Performance </a:t>
            </a:r>
            <a:r>
              <a:rPr lang="en-US" sz="1600" dirty="0">
                <a:latin typeface="Arial" panose="020B0604020202020204" pitchFamily="34" charset="0"/>
                <a:cs typeface="Arial" panose="020B0604020202020204" pitchFamily="34" charset="0"/>
              </a:rPr>
              <a:t>of an application depends on </a:t>
            </a:r>
            <a:r>
              <a:rPr lang="en-US" sz="1600" dirty="0" smtClean="0">
                <a:latin typeface="Arial" panose="020B0604020202020204" pitchFamily="34" charset="0"/>
                <a:cs typeface="Arial" panose="020B0604020202020204" pitchFamily="34" charset="0"/>
              </a:rPr>
              <a:t>the characteristics </a:t>
            </a:r>
            <a:r>
              <a:rPr lang="en-US" sz="1600" dirty="0">
                <a:latin typeface="Arial" panose="020B0604020202020204" pitchFamily="34" charset="0"/>
                <a:cs typeface="Arial" panose="020B0604020202020204" pitchFamily="34" charset="0"/>
              </a:rPr>
              <a:t>of the workloads it experiences. Different types of workloads can </a:t>
            </a:r>
            <a:r>
              <a:rPr lang="en-US" sz="1600" dirty="0" smtClean="0">
                <a:latin typeface="Arial" panose="020B0604020202020204" pitchFamily="34" charset="0"/>
                <a:cs typeface="Arial" panose="020B0604020202020204" pitchFamily="34" charset="0"/>
              </a:rPr>
              <a:t>lead to </a:t>
            </a:r>
            <a:r>
              <a:rPr lang="en-US" sz="1600" dirty="0">
                <a:latin typeface="Arial" panose="020B0604020202020204" pitchFamily="34" charset="0"/>
                <a:cs typeface="Arial" panose="020B0604020202020204" pitchFamily="34" charset="0"/>
              </a:rPr>
              <a:t>different performance for the same </a:t>
            </a:r>
            <a:r>
              <a:rPr lang="en-US" sz="1600" dirty="0" smtClean="0">
                <a:latin typeface="Arial" panose="020B0604020202020204" pitchFamily="34" charset="0"/>
                <a:cs typeface="Arial" panose="020B0604020202020204" pitchFamily="34" charset="0"/>
              </a:rPr>
              <a:t>application.</a:t>
            </a:r>
            <a:endParaRPr lang="en-US" sz="1600" dirty="0" smtClean="0">
              <a:latin typeface="Arial" panose="020B0604020202020204" pitchFamily="34" charset="0"/>
              <a:cs typeface="Arial" panose="020B0604020202020204" pitchFamily="34" charset="0"/>
            </a:endParaRPr>
          </a:p>
          <a:p>
            <a:pPr lvl="2"/>
            <a:r>
              <a:rPr lang="en-US" sz="1600" dirty="0" smtClean="0">
                <a:latin typeface="Arial" panose="020B0604020202020204" pitchFamily="34" charset="0"/>
                <a:cs typeface="Arial" panose="020B0604020202020204" pitchFamily="34" charset="0"/>
              </a:rPr>
              <a:t>To </a:t>
            </a:r>
            <a:r>
              <a:rPr lang="en-US" sz="1600" dirty="0">
                <a:latin typeface="Arial" panose="020B0604020202020204" pitchFamily="34" charset="0"/>
                <a:cs typeface="Arial" panose="020B0604020202020204" pitchFamily="34" charset="0"/>
              </a:rPr>
              <a:t>ensure the market </a:t>
            </a:r>
            <a:r>
              <a:rPr lang="en-US" sz="1600" dirty="0" smtClean="0">
                <a:latin typeface="Arial" panose="020B0604020202020204" pitchFamily="34" charset="0"/>
                <a:cs typeface="Arial" panose="020B0604020202020204" pitchFamily="34" charset="0"/>
              </a:rPr>
              <a:t>readiness of </a:t>
            </a:r>
            <a:r>
              <a:rPr lang="en-US" sz="1600" dirty="0">
                <a:latin typeface="Arial" panose="020B0604020202020204" pitchFamily="34" charset="0"/>
                <a:cs typeface="Arial" panose="020B0604020202020204" pitchFamily="34" charset="0"/>
              </a:rPr>
              <a:t>an application it is important to model all types of workloads the application </a:t>
            </a:r>
            <a:r>
              <a:rPr lang="en-US" sz="1600" dirty="0" smtClean="0">
                <a:latin typeface="Arial" panose="020B0604020202020204" pitchFamily="34" charset="0"/>
                <a:cs typeface="Arial" panose="020B0604020202020204" pitchFamily="34" charset="0"/>
              </a:rPr>
              <a:t>can experience </a:t>
            </a:r>
            <a:r>
              <a:rPr lang="en-US" sz="1600" dirty="0">
                <a:latin typeface="Arial" panose="020B0604020202020204" pitchFamily="34" charset="0"/>
                <a:cs typeface="Arial" panose="020B0604020202020204" pitchFamily="34" charset="0"/>
              </a:rPr>
              <a:t>and benchmark the application with such workloads.</a:t>
            </a:r>
            <a:endParaRPr lang="en-US" sz="1600" dirty="0">
              <a:latin typeface="Arial" panose="020B0604020202020204" pitchFamily="34" charset="0"/>
              <a:cs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en-US" dirty="0" smtClean="0">
                <a:latin typeface="Arial" panose="020B0604020202020204" pitchFamily="34" charset="0"/>
              </a:rPr>
              <a:t>Cloud Application Benchmarking - Steps</a:t>
            </a:r>
            <a:endParaRPr lang="en-US" dirty="0">
              <a:latin typeface="Arial" panose="020B0604020202020204" pitchFamily="34" charset="0"/>
            </a:endParaRPr>
          </a:p>
        </p:txBody>
      </p:sp>
      <p:sp>
        <p:nvSpPr>
          <p:cNvPr id="3" name="Content Placeholder 2"/>
          <p:cNvSpPr>
            <a:spLocks noGrp="1"/>
          </p:cNvSpPr>
          <p:nvPr>
            <p:ph idx="1"/>
          </p:nvPr>
        </p:nvSpPr>
        <p:spPr/>
        <p:txBody>
          <a:bodyPr>
            <a:noAutofit/>
          </a:bodyPr>
          <a:lstStyle/>
          <a:p>
            <a:r>
              <a:rPr lang="en-US" sz="1800" dirty="0">
                <a:latin typeface="Arial" panose="020B0604020202020204" pitchFamily="34" charset="0"/>
                <a:cs typeface="Arial" panose="020B0604020202020204" pitchFamily="34" charset="0"/>
              </a:rPr>
              <a:t>Trace Collection/Generation</a:t>
            </a:r>
            <a:endParaRPr lang="en-US" sz="1800" dirty="0">
              <a:latin typeface="Arial" panose="020B0604020202020204" pitchFamily="34" charset="0"/>
              <a:cs typeface="Arial" panose="020B0604020202020204" pitchFamily="34" charset="0"/>
            </a:endParaRPr>
          </a:p>
          <a:p>
            <a:pPr lvl="1"/>
            <a:r>
              <a:rPr lang="en-US" sz="1600" dirty="0">
                <a:latin typeface="Arial" panose="020B0604020202020204" pitchFamily="34" charset="0"/>
                <a:cs typeface="Arial" panose="020B0604020202020204" pitchFamily="34" charset="0"/>
              </a:rPr>
              <a:t>The first step in benchmarking cloud applications is to collect/generate traces of real </a:t>
            </a:r>
            <a:r>
              <a:rPr lang="en-US" sz="1600" dirty="0" smtClean="0">
                <a:latin typeface="Arial" panose="020B0604020202020204" pitchFamily="34" charset="0"/>
                <a:cs typeface="Arial" panose="020B0604020202020204" pitchFamily="34" charset="0"/>
              </a:rPr>
              <a:t>application </a:t>
            </a:r>
            <a:r>
              <a:rPr lang="en-US" sz="1600" dirty="0">
                <a:latin typeface="Arial" panose="020B0604020202020204" pitchFamily="34" charset="0"/>
                <a:cs typeface="Arial" panose="020B0604020202020204" pitchFamily="34" charset="0"/>
              </a:rPr>
              <a:t>workloads. For generating a trace of workload, the application is instrumented to </a:t>
            </a:r>
            <a:r>
              <a:rPr lang="en-US" sz="1600" dirty="0" smtClean="0">
                <a:latin typeface="Arial" panose="020B0604020202020204" pitchFamily="34" charset="0"/>
                <a:cs typeface="Arial" panose="020B0604020202020204" pitchFamily="34" charset="0"/>
              </a:rPr>
              <a:t>log information </a:t>
            </a:r>
            <a:r>
              <a:rPr lang="en-US" sz="1600" dirty="0">
                <a:latin typeface="Arial" panose="020B0604020202020204" pitchFamily="34" charset="0"/>
                <a:cs typeface="Arial" panose="020B0604020202020204" pitchFamily="34" charset="0"/>
              </a:rPr>
              <a:t>such as the requests submitted by the users, the time-stamps of the requests, etc</a:t>
            </a:r>
            <a:r>
              <a:rPr lang="en-US" sz="1600" dirty="0" smtClean="0">
                <a:latin typeface="Arial" panose="020B0604020202020204" pitchFamily="34" charset="0"/>
                <a:cs typeface="Arial" panose="020B0604020202020204" pitchFamily="34" charset="0"/>
              </a:rPr>
              <a:t>. </a:t>
            </a:r>
            <a:endParaRPr lang="en-US" sz="1600" dirty="0" smtClean="0">
              <a:latin typeface="Arial" panose="020B0604020202020204" pitchFamily="34" charset="0"/>
              <a:cs typeface="Arial" panose="020B0604020202020204" pitchFamily="34" charset="0"/>
            </a:endParaRPr>
          </a:p>
          <a:p>
            <a:r>
              <a:rPr lang="en-US" sz="1800" dirty="0" smtClean="0">
                <a:latin typeface="Arial" panose="020B0604020202020204" pitchFamily="34" charset="0"/>
                <a:cs typeface="Arial" panose="020B0604020202020204" pitchFamily="34" charset="0"/>
              </a:rPr>
              <a:t>Workload </a:t>
            </a:r>
            <a:r>
              <a:rPr lang="en-US" sz="1800" dirty="0">
                <a:latin typeface="Arial" panose="020B0604020202020204" pitchFamily="34" charset="0"/>
                <a:cs typeface="Arial" panose="020B0604020202020204" pitchFamily="34" charset="0"/>
              </a:rPr>
              <a:t>Modeling</a:t>
            </a:r>
            <a:endParaRPr lang="en-US" sz="1800" dirty="0">
              <a:latin typeface="Arial" panose="020B0604020202020204" pitchFamily="34" charset="0"/>
              <a:cs typeface="Arial" panose="020B0604020202020204" pitchFamily="34" charset="0"/>
            </a:endParaRPr>
          </a:p>
          <a:p>
            <a:pPr lvl="1"/>
            <a:r>
              <a:rPr lang="en-US" sz="1600" dirty="0">
                <a:latin typeface="Arial" panose="020B0604020202020204" pitchFamily="34" charset="0"/>
                <a:cs typeface="Arial" panose="020B0604020202020204" pitchFamily="34" charset="0"/>
              </a:rPr>
              <a:t>Workload modeling involves creation of mathematical models that can be used for </a:t>
            </a:r>
            <a:r>
              <a:rPr lang="en-US" sz="1600" dirty="0" smtClean="0">
                <a:latin typeface="Arial" panose="020B0604020202020204" pitchFamily="34" charset="0"/>
                <a:cs typeface="Arial" panose="020B0604020202020204" pitchFamily="34" charset="0"/>
              </a:rPr>
              <a:t>generation of </a:t>
            </a:r>
            <a:r>
              <a:rPr lang="en-US" sz="1600" dirty="0">
                <a:latin typeface="Arial" panose="020B0604020202020204" pitchFamily="34" charset="0"/>
                <a:cs typeface="Arial" panose="020B0604020202020204" pitchFamily="34" charset="0"/>
              </a:rPr>
              <a:t>synthetic workloads. </a:t>
            </a:r>
            <a:endParaRPr lang="en-US" sz="1600" dirty="0">
              <a:latin typeface="Arial" panose="020B0604020202020204" pitchFamily="34" charset="0"/>
              <a:cs typeface="Arial" panose="020B0604020202020204" pitchFamily="34" charset="0"/>
            </a:endParaRPr>
          </a:p>
          <a:p>
            <a:r>
              <a:rPr lang="en-US" sz="1800" dirty="0">
                <a:latin typeface="Arial" panose="020B0604020202020204" pitchFamily="34" charset="0"/>
                <a:cs typeface="Arial" panose="020B0604020202020204" pitchFamily="34" charset="0"/>
              </a:rPr>
              <a:t>Workload </a:t>
            </a:r>
            <a:r>
              <a:rPr lang="en-US" sz="1800" dirty="0" smtClean="0">
                <a:latin typeface="Arial" panose="020B0604020202020204" pitchFamily="34" charset="0"/>
                <a:cs typeface="Arial" panose="020B0604020202020204" pitchFamily="34" charset="0"/>
              </a:rPr>
              <a:t>Specification </a:t>
            </a:r>
            <a:endParaRPr lang="en-US" sz="1800" dirty="0" smtClean="0">
              <a:latin typeface="Arial" panose="020B0604020202020204" pitchFamily="34" charset="0"/>
              <a:cs typeface="Arial" panose="020B0604020202020204" pitchFamily="34" charset="0"/>
            </a:endParaRPr>
          </a:p>
          <a:p>
            <a:pPr lvl="1"/>
            <a:r>
              <a:rPr lang="en-US" sz="1600" dirty="0" smtClean="0">
                <a:latin typeface="Arial" panose="020B0604020202020204" pitchFamily="34" charset="0"/>
                <a:cs typeface="Arial" panose="020B0604020202020204" pitchFamily="34" charset="0"/>
              </a:rPr>
              <a:t>Since </a:t>
            </a:r>
            <a:r>
              <a:rPr lang="en-US" sz="1600" dirty="0">
                <a:latin typeface="Arial" panose="020B0604020202020204" pitchFamily="34" charset="0"/>
                <a:cs typeface="Arial" panose="020B0604020202020204" pitchFamily="34" charset="0"/>
              </a:rPr>
              <a:t>the workload models of each class of cloud computing applications can have </a:t>
            </a:r>
            <a:r>
              <a:rPr lang="en-US" sz="1600" dirty="0" smtClean="0">
                <a:latin typeface="Arial" panose="020B0604020202020204" pitchFamily="34" charset="0"/>
                <a:cs typeface="Arial" panose="020B0604020202020204" pitchFamily="34" charset="0"/>
              </a:rPr>
              <a:t>different workload </a:t>
            </a:r>
            <a:r>
              <a:rPr lang="en-US" sz="1600" dirty="0">
                <a:latin typeface="Arial" panose="020B0604020202020204" pitchFamily="34" charset="0"/>
                <a:cs typeface="Arial" panose="020B0604020202020204" pitchFamily="34" charset="0"/>
              </a:rPr>
              <a:t>attributes, a Workload Specification Language (WSL) is often used for </a:t>
            </a:r>
            <a:r>
              <a:rPr lang="en-US" sz="1600" dirty="0" smtClean="0">
                <a:latin typeface="Arial" panose="020B0604020202020204" pitchFamily="34" charset="0"/>
                <a:cs typeface="Arial" panose="020B0604020202020204" pitchFamily="34" charset="0"/>
              </a:rPr>
              <a:t>specification of </a:t>
            </a:r>
            <a:r>
              <a:rPr lang="en-US" sz="1600" dirty="0">
                <a:latin typeface="Arial" panose="020B0604020202020204" pitchFamily="34" charset="0"/>
                <a:cs typeface="Arial" panose="020B0604020202020204" pitchFamily="34" charset="0"/>
              </a:rPr>
              <a:t>application workloads. WSL can provide a structured way for specifying the workload attributes that are critical to the performance of the applications. WSL can be used by synthetic workload generators for generating workloads with slightly varying the characteristics. </a:t>
            </a:r>
            <a:endParaRPr lang="en-US" sz="1600" dirty="0">
              <a:latin typeface="Arial" panose="020B0604020202020204" pitchFamily="34" charset="0"/>
              <a:cs typeface="Arial" panose="020B0604020202020204" pitchFamily="34" charset="0"/>
            </a:endParaRPr>
          </a:p>
          <a:p>
            <a:r>
              <a:rPr lang="en-US" sz="1800" dirty="0">
                <a:latin typeface="Arial" panose="020B0604020202020204" pitchFamily="34" charset="0"/>
                <a:cs typeface="Arial" panose="020B0604020202020204" pitchFamily="34" charset="0"/>
              </a:rPr>
              <a:t>Synthetic Workload Generation</a:t>
            </a:r>
            <a:endParaRPr lang="en-US" sz="1800" dirty="0">
              <a:latin typeface="Arial" panose="020B0604020202020204" pitchFamily="34" charset="0"/>
              <a:cs typeface="Arial" panose="020B0604020202020204" pitchFamily="34" charset="0"/>
            </a:endParaRPr>
          </a:p>
          <a:p>
            <a:pPr lvl="1"/>
            <a:r>
              <a:rPr lang="en-US" sz="1600" dirty="0">
                <a:latin typeface="Arial" panose="020B0604020202020204" pitchFamily="34" charset="0"/>
                <a:cs typeface="Arial" panose="020B0604020202020204" pitchFamily="34" charset="0"/>
              </a:rPr>
              <a:t>Synthetic workloads are used for benchmarking cloud applications. An important </a:t>
            </a:r>
            <a:r>
              <a:rPr lang="en-US" sz="1600" dirty="0" smtClean="0">
                <a:latin typeface="Arial" panose="020B0604020202020204" pitchFamily="34" charset="0"/>
                <a:cs typeface="Arial" panose="020B0604020202020204" pitchFamily="34" charset="0"/>
              </a:rPr>
              <a:t>requirement for </a:t>
            </a:r>
            <a:r>
              <a:rPr lang="en-US" sz="1600" dirty="0">
                <a:latin typeface="Arial" panose="020B0604020202020204" pitchFamily="34" charset="0"/>
                <a:cs typeface="Arial" panose="020B0604020202020204" pitchFamily="34" charset="0"/>
              </a:rPr>
              <a:t>a synthetic workload generator is that the generated workloads should be </a:t>
            </a:r>
            <a:r>
              <a:rPr lang="en-US" sz="1600" dirty="0" smtClean="0">
                <a:latin typeface="Arial" panose="020B0604020202020204" pitchFamily="34" charset="0"/>
                <a:cs typeface="Arial" panose="020B0604020202020204" pitchFamily="34" charset="0"/>
              </a:rPr>
              <a:t>representative of </a:t>
            </a:r>
            <a:r>
              <a:rPr lang="en-US" sz="1600" dirty="0">
                <a:latin typeface="Arial" panose="020B0604020202020204" pitchFamily="34" charset="0"/>
                <a:cs typeface="Arial" panose="020B0604020202020204" pitchFamily="34" charset="0"/>
              </a:rPr>
              <a:t>the real workloads.</a:t>
            </a:r>
            <a:endParaRPr lang="en-US" sz="1600" dirty="0">
              <a:latin typeface="Arial" panose="020B0604020202020204" pitchFamily="34" charset="0"/>
              <a:cs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normAutofit/>
          </a:bodyPr>
          <a:lstStyle/>
          <a:p>
            <a:r>
              <a:rPr lang="en-US" sz="4000" dirty="0" smtClean="0">
                <a:latin typeface="Arial" panose="020B0604020202020204" pitchFamily="34" charset="0"/>
              </a:rPr>
              <a:t>Synthetic Workload Generation Approaches</a:t>
            </a:r>
            <a:endParaRPr lang="en-US" sz="4000" dirty="0" smtClean="0">
              <a:latin typeface="Arial" panose="020B0604020202020204" pitchFamily="34" charset="0"/>
            </a:endParaRPr>
          </a:p>
        </p:txBody>
      </p:sp>
      <p:sp>
        <p:nvSpPr>
          <p:cNvPr id="3" name="Content Placeholder 2"/>
          <p:cNvSpPr>
            <a:spLocks noGrp="1"/>
          </p:cNvSpPr>
          <p:nvPr>
            <p:ph idx="1"/>
          </p:nvPr>
        </p:nvSpPr>
        <p:spPr>
          <a:xfrm>
            <a:off x="838200" y="1825625"/>
            <a:ext cx="10744200" cy="4351655"/>
          </a:xfrm>
        </p:spPr>
        <p:txBody>
          <a:bodyPr>
            <a:noAutofit/>
          </a:bodyPr>
          <a:lstStyle/>
          <a:p>
            <a:r>
              <a:rPr lang="en-US" sz="2400" dirty="0">
                <a:latin typeface="Arial" panose="020B0604020202020204" pitchFamily="34" charset="0"/>
                <a:cs typeface="Arial" panose="020B0604020202020204" pitchFamily="34" charset="0"/>
              </a:rPr>
              <a:t>Empirical </a:t>
            </a:r>
            <a:r>
              <a:rPr lang="en-US" sz="2400" dirty="0" smtClean="0">
                <a:latin typeface="Arial" panose="020B0604020202020204" pitchFamily="34" charset="0"/>
                <a:cs typeface="Arial" panose="020B0604020202020204" pitchFamily="34" charset="0"/>
              </a:rPr>
              <a:t>approach</a:t>
            </a:r>
            <a:endParaRPr lang="en-US" sz="2400" dirty="0" smtClean="0">
              <a:latin typeface="Arial" panose="020B0604020202020204" pitchFamily="34" charset="0"/>
              <a:cs typeface="Arial" panose="020B0604020202020204" pitchFamily="34" charset="0"/>
            </a:endParaRPr>
          </a:p>
          <a:p>
            <a:pPr lvl="1"/>
            <a:r>
              <a:rPr lang="en-US" sz="1800" dirty="0" smtClean="0">
                <a:latin typeface="Arial" panose="020B0604020202020204" pitchFamily="34" charset="0"/>
                <a:cs typeface="Arial" panose="020B0604020202020204" pitchFamily="34" charset="0"/>
              </a:rPr>
              <a:t>In </a:t>
            </a:r>
            <a:r>
              <a:rPr lang="en-US" sz="1800" dirty="0">
                <a:latin typeface="Arial" panose="020B0604020202020204" pitchFamily="34" charset="0"/>
                <a:cs typeface="Arial" panose="020B0604020202020204" pitchFamily="34" charset="0"/>
              </a:rPr>
              <a:t>this approach traces of applications are sampled and </a:t>
            </a:r>
            <a:r>
              <a:rPr lang="en-US" sz="1800" dirty="0" smtClean="0">
                <a:latin typeface="Arial" panose="020B0604020202020204" pitchFamily="34" charset="0"/>
                <a:cs typeface="Arial" panose="020B0604020202020204" pitchFamily="34" charset="0"/>
              </a:rPr>
              <a:t>replayed to </a:t>
            </a:r>
            <a:r>
              <a:rPr lang="en-US" sz="1800" dirty="0">
                <a:latin typeface="Arial" panose="020B0604020202020204" pitchFamily="34" charset="0"/>
                <a:cs typeface="Arial" panose="020B0604020202020204" pitchFamily="34" charset="0"/>
              </a:rPr>
              <a:t>generate the synthetic workloads. </a:t>
            </a:r>
            <a:endParaRPr lang="en-US" sz="1800" dirty="0" smtClean="0">
              <a:latin typeface="Arial" panose="020B0604020202020204" pitchFamily="34" charset="0"/>
              <a:cs typeface="Arial" panose="020B0604020202020204" pitchFamily="34" charset="0"/>
            </a:endParaRPr>
          </a:p>
          <a:p>
            <a:pPr lvl="1"/>
            <a:r>
              <a:rPr lang="en-US" sz="1800" dirty="0" smtClean="0">
                <a:latin typeface="Arial" panose="020B0604020202020204" pitchFamily="34" charset="0"/>
                <a:cs typeface="Arial" panose="020B0604020202020204" pitchFamily="34" charset="0"/>
              </a:rPr>
              <a:t>The </a:t>
            </a:r>
            <a:r>
              <a:rPr lang="en-US" sz="1800" dirty="0">
                <a:latin typeface="Arial" panose="020B0604020202020204" pitchFamily="34" charset="0"/>
                <a:cs typeface="Arial" panose="020B0604020202020204" pitchFamily="34" charset="0"/>
              </a:rPr>
              <a:t>empirical approach lacks </a:t>
            </a:r>
            <a:r>
              <a:rPr lang="en-US" sz="1800" dirty="0" smtClean="0">
                <a:latin typeface="Arial" panose="020B0604020202020204" pitchFamily="34" charset="0"/>
                <a:cs typeface="Arial" panose="020B0604020202020204" pitchFamily="34" charset="0"/>
              </a:rPr>
              <a:t>flexibility </a:t>
            </a:r>
            <a:r>
              <a:rPr lang="en-US" sz="1800" dirty="0">
                <a:latin typeface="Arial" panose="020B0604020202020204" pitchFamily="34" charset="0"/>
                <a:cs typeface="Arial" panose="020B0604020202020204" pitchFamily="34" charset="0"/>
              </a:rPr>
              <a:t>as the real traces obtained from a </a:t>
            </a:r>
            <a:r>
              <a:rPr lang="en-US" sz="1800" dirty="0" smtClean="0">
                <a:latin typeface="Arial" panose="020B0604020202020204" pitchFamily="34" charset="0"/>
                <a:cs typeface="Arial" panose="020B0604020202020204" pitchFamily="34" charset="0"/>
              </a:rPr>
              <a:t>particular system </a:t>
            </a:r>
            <a:r>
              <a:rPr lang="en-US" sz="1800" dirty="0">
                <a:latin typeface="Arial" panose="020B0604020202020204" pitchFamily="34" charset="0"/>
                <a:cs typeface="Arial" panose="020B0604020202020204" pitchFamily="34" charset="0"/>
              </a:rPr>
              <a:t>are used for workload generation which may not well represent the workloads on </a:t>
            </a:r>
            <a:r>
              <a:rPr lang="en-US" sz="1800" dirty="0" smtClean="0">
                <a:latin typeface="Arial" panose="020B0604020202020204" pitchFamily="34" charset="0"/>
                <a:cs typeface="Arial" panose="020B0604020202020204" pitchFamily="34" charset="0"/>
              </a:rPr>
              <a:t>other systems </a:t>
            </a:r>
            <a:r>
              <a:rPr lang="en-US" sz="1800" dirty="0">
                <a:latin typeface="Arial" panose="020B0604020202020204" pitchFamily="34" charset="0"/>
                <a:cs typeface="Arial" panose="020B0604020202020204" pitchFamily="34" charset="0"/>
              </a:rPr>
              <a:t>with different configurations and load conditions. </a:t>
            </a:r>
            <a:endParaRPr lang="en-US" sz="1800" dirty="0">
              <a:latin typeface="Arial" panose="020B0604020202020204" pitchFamily="34" charset="0"/>
              <a:cs typeface="Arial" panose="020B0604020202020204" pitchFamily="34" charset="0"/>
            </a:endParaRPr>
          </a:p>
          <a:p>
            <a:endParaRPr lang="en-US" sz="2400" dirty="0">
              <a:latin typeface="Arial" panose="020B0604020202020204" pitchFamily="34" charset="0"/>
              <a:cs typeface="Arial" panose="020B0604020202020204" pitchFamily="34" charset="0"/>
            </a:endParaRPr>
          </a:p>
          <a:p>
            <a:r>
              <a:rPr lang="en-US" sz="2400" dirty="0">
                <a:latin typeface="Arial" panose="020B0604020202020204" pitchFamily="34" charset="0"/>
                <a:cs typeface="Arial" panose="020B0604020202020204" pitchFamily="34" charset="0"/>
              </a:rPr>
              <a:t>Analytical </a:t>
            </a:r>
            <a:r>
              <a:rPr lang="en-US" sz="2400" dirty="0" smtClean="0">
                <a:latin typeface="Arial" panose="020B0604020202020204" pitchFamily="34" charset="0"/>
                <a:cs typeface="Arial" panose="020B0604020202020204" pitchFamily="34" charset="0"/>
              </a:rPr>
              <a:t>approach</a:t>
            </a:r>
            <a:endParaRPr lang="en-US" sz="2400" dirty="0" smtClean="0">
              <a:latin typeface="Arial" panose="020B0604020202020204" pitchFamily="34" charset="0"/>
              <a:cs typeface="Arial" panose="020B0604020202020204" pitchFamily="34" charset="0"/>
            </a:endParaRPr>
          </a:p>
          <a:p>
            <a:pPr lvl="1"/>
            <a:r>
              <a:rPr lang="en-US" sz="1800" dirty="0" smtClean="0">
                <a:latin typeface="Arial" panose="020B0604020202020204" pitchFamily="34" charset="0"/>
                <a:cs typeface="Arial" panose="020B0604020202020204" pitchFamily="34" charset="0"/>
              </a:rPr>
              <a:t>Uses </a:t>
            </a:r>
            <a:r>
              <a:rPr lang="en-US" sz="1800" dirty="0">
                <a:latin typeface="Arial" panose="020B0604020202020204" pitchFamily="34" charset="0"/>
                <a:cs typeface="Arial" panose="020B0604020202020204" pitchFamily="34" charset="0"/>
              </a:rPr>
              <a:t>mathematical models to define the </a:t>
            </a:r>
            <a:r>
              <a:rPr lang="en-US" sz="1800" dirty="0" smtClean="0">
                <a:latin typeface="Arial" panose="020B0604020202020204" pitchFamily="34" charset="0"/>
                <a:cs typeface="Arial" panose="020B0604020202020204" pitchFamily="34" charset="0"/>
              </a:rPr>
              <a:t>workload characteristics </a:t>
            </a:r>
            <a:r>
              <a:rPr lang="en-US" sz="1800" dirty="0">
                <a:latin typeface="Arial" panose="020B0604020202020204" pitchFamily="34" charset="0"/>
                <a:cs typeface="Arial" panose="020B0604020202020204" pitchFamily="34" charset="0"/>
              </a:rPr>
              <a:t>that are used by a synthetic workload generator</a:t>
            </a:r>
            <a:r>
              <a:rPr lang="en-US" sz="1800" dirty="0" smtClean="0">
                <a:latin typeface="Arial" panose="020B0604020202020204" pitchFamily="34" charset="0"/>
                <a:cs typeface="Arial" panose="020B0604020202020204" pitchFamily="34" charset="0"/>
              </a:rPr>
              <a:t>. </a:t>
            </a:r>
            <a:endParaRPr lang="en-US" sz="1800" dirty="0" smtClean="0">
              <a:latin typeface="Arial" panose="020B0604020202020204" pitchFamily="34" charset="0"/>
              <a:cs typeface="Arial" panose="020B0604020202020204" pitchFamily="34" charset="0"/>
            </a:endParaRPr>
          </a:p>
          <a:p>
            <a:pPr lvl="1"/>
            <a:r>
              <a:rPr lang="en-US" sz="1800" dirty="0" smtClean="0">
                <a:latin typeface="Arial" panose="020B0604020202020204" pitchFamily="34" charset="0"/>
                <a:cs typeface="Arial" panose="020B0604020202020204" pitchFamily="34" charset="0"/>
              </a:rPr>
              <a:t>Analytical </a:t>
            </a:r>
            <a:r>
              <a:rPr lang="en-US" sz="1800" dirty="0">
                <a:latin typeface="Arial" panose="020B0604020202020204" pitchFamily="34" charset="0"/>
                <a:cs typeface="Arial" panose="020B0604020202020204" pitchFamily="34" charset="0"/>
              </a:rPr>
              <a:t>approach is </a:t>
            </a:r>
            <a:r>
              <a:rPr lang="en-US" sz="1800" dirty="0" smtClean="0">
                <a:latin typeface="Arial" panose="020B0604020202020204" pitchFamily="34" charset="0"/>
                <a:cs typeface="Arial" panose="020B0604020202020204" pitchFamily="34" charset="0"/>
              </a:rPr>
              <a:t>flexible </a:t>
            </a:r>
            <a:r>
              <a:rPr lang="en-US" sz="1800" dirty="0">
                <a:latin typeface="Arial" panose="020B0604020202020204" pitchFamily="34" charset="0"/>
                <a:cs typeface="Arial" panose="020B0604020202020204" pitchFamily="34" charset="0"/>
              </a:rPr>
              <a:t>and allows generation of workloads with different characteristics </a:t>
            </a:r>
            <a:r>
              <a:rPr lang="en-US" sz="1800" dirty="0" smtClean="0">
                <a:latin typeface="Arial" panose="020B0604020202020204" pitchFamily="34" charset="0"/>
                <a:cs typeface="Arial" panose="020B0604020202020204" pitchFamily="34" charset="0"/>
              </a:rPr>
              <a:t>by varying </a:t>
            </a:r>
            <a:r>
              <a:rPr lang="en-US" sz="1800" dirty="0">
                <a:latin typeface="Arial" panose="020B0604020202020204" pitchFamily="34" charset="0"/>
                <a:cs typeface="Arial" panose="020B0604020202020204" pitchFamily="34" charset="0"/>
              </a:rPr>
              <a:t>the workload model attributes. </a:t>
            </a:r>
            <a:endParaRPr lang="en-US" sz="1800" dirty="0" smtClean="0">
              <a:latin typeface="Arial" panose="020B0604020202020204" pitchFamily="34" charset="0"/>
              <a:cs typeface="Arial" panose="020B0604020202020204" pitchFamily="34" charset="0"/>
            </a:endParaRPr>
          </a:p>
          <a:p>
            <a:pPr lvl="1"/>
            <a:r>
              <a:rPr lang="en-US" sz="1800" dirty="0" smtClean="0">
                <a:latin typeface="Arial" panose="020B0604020202020204" pitchFamily="34" charset="0"/>
                <a:cs typeface="Arial" panose="020B0604020202020204" pitchFamily="34" charset="0"/>
              </a:rPr>
              <a:t>With </a:t>
            </a:r>
            <a:r>
              <a:rPr lang="en-US" sz="1800" dirty="0">
                <a:latin typeface="Arial" panose="020B0604020202020204" pitchFamily="34" charset="0"/>
                <a:cs typeface="Arial" panose="020B0604020202020204" pitchFamily="34" charset="0"/>
              </a:rPr>
              <a:t>the analytical approach it is possible to </a:t>
            </a:r>
            <a:r>
              <a:rPr lang="en-US" sz="1800" dirty="0" smtClean="0">
                <a:latin typeface="Arial" panose="020B0604020202020204" pitchFamily="34" charset="0"/>
                <a:cs typeface="Arial" panose="020B0604020202020204" pitchFamily="34" charset="0"/>
              </a:rPr>
              <a:t>modify the </a:t>
            </a:r>
            <a:r>
              <a:rPr lang="en-US" sz="1800" dirty="0">
                <a:latin typeface="Arial" panose="020B0604020202020204" pitchFamily="34" charset="0"/>
                <a:cs typeface="Arial" panose="020B0604020202020204" pitchFamily="34" charset="0"/>
              </a:rPr>
              <a:t>workload model parameters one at a time and investigate the effect on </a:t>
            </a:r>
            <a:r>
              <a:rPr lang="en-US" sz="1800" dirty="0" smtClean="0">
                <a:latin typeface="Arial" panose="020B0604020202020204" pitchFamily="34" charset="0"/>
                <a:cs typeface="Arial" panose="020B0604020202020204" pitchFamily="34" charset="0"/>
              </a:rPr>
              <a:t>application performance </a:t>
            </a:r>
            <a:r>
              <a:rPr lang="en-US" sz="1800" dirty="0">
                <a:latin typeface="Arial" panose="020B0604020202020204" pitchFamily="34" charset="0"/>
                <a:cs typeface="Arial" panose="020B0604020202020204" pitchFamily="34" charset="0"/>
              </a:rPr>
              <a:t>to measure the application sensitivity to different parameters.</a:t>
            </a:r>
            <a:endParaRPr lang="en-US" sz="1800" dirty="0">
              <a:latin typeface="Arial" panose="020B0604020202020204" pitchFamily="34" charset="0"/>
              <a:cs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normAutofit/>
          </a:bodyPr>
          <a:lstStyle/>
          <a:p>
            <a:r>
              <a:rPr lang="en-US" dirty="0">
                <a:latin typeface="Arial" panose="020B0604020202020204" pitchFamily="34" charset="0"/>
              </a:rPr>
              <a:t> User Emulation </a:t>
            </a:r>
            <a:r>
              <a:rPr lang="en-US" dirty="0" err="1">
                <a:latin typeface="Arial" panose="020B0604020202020204" pitchFamily="34" charset="0"/>
              </a:rPr>
              <a:t>vs</a:t>
            </a:r>
            <a:r>
              <a:rPr lang="en-US" dirty="0">
                <a:latin typeface="Arial" panose="020B0604020202020204" pitchFamily="34" charset="0"/>
              </a:rPr>
              <a:t> Aggregate Workloads</a:t>
            </a:r>
            <a:endParaRPr lang="en-US" dirty="0">
              <a:latin typeface="Arial" panose="020B0604020202020204" pitchFamily="34" charset="0"/>
            </a:endParaRPr>
          </a:p>
        </p:txBody>
      </p:sp>
      <p:sp>
        <p:nvSpPr>
          <p:cNvPr id="3" name="Content Placeholder 2"/>
          <p:cNvSpPr>
            <a:spLocks noGrp="1"/>
          </p:cNvSpPr>
          <p:nvPr>
            <p:ph idx="1"/>
          </p:nvPr>
        </p:nvSpPr>
        <p:spPr/>
        <p:txBody>
          <a:bodyPr>
            <a:noAutofit/>
          </a:bodyPr>
          <a:lstStyle/>
          <a:p>
            <a:pPr marL="0" indent="0">
              <a:buNone/>
            </a:pPr>
            <a:r>
              <a:rPr lang="en-US" sz="1800" dirty="0">
                <a:latin typeface="Arial" panose="020B0604020202020204" pitchFamily="34" charset="0"/>
                <a:cs typeface="Arial" panose="020B0604020202020204" pitchFamily="34" charset="0"/>
              </a:rPr>
              <a:t>The commonly used techniques for workload generation are:</a:t>
            </a:r>
            <a:endParaRPr lang="en-US" sz="1800" dirty="0">
              <a:latin typeface="Arial" panose="020B0604020202020204" pitchFamily="34" charset="0"/>
              <a:cs typeface="Arial" panose="020B0604020202020204" pitchFamily="34" charset="0"/>
            </a:endParaRPr>
          </a:p>
          <a:p>
            <a:r>
              <a:rPr lang="en-US" sz="1800" dirty="0">
                <a:latin typeface="Arial" panose="020B0604020202020204" pitchFamily="34" charset="0"/>
                <a:cs typeface="Arial" panose="020B0604020202020204" pitchFamily="34" charset="0"/>
              </a:rPr>
              <a:t>User Emulation</a:t>
            </a:r>
            <a:endParaRPr lang="en-US" sz="1800" dirty="0">
              <a:latin typeface="Arial" panose="020B0604020202020204" pitchFamily="34" charset="0"/>
              <a:cs typeface="Arial" panose="020B0604020202020204" pitchFamily="34" charset="0"/>
            </a:endParaRPr>
          </a:p>
          <a:p>
            <a:pPr lvl="1"/>
            <a:r>
              <a:rPr lang="en-US" sz="1800" dirty="0">
                <a:latin typeface="Arial" panose="020B0604020202020204" pitchFamily="34" charset="0"/>
                <a:cs typeface="Arial" panose="020B0604020202020204" pitchFamily="34" charset="0"/>
              </a:rPr>
              <a:t>Each user is emulated by a separate thread that mimics the actions of a user by alternating between making requests and lying idle. </a:t>
            </a:r>
            <a:endParaRPr lang="en-US" sz="1800" dirty="0" smtClean="0">
              <a:latin typeface="Arial" panose="020B0604020202020204" pitchFamily="34" charset="0"/>
              <a:cs typeface="Arial" panose="020B0604020202020204" pitchFamily="34" charset="0"/>
            </a:endParaRPr>
          </a:p>
          <a:p>
            <a:pPr lvl="1"/>
            <a:r>
              <a:rPr lang="en-US" sz="1800" dirty="0" smtClean="0">
                <a:latin typeface="Arial" panose="020B0604020202020204" pitchFamily="34" charset="0"/>
                <a:cs typeface="Arial" panose="020B0604020202020204" pitchFamily="34" charset="0"/>
              </a:rPr>
              <a:t>The </a:t>
            </a:r>
            <a:r>
              <a:rPr lang="en-US" sz="1800" dirty="0">
                <a:latin typeface="Arial" panose="020B0604020202020204" pitchFamily="34" charset="0"/>
                <a:cs typeface="Arial" panose="020B0604020202020204" pitchFamily="34" charset="0"/>
              </a:rPr>
              <a:t>attributes for workload generation in the user emulation method include think time, request types, inter-request dependencies, for instance. </a:t>
            </a:r>
            <a:endParaRPr lang="en-US" sz="1800" dirty="0" smtClean="0">
              <a:latin typeface="Arial" panose="020B0604020202020204" pitchFamily="34" charset="0"/>
              <a:cs typeface="Arial" panose="020B0604020202020204" pitchFamily="34" charset="0"/>
            </a:endParaRPr>
          </a:p>
          <a:p>
            <a:pPr lvl="1"/>
            <a:r>
              <a:rPr lang="en-US" sz="1800" dirty="0" smtClean="0">
                <a:latin typeface="Arial" panose="020B0604020202020204" pitchFamily="34" charset="0"/>
                <a:cs typeface="Arial" panose="020B0604020202020204" pitchFamily="34" charset="0"/>
              </a:rPr>
              <a:t>User </a:t>
            </a:r>
            <a:r>
              <a:rPr lang="en-US" sz="1800" dirty="0">
                <a:latin typeface="Arial" panose="020B0604020202020204" pitchFamily="34" charset="0"/>
                <a:cs typeface="Arial" panose="020B0604020202020204" pitchFamily="34" charset="0"/>
              </a:rPr>
              <a:t>emulation allows fine grained control over modeling the behavioral aspects of the users interacting with the system under test, however, it does not allow controlling the exact time instants at which the requests arrive the system. </a:t>
            </a:r>
            <a:endParaRPr lang="en-US" sz="1800" dirty="0">
              <a:latin typeface="Arial" panose="020B0604020202020204" pitchFamily="34" charset="0"/>
              <a:cs typeface="Arial" panose="020B0604020202020204" pitchFamily="34" charset="0"/>
            </a:endParaRPr>
          </a:p>
          <a:p>
            <a:r>
              <a:rPr lang="en-US" sz="1800" dirty="0">
                <a:latin typeface="Arial" panose="020B0604020202020204" pitchFamily="34" charset="0"/>
                <a:cs typeface="Arial" panose="020B0604020202020204" pitchFamily="34" charset="0"/>
              </a:rPr>
              <a:t>Aggregate </a:t>
            </a:r>
            <a:r>
              <a:rPr lang="en-US" sz="1800" dirty="0" smtClean="0">
                <a:latin typeface="Arial" panose="020B0604020202020204" pitchFamily="34" charset="0"/>
                <a:cs typeface="Arial" panose="020B0604020202020204" pitchFamily="34" charset="0"/>
              </a:rPr>
              <a:t>Workload Generation</a:t>
            </a:r>
            <a:r>
              <a:rPr lang="en-US" sz="1800" dirty="0">
                <a:latin typeface="Arial" panose="020B0604020202020204" pitchFamily="34" charset="0"/>
                <a:cs typeface="Arial" panose="020B0604020202020204" pitchFamily="34" charset="0"/>
              </a:rPr>
              <a:t>:</a:t>
            </a:r>
            <a:endParaRPr lang="en-US" sz="1800" dirty="0">
              <a:latin typeface="Arial" panose="020B0604020202020204" pitchFamily="34" charset="0"/>
              <a:cs typeface="Arial" panose="020B0604020202020204" pitchFamily="34" charset="0"/>
            </a:endParaRPr>
          </a:p>
          <a:p>
            <a:pPr lvl="1"/>
            <a:r>
              <a:rPr lang="en-US" sz="1800" dirty="0">
                <a:latin typeface="Arial" panose="020B0604020202020204" pitchFamily="34" charset="0"/>
                <a:cs typeface="Arial" panose="020B0604020202020204" pitchFamily="34" charset="0"/>
              </a:rPr>
              <a:t>Allows specifying the exact time instants at which the requests should arrive the system under test. </a:t>
            </a:r>
            <a:endParaRPr lang="en-US" sz="1800" dirty="0" smtClean="0">
              <a:latin typeface="Arial" panose="020B0604020202020204" pitchFamily="34" charset="0"/>
              <a:cs typeface="Arial" panose="020B0604020202020204" pitchFamily="34" charset="0"/>
            </a:endParaRPr>
          </a:p>
          <a:p>
            <a:pPr lvl="1"/>
            <a:r>
              <a:rPr lang="en-US" sz="1800" dirty="0" smtClean="0">
                <a:latin typeface="Arial" panose="020B0604020202020204" pitchFamily="34" charset="0"/>
                <a:cs typeface="Arial" panose="020B0604020202020204" pitchFamily="34" charset="0"/>
              </a:rPr>
              <a:t>However</a:t>
            </a:r>
            <a:r>
              <a:rPr lang="en-US" sz="1800" dirty="0">
                <a:latin typeface="Arial" panose="020B0604020202020204" pitchFamily="34" charset="0"/>
                <a:cs typeface="Arial" panose="020B0604020202020204" pitchFamily="34" charset="0"/>
              </a:rPr>
              <a:t>, there is no notion of an individual user in aggregate workload generation, therefore, it is not possible to use this approach when dependencies between requests need to be satisfied. </a:t>
            </a:r>
            <a:endParaRPr lang="en-US" sz="1800" dirty="0" smtClean="0">
              <a:latin typeface="Arial" panose="020B0604020202020204" pitchFamily="34" charset="0"/>
              <a:cs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normAutofit/>
          </a:bodyPr>
          <a:lstStyle/>
          <a:p>
            <a:r>
              <a:rPr lang="en-US" dirty="0" smtClean="0">
                <a:latin typeface="Arial" panose="020B0604020202020204" pitchFamily="34" charset="0"/>
              </a:rPr>
              <a:t>Request Dependencies</a:t>
            </a:r>
            <a:endParaRPr lang="en-US" dirty="0">
              <a:latin typeface="Arial" panose="020B0604020202020204" pitchFamily="34" charset="0"/>
            </a:endParaRPr>
          </a:p>
        </p:txBody>
      </p:sp>
      <p:sp>
        <p:nvSpPr>
          <p:cNvPr id="3" name="Content Placeholder 2"/>
          <p:cNvSpPr>
            <a:spLocks noGrp="1"/>
          </p:cNvSpPr>
          <p:nvPr>
            <p:ph idx="1"/>
          </p:nvPr>
        </p:nvSpPr>
        <p:spPr/>
        <p:txBody>
          <a:bodyPr>
            <a:normAutofit/>
          </a:bodyPr>
          <a:lstStyle/>
          <a:p>
            <a:r>
              <a:rPr lang="en-US" dirty="0" smtClean="0"/>
              <a:t>Inter-request dependency</a:t>
            </a:r>
            <a:endParaRPr lang="en-US" dirty="0"/>
          </a:p>
          <a:p>
            <a:pPr lvl="1"/>
            <a:r>
              <a:rPr lang="en-US" dirty="0" smtClean="0"/>
              <a:t>An inter-request dependency exists when the current request depends on the previous request. </a:t>
            </a:r>
            <a:endParaRPr lang="en-US" dirty="0"/>
          </a:p>
          <a:p>
            <a:endParaRPr lang="en-US" dirty="0" smtClean="0"/>
          </a:p>
          <a:p>
            <a:r>
              <a:rPr lang="en-US" dirty="0" smtClean="0"/>
              <a:t>Data dependency:</a:t>
            </a:r>
            <a:endParaRPr lang="en-US" dirty="0"/>
          </a:p>
          <a:p>
            <a:pPr lvl="1"/>
            <a:r>
              <a:rPr lang="en-US" dirty="0" smtClean="0"/>
              <a:t>A data dependency exists when the current requests requires input data which is obtained from the response of the previous request.</a:t>
            </a:r>
            <a:endParaRPr lang="en-US" dirty="0"/>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normAutofit/>
          </a:bodyPr>
          <a:lstStyle/>
          <a:p>
            <a:r>
              <a:rPr lang="en-US" dirty="0" smtClean="0">
                <a:latin typeface="Arial" panose="020B0604020202020204" pitchFamily="34" charset="0"/>
              </a:rPr>
              <a:t>Inter-request Dependencies</a:t>
            </a:r>
            <a:endParaRPr lang="en-US" dirty="0">
              <a:latin typeface="Arial" panose="020B0604020202020204" pitchFamily="34" charset="0"/>
            </a:endParaRPr>
          </a:p>
        </p:txBody>
      </p:sp>
      <p:sp>
        <p:nvSpPr>
          <p:cNvPr id="3" name="Content Placeholder 2"/>
          <p:cNvSpPr>
            <a:spLocks noGrp="1"/>
          </p:cNvSpPr>
          <p:nvPr>
            <p:ph idx="1"/>
          </p:nvPr>
        </p:nvSpPr>
        <p:spPr>
          <a:xfrm>
            <a:off x="838200" y="1825625"/>
            <a:ext cx="5131526" cy="4351338"/>
          </a:xfrm>
        </p:spPr>
        <p:txBody>
          <a:bodyPr>
            <a:noAutofit/>
          </a:bodyPr>
          <a:lstStyle/>
          <a:p>
            <a:r>
              <a:rPr lang="en-US" sz="2000" dirty="0" smtClean="0"/>
              <a:t>The transitions between different pages of an application and  the  proportion  in  which  the  pages  are  visited  are identified.  </a:t>
            </a:r>
            <a:endParaRPr lang="en-US" sz="2000" dirty="0" smtClean="0"/>
          </a:p>
          <a:p>
            <a:r>
              <a:rPr lang="en-US" sz="2000" dirty="0" smtClean="0"/>
              <a:t>These  transitions  represent  the  inter-request dependencies.  </a:t>
            </a:r>
            <a:endParaRPr lang="en-US" sz="2000" dirty="0" smtClean="0"/>
          </a:p>
          <a:p>
            <a:r>
              <a:rPr lang="en-US" sz="2000" dirty="0" smtClean="0"/>
              <a:t>The  data  associated  with  each  request  is also identified, which appears in the trace in the form of request parameters.</a:t>
            </a:r>
            <a:endParaRPr lang="en-US" sz="1800" dirty="0"/>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pic>
        <p:nvPicPr>
          <p:cNvPr id="1027" name="Picture 3"/>
          <p:cNvPicPr>
            <a:picLocks noChangeAspect="1" noChangeArrowheads="1"/>
          </p:cNvPicPr>
          <p:nvPr/>
        </p:nvPicPr>
        <p:blipFill>
          <a:blip r:embed="rId1"/>
          <a:srcRect/>
          <a:stretch>
            <a:fillRect/>
          </a:stretch>
        </p:blipFill>
        <p:spPr bwMode="auto">
          <a:xfrm>
            <a:off x="7011217" y="1509849"/>
            <a:ext cx="3217000" cy="4936780"/>
          </a:xfrm>
          <a:prstGeom prst="rect">
            <a:avLst/>
          </a:prstGeom>
          <a:noFill/>
          <a:ln w="9525">
            <a:noFill/>
            <a:miter lim="800000"/>
            <a:headEnd/>
            <a:tailEnd/>
          </a:ln>
        </p:spPr>
      </p:pic>
      <p:sp>
        <p:nvSpPr>
          <p:cNvPr id="8" name="Footer Placeholder 7"/>
          <p:cNvSpPr>
            <a:spLocks noGrp="1"/>
          </p:cNvSpPr>
          <p:nvPr>
            <p:ph type="ftr" sz="quarter" idx="11"/>
          </p:nvPr>
        </p:nvSpPr>
        <p:spPr/>
        <p:txBody>
          <a:bodyPr/>
          <a:p>
            <a:r>
              <a:rPr lang="en-US" dirty="0"/>
              <a:t>© 2019 Arshdeep Bahga &amp; Vijay Madisetti</a:t>
            </a:r>
            <a:endParaRPr lang="en-US" dirty="0"/>
          </a:p>
        </p:txBody>
      </p:sp>
      <p:pic>
        <p:nvPicPr>
          <p:cNvPr id="5" name="Picture 3"/>
          <p:cNvPicPr>
            <a:picLocks noChangeAspect="1" noChangeArrowheads="1"/>
          </p:cNvPicPr>
          <p:nvPr/>
        </p:nvPicPr>
        <p:blipFill>
          <a:blip r:embed="rId2"/>
          <a:srcRect/>
          <a:stretch>
            <a:fillRect/>
          </a:stretch>
        </p:blipFill>
        <p:spPr bwMode="auto">
          <a:xfrm>
            <a:off x="7138217" y="1446984"/>
            <a:ext cx="3217000" cy="493678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normAutofit/>
          </a:bodyPr>
          <a:lstStyle/>
          <a:p>
            <a:r>
              <a:rPr lang="en-US" dirty="0" smtClean="0"/>
              <a:t>Inter-request Dependencies</a:t>
            </a:r>
            <a:endParaRPr lang="en-US" dirty="0">
              <a:latin typeface="Arial" panose="020B0604020202020204" pitchFamily="34" charset="0"/>
            </a:endParaRPr>
          </a:p>
        </p:txBody>
      </p:sp>
      <p:sp>
        <p:nvSpPr>
          <p:cNvPr id="3" name="Content Placeholder 2"/>
          <p:cNvSpPr>
            <a:spLocks noGrp="1"/>
          </p:cNvSpPr>
          <p:nvPr>
            <p:ph idx="1"/>
          </p:nvPr>
        </p:nvSpPr>
        <p:spPr>
          <a:xfrm>
            <a:off x="851262" y="1616619"/>
            <a:ext cx="10905309" cy="4351338"/>
          </a:xfrm>
        </p:spPr>
        <p:txBody>
          <a:bodyPr>
            <a:noAutofit/>
          </a:bodyPr>
          <a:lstStyle/>
          <a:p>
            <a:r>
              <a:rPr lang="en-US" sz="2000" dirty="0" smtClean="0"/>
              <a:t>The unique pages in the application or the request types are identified from the trace.</a:t>
            </a:r>
            <a:endParaRPr lang="en-US" sz="1800" dirty="0"/>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pic>
        <p:nvPicPr>
          <p:cNvPr id="1028" name="Picture 4"/>
          <p:cNvPicPr>
            <a:picLocks noChangeAspect="1" noChangeArrowheads="1"/>
          </p:cNvPicPr>
          <p:nvPr/>
        </p:nvPicPr>
        <p:blipFill>
          <a:blip r:embed="rId1"/>
          <a:srcRect/>
          <a:stretch>
            <a:fillRect/>
          </a:stretch>
        </p:blipFill>
        <p:spPr bwMode="auto">
          <a:xfrm>
            <a:off x="1098277" y="2410732"/>
            <a:ext cx="10141003" cy="3963942"/>
          </a:xfrm>
          <a:prstGeom prst="rect">
            <a:avLst/>
          </a:prstGeom>
          <a:noFill/>
          <a:ln w="9525">
            <a:noFill/>
            <a:miter lim="800000"/>
            <a:headEnd/>
            <a:tailEnd/>
          </a:ln>
        </p:spPr>
      </p:pic>
      <p:sp>
        <p:nvSpPr>
          <p:cNvPr id="8" name="Footer Placeholder 7"/>
          <p:cNvSpPr>
            <a:spLocks noGrp="1"/>
          </p:cNvSpPr>
          <p:nvPr>
            <p:ph type="ftr" sz="quarter" idx="11"/>
          </p:nvPr>
        </p:nvSpPr>
        <p:spPr/>
        <p:txBody>
          <a:bodyPr/>
          <a:p>
            <a:r>
              <a:rPr lang="en-US" dirty="0"/>
              <a:t>© 2019 Arshdeep Bahga &amp; Vijay Madisetti</a:t>
            </a:r>
            <a:endParaRPr lang="en-US" dirty="0"/>
          </a:p>
        </p:txBody>
      </p:sp>
      <p:pic>
        <p:nvPicPr>
          <p:cNvPr id="5" name="Picture 4"/>
          <p:cNvPicPr>
            <a:picLocks noChangeAspect="1" noChangeArrowheads="1"/>
          </p:cNvPicPr>
          <p:nvPr/>
        </p:nvPicPr>
        <p:blipFill>
          <a:blip r:embed="rId2"/>
          <a:srcRect/>
          <a:stretch>
            <a:fillRect/>
          </a:stretch>
        </p:blipFill>
        <p:spPr bwMode="auto">
          <a:xfrm>
            <a:off x="1225277" y="2323102"/>
            <a:ext cx="10141003" cy="396394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15866</Words>
  <Application>WPS Presentation</Application>
  <PresentationFormat>Custom</PresentationFormat>
  <Paragraphs>247</Paragraphs>
  <Slides>20</Slides>
  <Notes>2</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20</vt:i4>
      </vt:variant>
    </vt:vector>
  </HeadingPairs>
  <TitlesOfParts>
    <vt:vector size="30" baseType="lpstr">
      <vt:lpstr>Arial</vt:lpstr>
      <vt:lpstr>SimSun</vt:lpstr>
      <vt:lpstr>Wingdings</vt:lpstr>
      <vt:lpstr>微软雅黑</vt:lpstr>
      <vt:lpstr>Droid Sans Fallback</vt:lpstr>
      <vt:lpstr>Arial Unicode MS</vt:lpstr>
      <vt:lpstr>Calibri</vt:lpstr>
      <vt:lpstr>Webdings</vt:lpstr>
      <vt:lpstr>Times New Roman</vt:lpstr>
      <vt:lpstr>Office Theme</vt:lpstr>
      <vt:lpstr>PowerPoint 演示文稿</vt:lpstr>
      <vt:lpstr>Outline</vt:lpstr>
      <vt:lpstr>Benchmarking</vt:lpstr>
      <vt:lpstr>Cloud Application Benchmarking - Steps</vt:lpstr>
      <vt:lpstr>Synthetic Workload Generation Approaches</vt:lpstr>
      <vt:lpstr> User Emulation vs Aggregate Workloads</vt:lpstr>
      <vt:lpstr>Request Dependencies</vt:lpstr>
      <vt:lpstr>Inter-request Dependencies</vt:lpstr>
      <vt:lpstr>Inter-request Dependencies</vt:lpstr>
      <vt:lpstr> Workload Characteristics</vt:lpstr>
      <vt:lpstr>Application Performance Metrics</vt:lpstr>
      <vt:lpstr>Types of Tests</vt:lpstr>
      <vt:lpstr>Considerations for Benchmarking Methodology</vt:lpstr>
      <vt:lpstr>Deployment Prototyping </vt:lpstr>
      <vt:lpstr>Performance Evaluation Workﬂow</vt:lpstr>
      <vt:lpstr>Performance Evaluation Workﬂow</vt:lpstr>
      <vt:lpstr>Benchmarking Case Study</vt:lpstr>
      <vt:lpstr>Amazon CloudWatch</vt:lpstr>
      <vt:lpstr>CloudWatch metrics for an EC2 instance</vt:lpstr>
      <vt:lpstr>Further Reading</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arshdeep</dc:creator>
  <cp:lastModifiedBy>arshdeep</cp:lastModifiedBy>
  <cp:revision>118</cp:revision>
  <dcterms:created xsi:type="dcterms:W3CDTF">2019-08-16T14:30:24Z</dcterms:created>
  <dcterms:modified xsi:type="dcterms:W3CDTF">2019-08-16T14:30:24Z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1033-11.1.0.8392</vt:lpwstr>
  </property>
</Properties>
</file>