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
  </p:notesMasterIdLst>
  <p:handoutMasterIdLst>
    <p:handoutMasterId r:id="rId85"/>
  </p:handoutMasterIdLst>
  <p:sldIdLst>
    <p:sldId id="256" r:id="rId3"/>
    <p:sldId id="257" r:id="rId4"/>
    <p:sldId id="258" r:id="rId6"/>
    <p:sldId id="259" r:id="rId7"/>
    <p:sldId id="260" r:id="rId8"/>
    <p:sldId id="261" r:id="rId9"/>
    <p:sldId id="262" r:id="rId10"/>
    <p:sldId id="263" r:id="rId11"/>
    <p:sldId id="264" r:id="rId12"/>
    <p:sldId id="265" r:id="rId13"/>
    <p:sldId id="266" r:id="rId14"/>
    <p:sldId id="269" r:id="rId15"/>
    <p:sldId id="267" r:id="rId16"/>
    <p:sldId id="270" r:id="rId17"/>
    <p:sldId id="268" r:id="rId18"/>
    <p:sldId id="271" r:id="rId19"/>
    <p:sldId id="272" r:id="rId20"/>
    <p:sldId id="29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7" r:id="rId41"/>
    <p:sldId id="298" r:id="rId42"/>
    <p:sldId id="299" r:id="rId43"/>
    <p:sldId id="300" r:id="rId44"/>
    <p:sldId id="303" r:id="rId45"/>
    <p:sldId id="304" r:id="rId46"/>
    <p:sldId id="307" r:id="rId47"/>
    <p:sldId id="308" r:id="rId48"/>
    <p:sldId id="309" r:id="rId49"/>
    <p:sldId id="314" r:id="rId50"/>
    <p:sldId id="318" r:id="rId51"/>
    <p:sldId id="321" r:id="rId52"/>
    <p:sldId id="322" r:id="rId53"/>
    <p:sldId id="323" r:id="rId54"/>
    <p:sldId id="326" r:id="rId55"/>
    <p:sldId id="327" r:id="rId56"/>
    <p:sldId id="328" r:id="rId57"/>
    <p:sldId id="329" r:id="rId58"/>
    <p:sldId id="330" r:id="rId59"/>
    <p:sldId id="331" r:id="rId60"/>
    <p:sldId id="332" r:id="rId61"/>
    <p:sldId id="333" r:id="rId62"/>
    <p:sldId id="334" r:id="rId63"/>
    <p:sldId id="340" r:id="rId64"/>
    <p:sldId id="341" r:id="rId65"/>
    <p:sldId id="342" r:id="rId66"/>
    <p:sldId id="343" r:id="rId67"/>
    <p:sldId id="344" r:id="rId68"/>
    <p:sldId id="345" r:id="rId69"/>
    <p:sldId id="346" r:id="rId70"/>
    <p:sldId id="347" r:id="rId71"/>
    <p:sldId id="348" r:id="rId72"/>
    <p:sldId id="349" r:id="rId73"/>
    <p:sldId id="350" r:id="rId74"/>
    <p:sldId id="351" r:id="rId75"/>
    <p:sldId id="352" r:id="rId76"/>
    <p:sldId id="353" r:id="rId77"/>
    <p:sldId id="354" r:id="rId78"/>
    <p:sldId id="355" r:id="rId79"/>
    <p:sldId id="356" r:id="rId80"/>
    <p:sldId id="357" r:id="rId81"/>
    <p:sldId id="358" r:id="rId82"/>
    <p:sldId id="359" r:id="rId83"/>
    <p:sldId id="274" r:id="rId8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BD0A"/>
    <a:srgbClr val="054772"/>
    <a:srgbClr val="DAF3FE"/>
    <a:srgbClr val="0EB2F9"/>
    <a:srgbClr val="032C52"/>
    <a:srgbClr val="021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æ·±è²æ ·å¼ 1 - å¼ºè°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ä¸­åº¦æ ·å¼ 2 - å¼ºè°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75" d="100"/>
          <a:sy n="75" d="100"/>
        </p:scale>
        <p:origin x="1812" y="9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9F1672A-4492-4674-B017-4439ECA258A5}" type="doc">
      <dgm:prSet loTypeId="urn:microsoft.com/office/officeart/2005/8/layout/hierarchy4" loCatId="hierarchy" qsTypeId="urn:microsoft.com/office/officeart/2005/8/quickstyle/simple1" qsCatId="simple" csTypeId="urn:microsoft.com/office/officeart/2005/8/colors/accent0_1" csCatId="mainScheme" phldr="1"/>
      <dgm:spPr/>
      <dgm:t>
        <a:bodyPr/>
        <a:lstStyle/>
        <a:p>
          <a:endParaRPr lang="en-US"/>
        </a:p>
      </dgm:t>
    </dgm:pt>
    <dgm:pt modelId="{CA0BE381-23AC-4E8D-BAEF-BE1FB850B96A}">
      <dgm:prSet custT="1"/>
      <dgm:spPr>
        <a:solidFill>
          <a:schemeClr val="accent6">
            <a:lumMod val="20000"/>
            <a:lumOff val="80000"/>
          </a:schemeClr>
        </a:solidFill>
      </dgm:spPr>
      <dgm:t>
        <a:bodyPr/>
        <a:lstStyle/>
        <a:p>
          <a:r>
            <a:rPr lang="en-US" sz="2400" b="1" dirty="0" err="1" smtClean="0"/>
            <a:t>SaaS</a:t>
          </a:r>
          <a:endParaRPr lang="en-US" sz="2400" b="1" dirty="0"/>
        </a:p>
      </dgm:t>
    </dgm:pt>
    <dgm:pt modelId="{90A0A818-398F-49BA-A531-5CE3B4E7ADDA}" cxnId="{FEDB750B-558E-411B-B5B8-EBCF97AB1F92}" type="parTrans">
      <dgm:prSet/>
      <dgm:spPr/>
      <dgm:t>
        <a:bodyPr/>
        <a:lstStyle/>
        <a:p>
          <a:endParaRPr lang="en-US" sz="2000"/>
        </a:p>
      </dgm:t>
    </dgm:pt>
    <dgm:pt modelId="{C80F2AC2-42E7-4D62-A8D1-257AC008DAF9}" cxnId="{FEDB750B-558E-411B-B5B8-EBCF97AB1F92}" type="sibTrans">
      <dgm:prSet/>
      <dgm:spPr/>
      <dgm:t>
        <a:bodyPr/>
        <a:lstStyle/>
        <a:p>
          <a:endParaRPr lang="en-US" sz="2000"/>
        </a:p>
      </dgm:t>
    </dgm:pt>
    <dgm:pt modelId="{6549724E-41F9-4303-B295-F366F631BDA6}">
      <dgm:prSet custT="1"/>
      <dgm:spPr>
        <a:solidFill>
          <a:schemeClr val="accent6">
            <a:lumMod val="20000"/>
            <a:lumOff val="80000"/>
          </a:schemeClr>
        </a:solidFill>
      </dgm:spPr>
      <dgm:t>
        <a:bodyPr anchor="t"/>
        <a:lstStyle/>
        <a:p>
          <a:pPr algn="ctr"/>
          <a:r>
            <a:rPr lang="en-US" sz="1600" b="1" dirty="0" smtClean="0"/>
            <a:t>Benefits</a:t>
          </a:r>
        </a:p>
        <a:p>
          <a:pPr algn="l"/>
          <a:r>
            <a:rPr lang="en-US" sz="1600" b="0" dirty="0" smtClean="0"/>
            <a:t>- Lower costs</a:t>
          </a:r>
        </a:p>
        <a:p>
          <a:pPr algn="l"/>
          <a:r>
            <a:rPr lang="en-US" sz="1600" dirty="0" smtClean="0"/>
            <a:t>- No infrastructure required</a:t>
          </a:r>
        </a:p>
        <a:p>
          <a:pPr algn="l"/>
          <a:r>
            <a:rPr lang="en-US" sz="1600" dirty="0" smtClean="0"/>
            <a:t>- Seamless upgrades</a:t>
          </a:r>
        </a:p>
        <a:p>
          <a:pPr algn="l"/>
          <a:r>
            <a:rPr lang="en-US" sz="1600" dirty="0" smtClean="0"/>
            <a:t>- Guaranteed performance</a:t>
          </a:r>
        </a:p>
        <a:p>
          <a:pPr algn="l"/>
          <a:r>
            <a:rPr lang="en-US" sz="1600" dirty="0" smtClean="0"/>
            <a:t>- Automated backups</a:t>
          </a:r>
        </a:p>
        <a:p>
          <a:pPr algn="l"/>
          <a:r>
            <a:rPr lang="en-US" sz="1600" dirty="0" smtClean="0"/>
            <a:t>- Easy data recovery</a:t>
          </a:r>
        </a:p>
        <a:p>
          <a:pPr algn="l"/>
          <a:r>
            <a:rPr lang="en-US" sz="1600" dirty="0" smtClean="0"/>
            <a:t>- Secure</a:t>
          </a:r>
        </a:p>
        <a:p>
          <a:pPr algn="l"/>
          <a:r>
            <a:rPr lang="en-US" sz="1600" dirty="0" smtClean="0"/>
            <a:t>- High adoption</a:t>
          </a:r>
        </a:p>
        <a:p>
          <a:pPr algn="l"/>
          <a:r>
            <a:rPr lang="en-US" sz="1600" dirty="0" smtClean="0"/>
            <a:t>- On-the move access</a:t>
          </a:r>
          <a:endParaRPr lang="en-US" sz="1600" dirty="0"/>
        </a:p>
      </dgm:t>
    </dgm:pt>
    <dgm:pt modelId="{B48132C9-03D5-4D6A-98B0-2785DCCDB568}" cxnId="{3F4247BF-F56C-4C6B-8AFB-EB9EA1911F35}" type="parTrans">
      <dgm:prSet/>
      <dgm:spPr/>
      <dgm:t>
        <a:bodyPr/>
        <a:lstStyle/>
        <a:p>
          <a:endParaRPr lang="en-US" sz="2000"/>
        </a:p>
      </dgm:t>
    </dgm:pt>
    <dgm:pt modelId="{B91C31F0-CA87-4482-9521-953CD517E299}" cxnId="{3F4247BF-F56C-4C6B-8AFB-EB9EA1911F35}" type="sibTrans">
      <dgm:prSet/>
      <dgm:spPr/>
      <dgm:t>
        <a:bodyPr/>
        <a:lstStyle/>
        <a:p>
          <a:endParaRPr lang="en-US" sz="2000"/>
        </a:p>
      </dgm:t>
    </dgm:pt>
    <dgm:pt modelId="{5E890040-C2F3-4DFB-A355-9EB37C4EAD3D}">
      <dgm:prSet custT="1"/>
      <dgm:spPr>
        <a:solidFill>
          <a:schemeClr val="accent6">
            <a:lumMod val="20000"/>
            <a:lumOff val="80000"/>
          </a:schemeClr>
        </a:solidFill>
      </dgm:spPr>
      <dgm:t>
        <a:bodyPr anchor="t"/>
        <a:lstStyle/>
        <a:p>
          <a:pPr algn="ctr"/>
          <a:r>
            <a:rPr lang="en-US" sz="1600" b="1" dirty="0" smtClean="0"/>
            <a:t>Characteristics</a:t>
          </a:r>
        </a:p>
        <a:p>
          <a:pPr algn="l"/>
          <a:r>
            <a:rPr lang="en-US" sz="1600" dirty="0" smtClean="0"/>
            <a:t>- Multi-tenancy</a:t>
          </a:r>
        </a:p>
        <a:p>
          <a:pPr algn="l"/>
          <a:r>
            <a:rPr lang="en-US" sz="1600" dirty="0" smtClean="0"/>
            <a:t>- On-demand software</a:t>
          </a:r>
        </a:p>
        <a:p>
          <a:pPr algn="l"/>
          <a:r>
            <a:rPr lang="en-US" sz="1600" dirty="0" smtClean="0"/>
            <a:t>- Open integration protocols</a:t>
          </a:r>
        </a:p>
        <a:p>
          <a:pPr algn="l"/>
          <a:r>
            <a:rPr lang="en-US" sz="1600" dirty="0" smtClean="0"/>
            <a:t>- Social network integration</a:t>
          </a:r>
        </a:p>
      </dgm:t>
    </dgm:pt>
    <dgm:pt modelId="{D90D7E6D-457F-484E-9F70-F87F36A30446}" cxnId="{348DD3A6-22BD-47FC-B494-2BFB1DA8C18D}" type="parTrans">
      <dgm:prSet/>
      <dgm:spPr/>
      <dgm:t>
        <a:bodyPr/>
        <a:lstStyle/>
        <a:p>
          <a:endParaRPr lang="en-US" sz="2000"/>
        </a:p>
      </dgm:t>
    </dgm:pt>
    <dgm:pt modelId="{D5E3F193-DFEF-416E-936C-48EEB4A4DB85}" cxnId="{348DD3A6-22BD-47FC-B494-2BFB1DA8C18D}" type="sibTrans">
      <dgm:prSet/>
      <dgm:spPr/>
      <dgm:t>
        <a:bodyPr/>
        <a:lstStyle/>
        <a:p>
          <a:endParaRPr lang="en-US" sz="2000"/>
        </a:p>
      </dgm:t>
    </dgm:pt>
    <dgm:pt modelId="{9EE3B2B4-F0F6-4C90-ADA8-CA8E1F8C31B8}">
      <dgm:prSet custT="1"/>
      <dgm:spPr>
        <a:solidFill>
          <a:schemeClr val="accent6">
            <a:lumMod val="20000"/>
            <a:lumOff val="80000"/>
          </a:schemeClr>
        </a:solidFill>
      </dgm:spPr>
      <dgm:t>
        <a:bodyPr anchor="t"/>
        <a:lstStyle/>
        <a:p>
          <a:pPr algn="ctr"/>
          <a:r>
            <a:rPr lang="en-US" sz="1600" b="1" dirty="0" smtClean="0"/>
            <a:t>Adoption</a:t>
          </a:r>
        </a:p>
        <a:p>
          <a:pPr algn="l"/>
          <a:r>
            <a:rPr lang="en-US" sz="1600" dirty="0" smtClean="0"/>
            <a:t>- Individual users: High</a:t>
          </a:r>
          <a:br>
            <a:rPr lang="en-US" sz="1600" dirty="0" smtClean="0"/>
          </a:br>
          <a:r>
            <a:rPr lang="en-US" sz="1600" dirty="0" smtClean="0"/>
            <a:t>- Small &amp; medium enterprises: High</a:t>
          </a:r>
          <a:br>
            <a:rPr lang="en-US" sz="1600" dirty="0" smtClean="0"/>
          </a:br>
          <a:r>
            <a:rPr lang="en-US" sz="1600" dirty="0" smtClean="0"/>
            <a:t>- Large organizations: High</a:t>
          </a:r>
        </a:p>
        <a:p>
          <a:pPr algn="l"/>
          <a:r>
            <a:rPr lang="en-US" sz="1600" dirty="0" smtClean="0"/>
            <a:t>- Government: Medium</a:t>
          </a:r>
          <a:endParaRPr lang="en-US" sz="1600" dirty="0"/>
        </a:p>
      </dgm:t>
    </dgm:pt>
    <dgm:pt modelId="{8B1B2876-4641-478E-8A83-D845D0EFF855}" cxnId="{A169EC90-598A-4FEC-B964-3E3DACCD9CFA}" type="parTrans">
      <dgm:prSet/>
      <dgm:spPr/>
      <dgm:t>
        <a:bodyPr/>
        <a:lstStyle/>
        <a:p>
          <a:endParaRPr lang="en-US" sz="2000"/>
        </a:p>
      </dgm:t>
    </dgm:pt>
    <dgm:pt modelId="{0DF6AF62-3765-4F28-BD23-23092778CD20}" cxnId="{A169EC90-598A-4FEC-B964-3E3DACCD9CFA}" type="sibTrans">
      <dgm:prSet/>
      <dgm:spPr/>
      <dgm:t>
        <a:bodyPr/>
        <a:lstStyle/>
        <a:p>
          <a:endParaRPr lang="en-US" sz="2000"/>
        </a:p>
      </dgm:t>
    </dgm:pt>
    <dgm:pt modelId="{8DC9079D-74EA-4D64-914A-A555A7604313}">
      <dgm:prSet phldr="0" custT="1"/>
      <dgm:spPr>
        <a:solidFill>
          <a:schemeClr val="accent6">
            <a:lumMod val="20000"/>
            <a:lumOff val="80000"/>
          </a:schemeClr>
        </a:solidFill>
      </dgm:spPr>
      <dgm:t>
        <a:bodyPr vert="horz" wrap="square" anchor="t"/>
        <a:p>
          <a:pPr algn="ctr">
            <a:lnSpc>
              <a:spcPct val="100000"/>
            </a:lnSpc>
            <a:spcBef>
              <a:spcPct val="0"/>
            </a:spcBef>
            <a:spcAft>
              <a:spcPct val="35000"/>
            </a:spcAft>
          </a:pPr>
          <a:r>
            <a:rPr lang="en-US" sz="1600" b="1" dirty="0" smtClean="0"/>
            <a:t>Examples</a:t>
          </a:r>
          <a:endParaRPr lang="en-US" sz="1600" b="1" dirty="0" smtClean="0"/>
        </a:p>
        <a:p>
          <a:pPr algn="l">
            <a:lnSpc>
              <a:spcPct val="100000"/>
            </a:lnSpc>
            <a:spcBef>
              <a:spcPct val="0"/>
            </a:spcBef>
            <a:spcAft>
              <a:spcPct val="35000"/>
            </a:spcAft>
          </a:pPr>
          <a:r>
            <a:rPr lang="en-US" sz="1400" b="0" dirty="0" smtClean="0"/>
            <a:t>- Google Apps</a:t>
          </a:r>
          <a:endParaRPr lang="en-US" sz="1400" b="0" dirty="0" smtClean="0"/>
        </a:p>
        <a:p>
          <a:pPr algn="l">
            <a:lnSpc>
              <a:spcPct val="100000"/>
            </a:lnSpc>
            <a:spcBef>
              <a:spcPct val="0"/>
            </a:spcBef>
            <a:spcAft>
              <a:spcPct val="35000"/>
            </a:spcAft>
          </a:pPr>
          <a:r>
            <a:rPr lang="en-US" sz="1400" b="0" dirty="0" smtClean="0"/>
            <a:t>- Salesforce.com</a:t>
          </a:r>
          <a:endParaRPr lang="en-US" sz="1400" b="0" dirty="0" smtClean="0"/>
        </a:p>
        <a:p>
          <a:pPr algn="l">
            <a:lnSpc>
              <a:spcPct val="100000"/>
            </a:lnSpc>
            <a:spcBef>
              <a:spcPct val="0"/>
            </a:spcBef>
            <a:spcAft>
              <a:spcPct val="35000"/>
            </a:spcAft>
          </a:pPr>
          <a:r>
            <a:rPr lang="en-US" sz="1400" b="0" dirty="0" smtClean="0"/>
            <a:t>- </a:t>
          </a:r>
          <a:r>
            <a:rPr lang="en-US" sz="1400" b="0" dirty="0" err="1" smtClean="0"/>
            <a:t>Facebook</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Zoho</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Dropbox</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Taleo</a:t>
          </a:r>
          <a:r>
            <a:rPr lang="en-US" sz="1400" b="0" dirty="0" smtClean="0"/>
            <a:t> </a:t>
          </a:r>
          <a:endParaRPr lang="en-US" sz="1400" b="0" dirty="0" smtClean="0"/>
        </a:p>
        <a:p>
          <a:pPr algn="l">
            <a:lnSpc>
              <a:spcPct val="100000"/>
            </a:lnSpc>
            <a:spcBef>
              <a:spcPct val="0"/>
            </a:spcBef>
            <a:spcAft>
              <a:spcPct val="35000"/>
            </a:spcAft>
          </a:pPr>
          <a:r>
            <a:rPr lang="en-US" sz="1400" b="0" dirty="0" smtClean="0"/>
            <a:t>- Microsoft Office 365</a:t>
          </a:r>
          <a:endParaRPr lang="en-US" sz="1400" b="0" dirty="0" smtClean="0"/>
        </a:p>
        <a:p>
          <a:pPr algn="l">
            <a:lnSpc>
              <a:spcPct val="100000"/>
            </a:lnSpc>
            <a:spcBef>
              <a:spcPct val="0"/>
            </a:spcBef>
            <a:spcAft>
              <a:spcPct val="35000"/>
            </a:spcAft>
          </a:pPr>
          <a:r>
            <a:rPr lang="en-US" sz="1400" b="0" dirty="0" smtClean="0"/>
            <a:t>- </a:t>
          </a:r>
          <a:r>
            <a:rPr lang="en-US" sz="1400" b="0" dirty="0" err="1" smtClean="0"/>
            <a:t>Linkedin</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Slideshare</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CareCloud</a:t>
          </a:r>
          <a:r>
            <a:rPr lang="en-US" sz="1400" b="0" dirty="0" err="1" smtClean="0"/>
            <a:t/>
          </a:r>
          <a:endParaRPr lang="en-US" sz="1400" b="0" dirty="0" err="1" smtClean="0"/>
        </a:p>
      </dgm:t>
    </dgm:pt>
    <dgm:pt modelId="{EF3871ED-8F41-4B4F-9FC6-696CD253D856}" cxnId="{4C2DA23E-6684-46C6-8B28-52EAB56646D7}" type="parTrans">
      <dgm:prSet/>
      <dgm:spPr/>
      <dgm:t>
        <a:bodyPr/>
        <a:lstStyle/>
        <a:p>
          <a:endParaRPr lang="en-US"/>
        </a:p>
      </dgm:t>
    </dgm:pt>
    <dgm:pt modelId="{11493CC2-82F9-4A88-BD84-E7CAF1A0DB65}" cxnId="{4C2DA23E-6684-46C6-8B28-52EAB56646D7}" type="sibTrans">
      <dgm:prSet/>
      <dgm:spPr/>
      <dgm:t>
        <a:bodyPr/>
        <a:lstStyle/>
        <a:p>
          <a:endParaRPr lang="en-US"/>
        </a:p>
      </dgm:t>
    </dgm:pt>
    <dgm:pt modelId="{F5FB4FDC-1EB1-4258-820E-E4EF5023457B}" type="pres">
      <dgm:prSet presAssocID="{59F1672A-4492-4674-B017-4439ECA258A5}" presName="Name0" presStyleCnt="0">
        <dgm:presLayoutVars>
          <dgm:chPref val="1"/>
          <dgm:dir/>
          <dgm:animOne val="branch"/>
          <dgm:animLvl val="lvl"/>
          <dgm:resizeHandles/>
        </dgm:presLayoutVars>
      </dgm:prSet>
      <dgm:spPr/>
      <dgm:t>
        <a:bodyPr/>
        <a:lstStyle/>
        <a:p>
          <a:endParaRPr lang="en-US"/>
        </a:p>
      </dgm:t>
    </dgm:pt>
    <dgm:pt modelId="{4A5D6038-5AF9-47D0-B956-055ECD7FEE09}" type="pres">
      <dgm:prSet presAssocID="{CA0BE381-23AC-4E8D-BAEF-BE1FB850B96A}" presName="vertOne" presStyleCnt="0"/>
      <dgm:spPr/>
      <dgm:t>
        <a:bodyPr/>
        <a:lstStyle/>
        <a:p>
          <a:endParaRPr lang="en-US"/>
        </a:p>
      </dgm:t>
    </dgm:pt>
    <dgm:pt modelId="{2437CD35-8B4B-474A-B0D5-53A241D0FE13}" type="pres">
      <dgm:prSet presAssocID="{CA0BE381-23AC-4E8D-BAEF-BE1FB850B96A}" presName="txOne" presStyleLbl="node0" presStyleIdx="0" presStyleCnt="1" custScaleX="96238" custScaleY="32477" custLinFactNeighborX="-1405" custLinFactNeighborY="61607">
        <dgm:presLayoutVars>
          <dgm:chPref val="3"/>
        </dgm:presLayoutVars>
      </dgm:prSet>
      <dgm:spPr/>
      <dgm:t>
        <a:bodyPr/>
        <a:lstStyle/>
        <a:p>
          <a:endParaRPr lang="en-US"/>
        </a:p>
      </dgm:t>
    </dgm:pt>
    <dgm:pt modelId="{4EF7F62D-4784-4E49-9D59-8263BB4D35A1}" type="pres">
      <dgm:prSet presAssocID="{CA0BE381-23AC-4E8D-BAEF-BE1FB850B96A}" presName="parTransOne" presStyleCnt="0"/>
      <dgm:spPr/>
      <dgm:t>
        <a:bodyPr/>
        <a:lstStyle/>
        <a:p>
          <a:endParaRPr lang="en-US"/>
        </a:p>
      </dgm:t>
    </dgm:pt>
    <dgm:pt modelId="{800D9CAC-0EE4-4A8F-B3F1-7AB6EC9E37D7}" type="pres">
      <dgm:prSet presAssocID="{CA0BE381-23AC-4E8D-BAEF-BE1FB850B96A}" presName="horzOne" presStyleCnt="0"/>
      <dgm:spPr/>
      <dgm:t>
        <a:bodyPr/>
        <a:lstStyle/>
        <a:p>
          <a:endParaRPr lang="en-US"/>
        </a:p>
      </dgm:t>
    </dgm:pt>
    <dgm:pt modelId="{4588409E-CA6B-4CF8-979A-27BEA8CF6B14}" type="pres">
      <dgm:prSet presAssocID="{6549724E-41F9-4303-B295-F366F631BDA6}" presName="vertTwo" presStyleCnt="0"/>
      <dgm:spPr/>
      <dgm:t>
        <a:bodyPr/>
        <a:lstStyle/>
        <a:p>
          <a:endParaRPr lang="en-US"/>
        </a:p>
      </dgm:t>
    </dgm:pt>
    <dgm:pt modelId="{2521C7F6-AB20-4129-8546-02A50CC8ECE5}" type="pres">
      <dgm:prSet presAssocID="{6549724E-41F9-4303-B295-F366F631BDA6}" presName="txTwo" presStyleLbl="node2" presStyleIdx="0" presStyleCnt="3" custScaleX="99924" custScaleY="222328">
        <dgm:presLayoutVars>
          <dgm:chPref val="3"/>
        </dgm:presLayoutVars>
      </dgm:prSet>
      <dgm:spPr/>
      <dgm:t>
        <a:bodyPr/>
        <a:lstStyle/>
        <a:p>
          <a:endParaRPr lang="en-US"/>
        </a:p>
      </dgm:t>
    </dgm:pt>
    <dgm:pt modelId="{F8F6F060-B485-4FEA-93AF-0CD9C3A6A10A}" type="pres">
      <dgm:prSet presAssocID="{6549724E-41F9-4303-B295-F366F631BDA6}" presName="horzTwo" presStyleCnt="0"/>
      <dgm:spPr/>
      <dgm:t>
        <a:bodyPr/>
        <a:lstStyle/>
        <a:p>
          <a:endParaRPr lang="en-US"/>
        </a:p>
      </dgm:t>
    </dgm:pt>
    <dgm:pt modelId="{C0328D75-9FB5-4B6D-ACA0-DED2FEDE7BC2}" type="pres">
      <dgm:prSet presAssocID="{B91C31F0-CA87-4482-9521-953CD517E299}" presName="sibSpaceTwo" presStyleCnt="0"/>
      <dgm:spPr/>
      <dgm:t>
        <a:bodyPr/>
        <a:lstStyle/>
        <a:p>
          <a:endParaRPr lang="en-US"/>
        </a:p>
      </dgm:t>
    </dgm:pt>
    <dgm:pt modelId="{A5E3E3BA-4260-4B60-B17F-F4B862D88497}" type="pres">
      <dgm:prSet presAssocID="{5E890040-C2F3-4DFB-A355-9EB37C4EAD3D}" presName="vertTwo" presStyleCnt="0"/>
      <dgm:spPr/>
      <dgm:t>
        <a:bodyPr/>
        <a:lstStyle/>
        <a:p>
          <a:endParaRPr lang="en-US"/>
        </a:p>
      </dgm:t>
    </dgm:pt>
    <dgm:pt modelId="{667D01DA-A841-462A-A64F-5FDD889B9F5B}" type="pres">
      <dgm:prSet presAssocID="{5E890040-C2F3-4DFB-A355-9EB37C4EAD3D}" presName="txTwo" presStyleLbl="node2" presStyleIdx="1" presStyleCnt="3" custScaleY="107452" custLinFactNeighborX="-3994">
        <dgm:presLayoutVars>
          <dgm:chPref val="3"/>
        </dgm:presLayoutVars>
      </dgm:prSet>
      <dgm:spPr/>
      <dgm:t>
        <a:bodyPr/>
        <a:lstStyle/>
        <a:p>
          <a:endParaRPr lang="en-US"/>
        </a:p>
      </dgm:t>
    </dgm:pt>
    <dgm:pt modelId="{A782F09E-B665-4473-BC77-15B47262FDA8}" type="pres">
      <dgm:prSet presAssocID="{5E890040-C2F3-4DFB-A355-9EB37C4EAD3D}" presName="parTransTwo" presStyleCnt="0"/>
      <dgm:spPr/>
      <dgm:t>
        <a:bodyPr/>
        <a:lstStyle/>
        <a:p>
          <a:endParaRPr lang="en-US"/>
        </a:p>
      </dgm:t>
    </dgm:pt>
    <dgm:pt modelId="{64A5BCC1-BECA-44AE-8B6F-F21E622EC548}" type="pres">
      <dgm:prSet presAssocID="{5E890040-C2F3-4DFB-A355-9EB37C4EAD3D}" presName="horzTwo" presStyleCnt="0"/>
      <dgm:spPr/>
      <dgm:t>
        <a:bodyPr/>
        <a:lstStyle/>
        <a:p>
          <a:endParaRPr lang="en-US"/>
        </a:p>
      </dgm:t>
    </dgm:pt>
    <dgm:pt modelId="{08735ABD-2E2F-47C2-8515-4E60C2912A21}" type="pres">
      <dgm:prSet presAssocID="{9EE3B2B4-F0F6-4C90-ADA8-CA8E1F8C31B8}" presName="vertThree" presStyleCnt="0"/>
      <dgm:spPr/>
      <dgm:t>
        <a:bodyPr/>
        <a:lstStyle/>
        <a:p>
          <a:endParaRPr lang="en-US"/>
        </a:p>
      </dgm:t>
    </dgm:pt>
    <dgm:pt modelId="{998EEF86-E238-4B08-86C1-493775D5A121}" type="pres">
      <dgm:prSet presAssocID="{9EE3B2B4-F0F6-4C90-ADA8-CA8E1F8C31B8}" presName="txThree" presStyleLbl="node3" presStyleIdx="0" presStyleCnt="1" custScaleX="127293" custScaleY="109946" custLinFactNeighborX="-5277" custLinFactNeighborY="-6859">
        <dgm:presLayoutVars>
          <dgm:chPref val="3"/>
        </dgm:presLayoutVars>
      </dgm:prSet>
      <dgm:spPr/>
      <dgm:t>
        <a:bodyPr/>
        <a:lstStyle/>
        <a:p>
          <a:endParaRPr lang="en-US"/>
        </a:p>
      </dgm:t>
    </dgm:pt>
    <dgm:pt modelId="{10B96DED-0F80-4222-A5B7-E5DA79B06025}" type="pres">
      <dgm:prSet presAssocID="{9EE3B2B4-F0F6-4C90-ADA8-CA8E1F8C31B8}" presName="horzThree" presStyleCnt="0"/>
      <dgm:spPr/>
      <dgm:t>
        <a:bodyPr/>
        <a:lstStyle/>
        <a:p>
          <a:endParaRPr lang="en-US"/>
        </a:p>
      </dgm:t>
    </dgm:pt>
    <dgm:pt modelId="{31EA5570-FED0-487E-9A1B-28C7F3D49151}" type="pres">
      <dgm:prSet presAssocID="{D5E3F193-DFEF-416E-936C-48EEB4A4DB85}" presName="sibSpaceTwo" presStyleCnt="0"/>
      <dgm:spPr/>
      <dgm:t>
        <a:bodyPr/>
        <a:lstStyle/>
        <a:p>
          <a:endParaRPr lang="en-US"/>
        </a:p>
      </dgm:t>
    </dgm:pt>
    <dgm:pt modelId="{6438298A-01F8-4987-AC32-96290BD348D9}" type="pres">
      <dgm:prSet presAssocID="{8DC9079D-74EA-4D64-914A-A555A7604313}" presName="vertTwo" presStyleCnt="0"/>
      <dgm:spPr/>
      <dgm:t>
        <a:bodyPr/>
        <a:lstStyle/>
        <a:p>
          <a:endParaRPr lang="en-US"/>
        </a:p>
      </dgm:t>
    </dgm:pt>
    <dgm:pt modelId="{D1CBE13E-76BF-4868-8A1D-C05AB2E45802}" type="pres">
      <dgm:prSet presAssocID="{8DC9079D-74EA-4D64-914A-A555A7604313}" presName="txTwo" presStyleLbl="node2" presStyleIdx="2" presStyleCnt="3" custScaleY="218585" custLinFactNeighborX="-10449">
        <dgm:presLayoutVars>
          <dgm:chPref val="3"/>
        </dgm:presLayoutVars>
      </dgm:prSet>
      <dgm:spPr/>
      <dgm:t>
        <a:bodyPr/>
        <a:lstStyle/>
        <a:p>
          <a:endParaRPr lang="en-US"/>
        </a:p>
      </dgm:t>
    </dgm:pt>
    <dgm:pt modelId="{F1758CF5-5DDF-4DE4-B937-1EA102365C4F}" type="pres">
      <dgm:prSet presAssocID="{8DC9079D-74EA-4D64-914A-A555A7604313}" presName="horzTwo" presStyleCnt="0"/>
      <dgm:spPr/>
      <dgm:t>
        <a:bodyPr/>
        <a:lstStyle/>
        <a:p>
          <a:endParaRPr lang="en-US"/>
        </a:p>
      </dgm:t>
    </dgm:pt>
  </dgm:ptLst>
  <dgm:cxnLst>
    <dgm:cxn modelId="{FEDB750B-558E-411B-B5B8-EBCF97AB1F92}" srcId="{59F1672A-4492-4674-B017-4439ECA258A5}" destId="{CA0BE381-23AC-4E8D-BAEF-BE1FB850B96A}" srcOrd="0" destOrd="0" parTransId="{90A0A818-398F-49BA-A531-5CE3B4E7ADDA}" sibTransId="{C80F2AC2-42E7-4D62-A8D1-257AC008DAF9}"/>
    <dgm:cxn modelId="{3F4247BF-F56C-4C6B-8AFB-EB9EA1911F35}" srcId="{CA0BE381-23AC-4E8D-BAEF-BE1FB850B96A}" destId="{6549724E-41F9-4303-B295-F366F631BDA6}" srcOrd="0" destOrd="0" parTransId="{B48132C9-03D5-4D6A-98B0-2785DCCDB568}" sibTransId="{B91C31F0-CA87-4482-9521-953CD517E299}"/>
    <dgm:cxn modelId="{348DD3A6-22BD-47FC-B494-2BFB1DA8C18D}" srcId="{CA0BE381-23AC-4E8D-BAEF-BE1FB850B96A}" destId="{5E890040-C2F3-4DFB-A355-9EB37C4EAD3D}" srcOrd="1" destOrd="0" parTransId="{D90D7E6D-457F-484E-9F70-F87F36A30446}" sibTransId="{D5E3F193-DFEF-416E-936C-48EEB4A4DB85}"/>
    <dgm:cxn modelId="{A169EC90-598A-4FEC-B964-3E3DACCD9CFA}" srcId="{5E890040-C2F3-4DFB-A355-9EB37C4EAD3D}" destId="{9EE3B2B4-F0F6-4C90-ADA8-CA8E1F8C31B8}" srcOrd="0" destOrd="1" parTransId="{8B1B2876-4641-478E-8A83-D845D0EFF855}" sibTransId="{0DF6AF62-3765-4F28-BD23-23092778CD20}"/>
    <dgm:cxn modelId="{4C2DA23E-6684-46C6-8B28-52EAB56646D7}" srcId="{CA0BE381-23AC-4E8D-BAEF-BE1FB850B96A}" destId="{8DC9079D-74EA-4D64-914A-A555A7604313}" srcOrd="2" destOrd="0" parTransId="{EF3871ED-8F41-4B4F-9FC6-696CD253D856}" sibTransId="{11493CC2-82F9-4A88-BD84-E7CAF1A0DB65}"/>
    <dgm:cxn modelId="{D311D7D4-BB93-4B8C-A41E-86CEEEFBF60E}" type="presOf" srcId="{59F1672A-4492-4674-B017-4439ECA258A5}" destId="{F5FB4FDC-1EB1-4258-820E-E4EF5023457B}" srcOrd="0" destOrd="0" presId="urn:microsoft.com/office/officeart/2005/8/layout/hierarchy4"/>
    <dgm:cxn modelId="{F920900C-97F7-46DD-A8E6-A88508A5D4F9}" type="presParOf" srcId="{F5FB4FDC-1EB1-4258-820E-E4EF5023457B}" destId="{4A5D6038-5AF9-47D0-B956-055ECD7FEE09}" srcOrd="0" destOrd="0" presId="urn:microsoft.com/office/officeart/2005/8/layout/hierarchy4"/>
    <dgm:cxn modelId="{EA48C333-63A3-4A55-816A-2EE3A3CF0867}" type="presParOf" srcId="{4A5D6038-5AF9-47D0-B956-055ECD7FEE09}" destId="{2437CD35-8B4B-474A-B0D5-53A241D0FE13}" srcOrd="0" destOrd="0" presId="urn:microsoft.com/office/officeart/2005/8/layout/hierarchy4"/>
    <dgm:cxn modelId="{E4B912E0-8FDF-4FD9-8FAB-0CF2CCBB09E9}" type="presOf" srcId="{CA0BE381-23AC-4E8D-BAEF-BE1FB850B96A}" destId="{2437CD35-8B4B-474A-B0D5-53A241D0FE13}" srcOrd="0" destOrd="0" presId="urn:microsoft.com/office/officeart/2005/8/layout/hierarchy4"/>
    <dgm:cxn modelId="{B117CB98-9AFA-401B-BFC3-014E5762122A}" type="presParOf" srcId="{4A5D6038-5AF9-47D0-B956-055ECD7FEE09}" destId="{4EF7F62D-4784-4E49-9D59-8263BB4D35A1}" srcOrd="1" destOrd="0" presId="urn:microsoft.com/office/officeart/2005/8/layout/hierarchy4"/>
    <dgm:cxn modelId="{47FE6690-8BF5-478E-A441-ACDCC5446DBB}" type="presParOf" srcId="{4A5D6038-5AF9-47D0-B956-055ECD7FEE09}" destId="{800D9CAC-0EE4-4A8F-B3F1-7AB6EC9E37D7}" srcOrd="2" destOrd="0" presId="urn:microsoft.com/office/officeart/2005/8/layout/hierarchy4"/>
    <dgm:cxn modelId="{E4DBAAA6-FCDA-457C-B2C1-3DE4DCE2AB50}" type="presParOf" srcId="{800D9CAC-0EE4-4A8F-B3F1-7AB6EC9E37D7}" destId="{4588409E-CA6B-4CF8-979A-27BEA8CF6B14}" srcOrd="0" destOrd="2" presId="urn:microsoft.com/office/officeart/2005/8/layout/hierarchy4"/>
    <dgm:cxn modelId="{8069FB04-EC49-4D68-8605-3E9661E0D9CD}" type="presParOf" srcId="{4588409E-CA6B-4CF8-979A-27BEA8CF6B14}" destId="{2521C7F6-AB20-4129-8546-02A50CC8ECE5}" srcOrd="0" destOrd="0" presId="urn:microsoft.com/office/officeart/2005/8/layout/hierarchy4"/>
    <dgm:cxn modelId="{FEB07EC0-5B85-4D30-B3E8-471606B20E99}" type="presOf" srcId="{6549724E-41F9-4303-B295-F366F631BDA6}" destId="{2521C7F6-AB20-4129-8546-02A50CC8ECE5}" srcOrd="0" destOrd="0" presId="urn:microsoft.com/office/officeart/2005/8/layout/hierarchy4"/>
    <dgm:cxn modelId="{6FD80729-896F-4023-B9ED-96F2928365B9}" type="presParOf" srcId="{4588409E-CA6B-4CF8-979A-27BEA8CF6B14}" destId="{F8F6F060-B485-4FEA-93AF-0CD9C3A6A10A}" srcOrd="1" destOrd="0" presId="urn:microsoft.com/office/officeart/2005/8/layout/hierarchy4"/>
    <dgm:cxn modelId="{41FA8B13-E618-4708-9A8E-76DD99B51532}" type="presParOf" srcId="{800D9CAC-0EE4-4A8F-B3F1-7AB6EC9E37D7}" destId="{C0328D75-9FB5-4B6D-ACA0-DED2FEDE7BC2}" srcOrd="1" destOrd="2" presId="urn:microsoft.com/office/officeart/2005/8/layout/hierarchy4"/>
    <dgm:cxn modelId="{F5606BE6-D880-4B17-85CC-C85C5A1A226D}" type="presParOf" srcId="{800D9CAC-0EE4-4A8F-B3F1-7AB6EC9E37D7}" destId="{A5E3E3BA-4260-4B60-B17F-F4B862D88497}" srcOrd="2" destOrd="2" presId="urn:microsoft.com/office/officeart/2005/8/layout/hierarchy4"/>
    <dgm:cxn modelId="{1743F800-3248-4612-AC8E-F00D142914DC}" type="presParOf" srcId="{A5E3E3BA-4260-4B60-B17F-F4B862D88497}" destId="{667D01DA-A841-462A-A64F-5FDD889B9F5B}" srcOrd="0" destOrd="2" presId="urn:microsoft.com/office/officeart/2005/8/layout/hierarchy4"/>
    <dgm:cxn modelId="{B3CA3314-3C7E-4C45-909A-A0D694DF8580}" type="presOf" srcId="{5E890040-C2F3-4DFB-A355-9EB37C4EAD3D}" destId="{667D01DA-A841-462A-A64F-5FDD889B9F5B}" srcOrd="0" destOrd="0" presId="urn:microsoft.com/office/officeart/2005/8/layout/hierarchy4"/>
    <dgm:cxn modelId="{375D322C-F6F9-443D-9CF2-6362526FBDB9}" type="presParOf" srcId="{A5E3E3BA-4260-4B60-B17F-F4B862D88497}" destId="{A782F09E-B665-4473-BC77-15B47262FDA8}" srcOrd="1" destOrd="2" presId="urn:microsoft.com/office/officeart/2005/8/layout/hierarchy4"/>
    <dgm:cxn modelId="{8E9C3BCE-7274-4075-9E46-1CA7D4C83C16}" type="presParOf" srcId="{A5E3E3BA-4260-4B60-B17F-F4B862D88497}" destId="{64A5BCC1-BECA-44AE-8B6F-F21E622EC548}" srcOrd="2" destOrd="2" presId="urn:microsoft.com/office/officeart/2005/8/layout/hierarchy4"/>
    <dgm:cxn modelId="{E916A03B-E734-4D94-9FAD-73F1EB0FD92C}" type="presParOf" srcId="{64A5BCC1-BECA-44AE-8B6F-F21E622EC548}" destId="{08735ABD-2E2F-47C2-8515-4E60C2912A21}" srcOrd="0" destOrd="2" presId="urn:microsoft.com/office/officeart/2005/8/layout/hierarchy4"/>
    <dgm:cxn modelId="{3083D4C3-758E-4A69-8CE8-7D1424A5CFFE}" type="presParOf" srcId="{08735ABD-2E2F-47C2-8515-4E60C2912A21}" destId="{998EEF86-E238-4B08-86C1-493775D5A121}" srcOrd="0" destOrd="0" presId="urn:microsoft.com/office/officeart/2005/8/layout/hierarchy4"/>
    <dgm:cxn modelId="{47738027-CE9F-46D7-B235-2C7A09E191BB}" type="presOf" srcId="{9EE3B2B4-F0F6-4C90-ADA8-CA8E1F8C31B8}" destId="{998EEF86-E238-4B08-86C1-493775D5A121}" srcOrd="0" destOrd="0" presId="urn:microsoft.com/office/officeart/2005/8/layout/hierarchy4"/>
    <dgm:cxn modelId="{D6C37E94-90D3-44E5-918A-3856E43CC928}" type="presParOf" srcId="{08735ABD-2E2F-47C2-8515-4E60C2912A21}" destId="{10B96DED-0F80-4222-A5B7-E5DA79B06025}" srcOrd="1" destOrd="0" presId="urn:microsoft.com/office/officeart/2005/8/layout/hierarchy4"/>
    <dgm:cxn modelId="{B5FEA4EB-F583-4866-A422-7BC06AF75C31}" type="presParOf" srcId="{800D9CAC-0EE4-4A8F-B3F1-7AB6EC9E37D7}" destId="{31EA5570-FED0-487E-9A1B-28C7F3D49151}" srcOrd="3" destOrd="2" presId="urn:microsoft.com/office/officeart/2005/8/layout/hierarchy4"/>
    <dgm:cxn modelId="{445C83B1-F604-4BA0-B8AC-51615309EF01}" type="presParOf" srcId="{800D9CAC-0EE4-4A8F-B3F1-7AB6EC9E37D7}" destId="{6438298A-01F8-4987-AC32-96290BD348D9}" srcOrd="4" destOrd="2" presId="urn:microsoft.com/office/officeart/2005/8/layout/hierarchy4"/>
    <dgm:cxn modelId="{7991B353-2A9C-412A-AF08-A5CEEFFDD1C7}" type="presParOf" srcId="{6438298A-01F8-4987-AC32-96290BD348D9}" destId="{D1CBE13E-76BF-4868-8A1D-C05AB2E45802}" srcOrd="0" destOrd="4" presId="urn:microsoft.com/office/officeart/2005/8/layout/hierarchy4"/>
    <dgm:cxn modelId="{6BF6B985-3890-48F7-A677-66706EDECA41}" type="presOf" srcId="{8DC9079D-74EA-4D64-914A-A555A7604313}" destId="{D1CBE13E-76BF-4868-8A1D-C05AB2E45802}" srcOrd="0" destOrd="0" presId="urn:microsoft.com/office/officeart/2005/8/layout/hierarchy4"/>
    <dgm:cxn modelId="{0E355474-3AB1-45A5-B472-ED7C4CD617CF}" type="presParOf" srcId="{6438298A-01F8-4987-AC32-96290BD348D9}" destId="{F1758CF5-5DDF-4DE4-B937-1EA102365C4F}" srcOrd="1" destOrd="4" presId="urn:microsoft.com/office/officeart/2005/8/layout/hierarchy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9F1672A-4492-4674-B017-4439ECA258A5}" type="doc">
      <dgm:prSet loTypeId="urn:microsoft.com/office/officeart/2005/8/layout/hierarchy4" loCatId="hierarchy" qsTypeId="urn:microsoft.com/office/officeart/2005/8/quickstyle/simple1" qsCatId="simple" csTypeId="urn:microsoft.com/office/officeart/2005/8/colors/accent0_1" csCatId="mainScheme" phldr="1"/>
      <dgm:spPr/>
      <dgm:t>
        <a:bodyPr/>
        <a:lstStyle/>
        <a:p>
          <a:endParaRPr lang="en-US"/>
        </a:p>
      </dgm:t>
    </dgm:pt>
    <dgm:pt modelId="{CA0BE381-23AC-4E8D-BAEF-BE1FB850B96A}">
      <dgm:prSet custT="1"/>
      <dgm:spPr>
        <a:solidFill>
          <a:schemeClr val="accent5">
            <a:lumMod val="20000"/>
            <a:lumOff val="80000"/>
          </a:schemeClr>
        </a:solidFill>
      </dgm:spPr>
      <dgm:t>
        <a:bodyPr/>
        <a:lstStyle/>
        <a:p>
          <a:r>
            <a:rPr lang="en-US" sz="1600" b="1" dirty="0" err="1" smtClean="0"/>
            <a:t>PaaS</a:t>
          </a:r>
          <a:endParaRPr lang="en-US" sz="1600" b="1" dirty="0"/>
        </a:p>
      </dgm:t>
    </dgm:pt>
    <dgm:pt modelId="{90A0A818-398F-49BA-A531-5CE3B4E7ADDA}" cxnId="{661ED068-E141-481D-AFB7-3C31A0000857}" type="parTrans">
      <dgm:prSet/>
      <dgm:spPr/>
      <dgm:t>
        <a:bodyPr/>
        <a:lstStyle/>
        <a:p>
          <a:endParaRPr lang="en-US" sz="1600"/>
        </a:p>
      </dgm:t>
    </dgm:pt>
    <dgm:pt modelId="{C80F2AC2-42E7-4D62-A8D1-257AC008DAF9}" cxnId="{661ED068-E141-481D-AFB7-3C31A0000857}" type="sibTrans">
      <dgm:prSet/>
      <dgm:spPr/>
      <dgm:t>
        <a:bodyPr/>
        <a:lstStyle/>
        <a:p>
          <a:endParaRPr lang="en-US" sz="1600"/>
        </a:p>
      </dgm:t>
    </dgm:pt>
    <dgm:pt modelId="{6549724E-41F9-4303-B295-F366F631BDA6}">
      <dgm:prSet custT="1"/>
      <dgm:spPr>
        <a:solidFill>
          <a:schemeClr val="accent5">
            <a:lumMod val="20000"/>
            <a:lumOff val="80000"/>
          </a:schemeClr>
        </a:solidFill>
      </dgm:spPr>
      <dgm:t>
        <a:bodyPr anchor="t"/>
        <a:lstStyle/>
        <a:p>
          <a:pPr algn="ctr"/>
          <a:r>
            <a:rPr lang="en-US" sz="1600" b="1" dirty="0" smtClean="0"/>
            <a:t>Benefits</a:t>
          </a:r>
        </a:p>
        <a:p>
          <a:pPr algn="l"/>
          <a:r>
            <a:rPr lang="en-US" sz="1600" b="0" dirty="0" smtClean="0"/>
            <a:t>- Lower upfront &amp; operations costs</a:t>
          </a:r>
        </a:p>
        <a:p>
          <a:pPr algn="l"/>
          <a:r>
            <a:rPr lang="en-US" sz="1600" b="0" dirty="0" smtClean="0"/>
            <a:t>- No IT infrastructure management costs</a:t>
          </a:r>
        </a:p>
        <a:p>
          <a:pPr algn="l"/>
          <a:r>
            <a:rPr lang="en-US" sz="1600" b="0" dirty="0" smtClean="0"/>
            <a:t>- Improved scalability</a:t>
          </a:r>
        </a:p>
        <a:p>
          <a:pPr algn="l"/>
          <a:r>
            <a:rPr lang="en-US" sz="1600" dirty="0" smtClean="0"/>
            <a:t>- Higher performance</a:t>
          </a:r>
        </a:p>
        <a:p>
          <a:pPr algn="l"/>
          <a:r>
            <a:rPr lang="en-US" sz="1600" dirty="0" smtClean="0"/>
            <a:t>- Secured access</a:t>
          </a:r>
        </a:p>
        <a:p>
          <a:pPr algn="l"/>
          <a:r>
            <a:rPr lang="en-US" sz="1600" dirty="0" smtClean="0"/>
            <a:t>- Quick &amp; easy development</a:t>
          </a:r>
        </a:p>
        <a:p>
          <a:pPr algn="l"/>
          <a:r>
            <a:rPr lang="en-US" sz="1600" dirty="0" smtClean="0"/>
            <a:t>- Seamless integration</a:t>
          </a:r>
          <a:endParaRPr lang="en-US" sz="1600" dirty="0"/>
        </a:p>
      </dgm:t>
    </dgm:pt>
    <dgm:pt modelId="{B48132C9-03D5-4D6A-98B0-2785DCCDB568}" cxnId="{4C7BCEC8-61B8-4951-BD49-D46F2643EA31}" type="parTrans">
      <dgm:prSet/>
      <dgm:spPr/>
      <dgm:t>
        <a:bodyPr/>
        <a:lstStyle/>
        <a:p>
          <a:endParaRPr lang="en-US" sz="1600"/>
        </a:p>
      </dgm:t>
    </dgm:pt>
    <dgm:pt modelId="{B91C31F0-CA87-4482-9521-953CD517E299}" cxnId="{4C7BCEC8-61B8-4951-BD49-D46F2643EA31}" type="sibTrans">
      <dgm:prSet/>
      <dgm:spPr/>
      <dgm:t>
        <a:bodyPr/>
        <a:lstStyle/>
        <a:p>
          <a:endParaRPr lang="en-US" sz="1600"/>
        </a:p>
      </dgm:t>
    </dgm:pt>
    <dgm:pt modelId="{5E890040-C2F3-4DFB-A355-9EB37C4EAD3D}">
      <dgm:prSet custT="1"/>
      <dgm:spPr>
        <a:solidFill>
          <a:schemeClr val="accent5">
            <a:lumMod val="20000"/>
            <a:lumOff val="80000"/>
          </a:schemeClr>
        </a:solidFill>
      </dgm:spPr>
      <dgm:t>
        <a:bodyPr anchor="t"/>
        <a:lstStyle/>
        <a:p>
          <a:pPr algn="ctr"/>
          <a:r>
            <a:rPr lang="en-US" sz="1600" b="1" dirty="0" smtClean="0"/>
            <a:t>Characteristics</a:t>
          </a:r>
        </a:p>
        <a:p>
          <a:pPr algn="l"/>
          <a:r>
            <a:rPr lang="en-US" sz="1600" dirty="0" smtClean="0"/>
            <a:t>- Multi-tenancy</a:t>
          </a:r>
        </a:p>
        <a:p>
          <a:pPr algn="l"/>
          <a:r>
            <a:rPr lang="en-US" sz="1600" dirty="0" smtClean="0"/>
            <a:t>- Open integration protocols</a:t>
          </a:r>
        </a:p>
        <a:p>
          <a:pPr algn="l"/>
          <a:r>
            <a:rPr lang="en-US" sz="1600" dirty="0" smtClean="0"/>
            <a:t>- App development tools  &amp; SDKs</a:t>
          </a:r>
        </a:p>
        <a:p>
          <a:pPr algn="l"/>
          <a:r>
            <a:rPr lang="en-US" sz="1600" dirty="0" smtClean="0"/>
            <a:t>- Analytics</a:t>
          </a:r>
        </a:p>
      </dgm:t>
    </dgm:pt>
    <dgm:pt modelId="{D90D7E6D-457F-484E-9F70-F87F36A30446}" cxnId="{4AC46C20-C765-458B-B317-860E0A96443B}" type="parTrans">
      <dgm:prSet/>
      <dgm:spPr/>
      <dgm:t>
        <a:bodyPr/>
        <a:lstStyle/>
        <a:p>
          <a:endParaRPr lang="en-US" sz="1600"/>
        </a:p>
      </dgm:t>
    </dgm:pt>
    <dgm:pt modelId="{D5E3F193-DFEF-416E-936C-48EEB4A4DB85}" cxnId="{4AC46C20-C765-458B-B317-860E0A96443B}" type="sibTrans">
      <dgm:prSet/>
      <dgm:spPr/>
      <dgm:t>
        <a:bodyPr/>
        <a:lstStyle/>
        <a:p>
          <a:endParaRPr lang="en-US" sz="1600"/>
        </a:p>
      </dgm:t>
    </dgm:pt>
    <dgm:pt modelId="{9EE3B2B4-F0F6-4C90-ADA8-CA8E1F8C31B8}">
      <dgm:prSet custT="1"/>
      <dgm:spPr>
        <a:solidFill>
          <a:schemeClr val="accent5">
            <a:lumMod val="20000"/>
            <a:lumOff val="80000"/>
          </a:schemeClr>
        </a:solidFill>
      </dgm:spPr>
      <dgm:t>
        <a:bodyPr anchor="t"/>
        <a:lstStyle/>
        <a:p>
          <a:pPr algn="ctr"/>
          <a:r>
            <a:rPr lang="en-US" sz="1600" b="1" dirty="0" smtClean="0"/>
            <a:t>Adoption</a:t>
          </a:r>
        </a:p>
        <a:p>
          <a:pPr algn="l"/>
          <a:r>
            <a:rPr lang="en-US" sz="1600" dirty="0" smtClean="0"/>
            <a:t>- Individual users: Low</a:t>
          </a:r>
          <a:br>
            <a:rPr lang="en-US" sz="1600" dirty="0" smtClean="0"/>
          </a:br>
          <a:r>
            <a:rPr lang="en-US" sz="1600" dirty="0" smtClean="0"/>
            <a:t>- Small &amp; medium enterprises: Medium</a:t>
          </a:r>
          <a:br>
            <a:rPr lang="en-US" sz="1600" dirty="0" smtClean="0"/>
          </a:br>
          <a:r>
            <a:rPr lang="en-US" sz="1600" dirty="0" smtClean="0"/>
            <a:t>- Large organizations: High</a:t>
          </a:r>
        </a:p>
        <a:p>
          <a:pPr algn="l"/>
          <a:r>
            <a:rPr lang="en-US" sz="1600" dirty="0" smtClean="0"/>
            <a:t>- Government: Medium</a:t>
          </a:r>
          <a:endParaRPr lang="en-US" sz="1600" dirty="0"/>
        </a:p>
      </dgm:t>
    </dgm:pt>
    <dgm:pt modelId="{8B1B2876-4641-478E-8A83-D845D0EFF855}" cxnId="{600AB45B-B13E-4EF3-8CF8-A7F68B5712D2}" type="parTrans">
      <dgm:prSet/>
      <dgm:spPr/>
      <dgm:t>
        <a:bodyPr/>
        <a:lstStyle/>
        <a:p>
          <a:endParaRPr lang="en-US" sz="1600"/>
        </a:p>
      </dgm:t>
    </dgm:pt>
    <dgm:pt modelId="{0DF6AF62-3765-4F28-BD23-23092778CD20}" cxnId="{600AB45B-B13E-4EF3-8CF8-A7F68B5712D2}" type="sibTrans">
      <dgm:prSet/>
      <dgm:spPr/>
      <dgm:t>
        <a:bodyPr/>
        <a:lstStyle/>
        <a:p>
          <a:endParaRPr lang="en-US" sz="1600"/>
        </a:p>
      </dgm:t>
    </dgm:pt>
    <dgm:pt modelId="{8DC9079D-74EA-4D64-914A-A555A7604313}">
      <dgm:prSet phldr="0" custT="1"/>
      <dgm:spPr>
        <a:solidFill>
          <a:schemeClr val="accent5">
            <a:lumMod val="20000"/>
            <a:lumOff val="80000"/>
          </a:schemeClr>
        </a:solidFill>
      </dgm:spPr>
      <dgm:t>
        <a:bodyPr vert="horz" wrap="square" anchor="t"/>
        <a:p>
          <a:pPr algn="ctr">
            <a:lnSpc>
              <a:spcPct val="100000"/>
            </a:lnSpc>
            <a:spcBef>
              <a:spcPct val="0"/>
            </a:spcBef>
            <a:spcAft>
              <a:spcPct val="35000"/>
            </a:spcAft>
          </a:pPr>
          <a:r>
            <a:rPr lang="en-US" sz="1600" b="1" dirty="0" smtClean="0"/>
            <a:t>Examples</a:t>
          </a:r>
          <a:endParaRPr lang="en-US" sz="1600" b="1" dirty="0" smtClean="0"/>
        </a:p>
        <a:p>
          <a:pPr algn="l">
            <a:lnSpc>
              <a:spcPct val="100000"/>
            </a:lnSpc>
            <a:spcBef>
              <a:spcPct val="0"/>
            </a:spcBef>
            <a:spcAft>
              <a:spcPct val="35000"/>
            </a:spcAft>
          </a:pPr>
          <a:r>
            <a:rPr lang="en-US" sz="1500" b="0" dirty="0" smtClean="0"/>
            <a:t>- Google App Engine</a:t>
          </a:r>
          <a:endParaRPr lang="en-US" sz="1500" b="0" dirty="0" smtClean="0"/>
        </a:p>
        <a:p>
          <a:pPr algn="l">
            <a:lnSpc>
              <a:spcPct val="100000"/>
            </a:lnSpc>
            <a:spcBef>
              <a:spcPct val="0"/>
            </a:spcBef>
            <a:spcAft>
              <a:spcPct val="35000"/>
            </a:spcAft>
          </a:pPr>
          <a:r>
            <a:rPr lang="en-US" sz="1500" b="0" dirty="0" smtClean="0"/>
            <a:t>- Windows Azure Platform</a:t>
          </a:r>
          <a:endParaRPr lang="en-US" sz="1500" b="0" dirty="0" smtClean="0"/>
        </a:p>
        <a:p>
          <a:pPr algn="l">
            <a:lnSpc>
              <a:spcPct val="100000"/>
            </a:lnSpc>
            <a:spcBef>
              <a:spcPct val="0"/>
            </a:spcBef>
            <a:spcAft>
              <a:spcPct val="35000"/>
            </a:spcAft>
          </a:pPr>
          <a:r>
            <a:rPr lang="en-US" sz="1500" b="0" dirty="0" smtClean="0"/>
            <a:t>- Force.com</a:t>
          </a:r>
          <a:endParaRPr lang="en-US" sz="1500" b="0" dirty="0" smtClean="0"/>
        </a:p>
        <a:p>
          <a:pPr algn="l">
            <a:lnSpc>
              <a:spcPct val="100000"/>
            </a:lnSpc>
            <a:spcBef>
              <a:spcPct val="0"/>
            </a:spcBef>
            <a:spcAft>
              <a:spcPct val="35000"/>
            </a:spcAft>
          </a:pPr>
          <a:r>
            <a:rPr lang="en-US" sz="1500" b="0" dirty="0" smtClean="0"/>
            <a:t>- </a:t>
          </a:r>
          <a:r>
            <a:rPr lang="en-US" sz="1500" b="0" dirty="0" err="1" smtClean="0"/>
            <a:t>RightScale</a:t>
          </a:r>
          <a:r>
            <a:rPr lang="en-US" sz="1500" b="0" dirty="0" smtClean="0"/>
            <a:t/>
          </a:r>
          <a:endParaRPr lang="en-US" sz="1500" b="0" dirty="0" smtClean="0"/>
        </a:p>
        <a:p>
          <a:pPr algn="l">
            <a:lnSpc>
              <a:spcPct val="100000"/>
            </a:lnSpc>
            <a:spcBef>
              <a:spcPct val="0"/>
            </a:spcBef>
            <a:spcAft>
              <a:spcPct val="35000"/>
            </a:spcAft>
          </a:pPr>
          <a:r>
            <a:rPr lang="en-US" sz="1500" b="0" dirty="0" smtClean="0"/>
            <a:t>- </a:t>
          </a:r>
          <a:r>
            <a:rPr lang="en-US" sz="1500" b="0" dirty="0" err="1" smtClean="0"/>
            <a:t>Heroku</a:t>
          </a:r>
          <a:r>
            <a:rPr lang="en-US" sz="1500" b="0" dirty="0" smtClean="0"/>
            <a:t/>
          </a:r>
          <a:endParaRPr lang="en-US" sz="1500" b="0" dirty="0" smtClean="0"/>
        </a:p>
        <a:p>
          <a:pPr algn="l">
            <a:lnSpc>
              <a:spcPct val="100000"/>
            </a:lnSpc>
            <a:spcBef>
              <a:spcPct val="0"/>
            </a:spcBef>
            <a:spcAft>
              <a:spcPct val="35000"/>
            </a:spcAft>
          </a:pPr>
          <a:r>
            <a:rPr lang="en-US" sz="1500" b="0" dirty="0" smtClean="0"/>
            <a:t>- </a:t>
          </a:r>
          <a:r>
            <a:rPr lang="en-US" sz="1500" b="0" dirty="0" err="1" smtClean="0"/>
            <a:t>Github</a:t>
          </a:r>
          <a:r>
            <a:rPr lang="en-US" sz="1500" b="0" dirty="0" smtClean="0"/>
            <a:t/>
          </a:r>
          <a:endParaRPr lang="en-US" sz="1500" b="0" dirty="0" smtClean="0"/>
        </a:p>
        <a:p>
          <a:pPr algn="l">
            <a:lnSpc>
              <a:spcPct val="100000"/>
            </a:lnSpc>
            <a:spcBef>
              <a:spcPct val="0"/>
            </a:spcBef>
            <a:spcAft>
              <a:spcPct val="35000"/>
            </a:spcAft>
          </a:pPr>
          <a:r>
            <a:rPr lang="en-US" sz="1500" b="0" dirty="0" smtClean="0"/>
            <a:t>- </a:t>
          </a:r>
          <a:r>
            <a:rPr lang="en-US" sz="1500" b="0" dirty="0" err="1" smtClean="0"/>
            <a:t>Gigaspaces</a:t>
          </a:r>
          <a:r>
            <a:rPr lang="en-US" sz="1500" b="0" dirty="0" smtClean="0"/>
            <a:t/>
          </a:r>
          <a:endParaRPr lang="en-US" sz="1500" b="0" dirty="0" smtClean="0"/>
        </a:p>
        <a:p>
          <a:pPr algn="l">
            <a:lnSpc>
              <a:spcPct val="100000"/>
            </a:lnSpc>
            <a:spcBef>
              <a:spcPct val="0"/>
            </a:spcBef>
            <a:spcAft>
              <a:spcPct val="35000"/>
            </a:spcAft>
          </a:pPr>
          <a:r>
            <a:rPr lang="en-US" sz="1500" b="0" dirty="0" smtClean="0"/>
            <a:t>- </a:t>
          </a:r>
          <a:r>
            <a:rPr lang="en-US" sz="1500" b="0" dirty="0" err="1" smtClean="0"/>
            <a:t>AppScale</a:t>
          </a:r>
          <a:r>
            <a:rPr lang="en-US" sz="1500" b="0" dirty="0" smtClean="0"/>
            <a:t/>
          </a:r>
          <a:endParaRPr lang="en-US" sz="1500" b="0" dirty="0" smtClean="0"/>
        </a:p>
        <a:p>
          <a:pPr algn="l">
            <a:lnSpc>
              <a:spcPct val="100000"/>
            </a:lnSpc>
            <a:spcBef>
              <a:spcPct val="0"/>
            </a:spcBef>
            <a:spcAft>
              <a:spcPct val="35000"/>
            </a:spcAft>
          </a:pPr>
          <a:r>
            <a:rPr lang="en-US" sz="1500" b="0" dirty="0" smtClean="0"/>
            <a:t>- </a:t>
          </a:r>
          <a:r>
            <a:rPr lang="en-US" sz="1500" b="0" dirty="0" err="1" smtClean="0"/>
            <a:t>OpenStack</a:t>
          </a:r>
          <a:r>
            <a:rPr lang="en-US" sz="1500" b="0" dirty="0" smtClean="0"/>
            <a:t/>
          </a:r>
          <a:endParaRPr lang="en-US" sz="1500" b="0" dirty="0" smtClean="0"/>
        </a:p>
        <a:p>
          <a:pPr algn="l">
            <a:lnSpc>
              <a:spcPct val="100000"/>
            </a:lnSpc>
            <a:spcBef>
              <a:spcPct val="0"/>
            </a:spcBef>
            <a:spcAft>
              <a:spcPct val="35000"/>
            </a:spcAft>
          </a:pPr>
          <a:r>
            <a:rPr lang="en-US" sz="1500" b="0" dirty="0" smtClean="0"/>
            <a:t>- </a:t>
          </a:r>
          <a:r>
            <a:rPr lang="en-US" sz="1500" b="0" dirty="0" err="1" smtClean="0"/>
            <a:t>LongJump</a:t>
          </a:r>
          <a:r>
            <a:rPr lang="en-US" sz="1500" b="0" dirty="0" err="1" smtClean="0"/>
            <a:t/>
          </a:r>
          <a:endParaRPr lang="en-US" sz="1500" b="0" dirty="0" err="1" smtClean="0"/>
        </a:p>
      </dgm:t>
    </dgm:pt>
    <dgm:pt modelId="{EF3871ED-8F41-4B4F-9FC6-696CD253D856}" cxnId="{7A934A43-F1B4-486B-B316-CDE53833C2EB}" type="parTrans">
      <dgm:prSet/>
      <dgm:spPr/>
      <dgm:t>
        <a:bodyPr/>
        <a:lstStyle/>
        <a:p>
          <a:endParaRPr lang="en-US" sz="1600"/>
        </a:p>
      </dgm:t>
    </dgm:pt>
    <dgm:pt modelId="{11493CC2-82F9-4A88-BD84-E7CAF1A0DB65}" cxnId="{7A934A43-F1B4-486B-B316-CDE53833C2EB}" type="sibTrans">
      <dgm:prSet/>
      <dgm:spPr/>
      <dgm:t>
        <a:bodyPr/>
        <a:lstStyle/>
        <a:p>
          <a:endParaRPr lang="en-US" sz="1600"/>
        </a:p>
      </dgm:t>
    </dgm:pt>
    <dgm:pt modelId="{F5FB4FDC-1EB1-4258-820E-E4EF5023457B}" type="pres">
      <dgm:prSet presAssocID="{59F1672A-4492-4674-B017-4439ECA258A5}" presName="Name0" presStyleCnt="0">
        <dgm:presLayoutVars>
          <dgm:chPref val="1"/>
          <dgm:dir/>
          <dgm:animOne val="branch"/>
          <dgm:animLvl val="lvl"/>
          <dgm:resizeHandles/>
        </dgm:presLayoutVars>
      </dgm:prSet>
      <dgm:spPr/>
      <dgm:t>
        <a:bodyPr/>
        <a:lstStyle/>
        <a:p>
          <a:endParaRPr lang="en-US"/>
        </a:p>
      </dgm:t>
    </dgm:pt>
    <dgm:pt modelId="{4A5D6038-5AF9-47D0-B956-055ECD7FEE09}" type="pres">
      <dgm:prSet presAssocID="{CA0BE381-23AC-4E8D-BAEF-BE1FB850B96A}" presName="vertOne" presStyleCnt="0"/>
      <dgm:spPr/>
      <dgm:t>
        <a:bodyPr/>
        <a:lstStyle/>
        <a:p>
          <a:endParaRPr lang="en-US"/>
        </a:p>
      </dgm:t>
    </dgm:pt>
    <dgm:pt modelId="{2437CD35-8B4B-474A-B0D5-53A241D0FE13}" type="pres">
      <dgm:prSet presAssocID="{CA0BE381-23AC-4E8D-BAEF-BE1FB850B96A}" presName="txOne" presStyleLbl="node0" presStyleIdx="0" presStyleCnt="1" custScaleX="96238" custScaleY="32477" custLinFactNeighborX="-1405" custLinFactNeighborY="61607">
        <dgm:presLayoutVars>
          <dgm:chPref val="3"/>
        </dgm:presLayoutVars>
      </dgm:prSet>
      <dgm:spPr/>
      <dgm:t>
        <a:bodyPr/>
        <a:lstStyle/>
        <a:p>
          <a:endParaRPr lang="en-US"/>
        </a:p>
      </dgm:t>
    </dgm:pt>
    <dgm:pt modelId="{4EF7F62D-4784-4E49-9D59-8263BB4D35A1}" type="pres">
      <dgm:prSet presAssocID="{CA0BE381-23AC-4E8D-BAEF-BE1FB850B96A}" presName="parTransOne" presStyleCnt="0"/>
      <dgm:spPr/>
      <dgm:t>
        <a:bodyPr/>
        <a:lstStyle/>
        <a:p>
          <a:endParaRPr lang="en-US"/>
        </a:p>
      </dgm:t>
    </dgm:pt>
    <dgm:pt modelId="{800D9CAC-0EE4-4A8F-B3F1-7AB6EC9E37D7}" type="pres">
      <dgm:prSet presAssocID="{CA0BE381-23AC-4E8D-BAEF-BE1FB850B96A}" presName="horzOne" presStyleCnt="0"/>
      <dgm:spPr/>
      <dgm:t>
        <a:bodyPr/>
        <a:lstStyle/>
        <a:p>
          <a:endParaRPr lang="en-US"/>
        </a:p>
      </dgm:t>
    </dgm:pt>
    <dgm:pt modelId="{4588409E-CA6B-4CF8-979A-27BEA8CF6B14}" type="pres">
      <dgm:prSet presAssocID="{6549724E-41F9-4303-B295-F366F631BDA6}" presName="vertTwo" presStyleCnt="0"/>
      <dgm:spPr/>
      <dgm:t>
        <a:bodyPr/>
        <a:lstStyle/>
        <a:p>
          <a:endParaRPr lang="en-US"/>
        </a:p>
      </dgm:t>
    </dgm:pt>
    <dgm:pt modelId="{2521C7F6-AB20-4129-8546-02A50CC8ECE5}" type="pres">
      <dgm:prSet presAssocID="{6549724E-41F9-4303-B295-F366F631BDA6}" presName="txTwo" presStyleLbl="node2" presStyleIdx="0" presStyleCnt="3" custScaleX="99924" custScaleY="222328">
        <dgm:presLayoutVars>
          <dgm:chPref val="3"/>
        </dgm:presLayoutVars>
      </dgm:prSet>
      <dgm:spPr/>
      <dgm:t>
        <a:bodyPr/>
        <a:lstStyle/>
        <a:p>
          <a:endParaRPr lang="en-US"/>
        </a:p>
      </dgm:t>
    </dgm:pt>
    <dgm:pt modelId="{F8F6F060-B485-4FEA-93AF-0CD9C3A6A10A}" type="pres">
      <dgm:prSet presAssocID="{6549724E-41F9-4303-B295-F366F631BDA6}" presName="horzTwo" presStyleCnt="0"/>
      <dgm:spPr/>
      <dgm:t>
        <a:bodyPr/>
        <a:lstStyle/>
        <a:p>
          <a:endParaRPr lang="en-US"/>
        </a:p>
      </dgm:t>
    </dgm:pt>
    <dgm:pt modelId="{C0328D75-9FB5-4B6D-ACA0-DED2FEDE7BC2}" type="pres">
      <dgm:prSet presAssocID="{B91C31F0-CA87-4482-9521-953CD517E299}" presName="sibSpaceTwo" presStyleCnt="0"/>
      <dgm:spPr/>
      <dgm:t>
        <a:bodyPr/>
        <a:lstStyle/>
        <a:p>
          <a:endParaRPr lang="en-US"/>
        </a:p>
      </dgm:t>
    </dgm:pt>
    <dgm:pt modelId="{A5E3E3BA-4260-4B60-B17F-F4B862D88497}" type="pres">
      <dgm:prSet presAssocID="{5E890040-C2F3-4DFB-A355-9EB37C4EAD3D}" presName="vertTwo" presStyleCnt="0"/>
      <dgm:spPr/>
      <dgm:t>
        <a:bodyPr/>
        <a:lstStyle/>
        <a:p>
          <a:endParaRPr lang="en-US"/>
        </a:p>
      </dgm:t>
    </dgm:pt>
    <dgm:pt modelId="{667D01DA-A841-462A-A64F-5FDD889B9F5B}" type="pres">
      <dgm:prSet presAssocID="{5E890040-C2F3-4DFB-A355-9EB37C4EAD3D}" presName="txTwo" presStyleLbl="node2" presStyleIdx="1" presStyleCnt="3" custScaleY="107452" custLinFactNeighborX="-3994">
        <dgm:presLayoutVars>
          <dgm:chPref val="3"/>
        </dgm:presLayoutVars>
      </dgm:prSet>
      <dgm:spPr/>
      <dgm:t>
        <a:bodyPr/>
        <a:lstStyle/>
        <a:p>
          <a:endParaRPr lang="en-US"/>
        </a:p>
      </dgm:t>
    </dgm:pt>
    <dgm:pt modelId="{A782F09E-B665-4473-BC77-15B47262FDA8}" type="pres">
      <dgm:prSet presAssocID="{5E890040-C2F3-4DFB-A355-9EB37C4EAD3D}" presName="parTransTwo" presStyleCnt="0"/>
      <dgm:spPr/>
      <dgm:t>
        <a:bodyPr/>
        <a:lstStyle/>
        <a:p>
          <a:endParaRPr lang="en-US"/>
        </a:p>
      </dgm:t>
    </dgm:pt>
    <dgm:pt modelId="{64A5BCC1-BECA-44AE-8B6F-F21E622EC548}" type="pres">
      <dgm:prSet presAssocID="{5E890040-C2F3-4DFB-A355-9EB37C4EAD3D}" presName="horzTwo" presStyleCnt="0"/>
      <dgm:spPr/>
      <dgm:t>
        <a:bodyPr/>
        <a:lstStyle/>
        <a:p>
          <a:endParaRPr lang="en-US"/>
        </a:p>
      </dgm:t>
    </dgm:pt>
    <dgm:pt modelId="{08735ABD-2E2F-47C2-8515-4E60C2912A21}" type="pres">
      <dgm:prSet presAssocID="{9EE3B2B4-F0F6-4C90-ADA8-CA8E1F8C31B8}" presName="vertThree" presStyleCnt="0"/>
      <dgm:spPr/>
      <dgm:t>
        <a:bodyPr/>
        <a:lstStyle/>
        <a:p>
          <a:endParaRPr lang="en-US"/>
        </a:p>
      </dgm:t>
    </dgm:pt>
    <dgm:pt modelId="{998EEF86-E238-4B08-86C1-493775D5A121}" type="pres">
      <dgm:prSet presAssocID="{9EE3B2B4-F0F6-4C90-ADA8-CA8E1F8C31B8}" presName="txThree" presStyleLbl="node3" presStyleIdx="0" presStyleCnt="1" custScaleX="127293" custScaleY="109946" custLinFactNeighborX="-5277" custLinFactNeighborY="-6859">
        <dgm:presLayoutVars>
          <dgm:chPref val="3"/>
        </dgm:presLayoutVars>
      </dgm:prSet>
      <dgm:spPr/>
      <dgm:t>
        <a:bodyPr/>
        <a:lstStyle/>
        <a:p>
          <a:endParaRPr lang="en-US"/>
        </a:p>
      </dgm:t>
    </dgm:pt>
    <dgm:pt modelId="{10B96DED-0F80-4222-A5B7-E5DA79B06025}" type="pres">
      <dgm:prSet presAssocID="{9EE3B2B4-F0F6-4C90-ADA8-CA8E1F8C31B8}" presName="horzThree" presStyleCnt="0"/>
      <dgm:spPr/>
      <dgm:t>
        <a:bodyPr/>
        <a:lstStyle/>
        <a:p>
          <a:endParaRPr lang="en-US"/>
        </a:p>
      </dgm:t>
    </dgm:pt>
    <dgm:pt modelId="{31EA5570-FED0-487E-9A1B-28C7F3D49151}" type="pres">
      <dgm:prSet presAssocID="{D5E3F193-DFEF-416E-936C-48EEB4A4DB85}" presName="sibSpaceTwo" presStyleCnt="0"/>
      <dgm:spPr/>
      <dgm:t>
        <a:bodyPr/>
        <a:lstStyle/>
        <a:p>
          <a:endParaRPr lang="en-US"/>
        </a:p>
      </dgm:t>
    </dgm:pt>
    <dgm:pt modelId="{6438298A-01F8-4987-AC32-96290BD348D9}" type="pres">
      <dgm:prSet presAssocID="{8DC9079D-74EA-4D64-914A-A555A7604313}" presName="vertTwo" presStyleCnt="0"/>
      <dgm:spPr/>
      <dgm:t>
        <a:bodyPr/>
        <a:lstStyle/>
        <a:p>
          <a:endParaRPr lang="en-US"/>
        </a:p>
      </dgm:t>
    </dgm:pt>
    <dgm:pt modelId="{D1CBE13E-76BF-4868-8A1D-C05AB2E45802}" type="pres">
      <dgm:prSet presAssocID="{8DC9079D-74EA-4D64-914A-A555A7604313}" presName="txTwo" presStyleLbl="node2" presStyleIdx="2" presStyleCnt="3" custScaleY="218585" custLinFactNeighborX="-10449">
        <dgm:presLayoutVars>
          <dgm:chPref val="3"/>
        </dgm:presLayoutVars>
      </dgm:prSet>
      <dgm:spPr/>
      <dgm:t>
        <a:bodyPr/>
        <a:lstStyle/>
        <a:p>
          <a:endParaRPr lang="en-US"/>
        </a:p>
      </dgm:t>
    </dgm:pt>
    <dgm:pt modelId="{F1758CF5-5DDF-4DE4-B937-1EA102365C4F}" type="pres">
      <dgm:prSet presAssocID="{8DC9079D-74EA-4D64-914A-A555A7604313}" presName="horzTwo" presStyleCnt="0"/>
      <dgm:spPr/>
      <dgm:t>
        <a:bodyPr/>
        <a:lstStyle/>
        <a:p>
          <a:endParaRPr lang="en-US"/>
        </a:p>
      </dgm:t>
    </dgm:pt>
  </dgm:ptLst>
  <dgm:cxnLst>
    <dgm:cxn modelId="{661ED068-E141-481D-AFB7-3C31A0000857}" srcId="{59F1672A-4492-4674-B017-4439ECA258A5}" destId="{CA0BE381-23AC-4E8D-BAEF-BE1FB850B96A}" srcOrd="0" destOrd="0" parTransId="{90A0A818-398F-49BA-A531-5CE3B4E7ADDA}" sibTransId="{C80F2AC2-42E7-4D62-A8D1-257AC008DAF9}"/>
    <dgm:cxn modelId="{4C7BCEC8-61B8-4951-BD49-D46F2643EA31}" srcId="{CA0BE381-23AC-4E8D-BAEF-BE1FB850B96A}" destId="{6549724E-41F9-4303-B295-F366F631BDA6}" srcOrd="0" destOrd="0" parTransId="{B48132C9-03D5-4D6A-98B0-2785DCCDB568}" sibTransId="{B91C31F0-CA87-4482-9521-953CD517E299}"/>
    <dgm:cxn modelId="{4AC46C20-C765-458B-B317-860E0A96443B}" srcId="{CA0BE381-23AC-4E8D-BAEF-BE1FB850B96A}" destId="{5E890040-C2F3-4DFB-A355-9EB37C4EAD3D}" srcOrd="1" destOrd="0" parTransId="{D90D7E6D-457F-484E-9F70-F87F36A30446}" sibTransId="{D5E3F193-DFEF-416E-936C-48EEB4A4DB85}"/>
    <dgm:cxn modelId="{600AB45B-B13E-4EF3-8CF8-A7F68B5712D2}" srcId="{5E890040-C2F3-4DFB-A355-9EB37C4EAD3D}" destId="{9EE3B2B4-F0F6-4C90-ADA8-CA8E1F8C31B8}" srcOrd="0" destOrd="1" parTransId="{8B1B2876-4641-478E-8A83-D845D0EFF855}" sibTransId="{0DF6AF62-3765-4F28-BD23-23092778CD20}"/>
    <dgm:cxn modelId="{7A934A43-F1B4-486B-B316-CDE53833C2EB}" srcId="{CA0BE381-23AC-4E8D-BAEF-BE1FB850B96A}" destId="{8DC9079D-74EA-4D64-914A-A555A7604313}" srcOrd="2" destOrd="0" parTransId="{EF3871ED-8F41-4B4F-9FC6-696CD253D856}" sibTransId="{11493CC2-82F9-4A88-BD84-E7CAF1A0DB65}"/>
    <dgm:cxn modelId="{C666B739-6D81-4509-AAEA-5E579955D9C8}" type="presOf" srcId="{59F1672A-4492-4674-B017-4439ECA258A5}" destId="{F5FB4FDC-1EB1-4258-820E-E4EF5023457B}" srcOrd="0" destOrd="0" presId="urn:microsoft.com/office/officeart/2005/8/layout/hierarchy4"/>
    <dgm:cxn modelId="{36AE5EAE-8518-4CFB-9B58-454C1E0140CE}" type="presParOf" srcId="{F5FB4FDC-1EB1-4258-820E-E4EF5023457B}" destId="{4A5D6038-5AF9-47D0-B956-055ECD7FEE09}" srcOrd="0" destOrd="0" presId="urn:microsoft.com/office/officeart/2005/8/layout/hierarchy4"/>
    <dgm:cxn modelId="{01FD189A-46EC-482E-A3DA-E01712D48386}" type="presParOf" srcId="{4A5D6038-5AF9-47D0-B956-055ECD7FEE09}" destId="{2437CD35-8B4B-474A-B0D5-53A241D0FE13}" srcOrd="0" destOrd="0" presId="urn:microsoft.com/office/officeart/2005/8/layout/hierarchy4"/>
    <dgm:cxn modelId="{08E2C177-2B43-4FBB-918A-A38810173FE9}" type="presOf" srcId="{CA0BE381-23AC-4E8D-BAEF-BE1FB850B96A}" destId="{2437CD35-8B4B-474A-B0D5-53A241D0FE13}" srcOrd="0" destOrd="0" presId="urn:microsoft.com/office/officeart/2005/8/layout/hierarchy4"/>
    <dgm:cxn modelId="{807E2346-F87C-47CC-BCAB-BBE609A5CE35}" type="presParOf" srcId="{4A5D6038-5AF9-47D0-B956-055ECD7FEE09}" destId="{4EF7F62D-4784-4E49-9D59-8263BB4D35A1}" srcOrd="1" destOrd="0" presId="urn:microsoft.com/office/officeart/2005/8/layout/hierarchy4"/>
    <dgm:cxn modelId="{BE5A68D4-BF06-4659-83C0-C243913C4853}" type="presParOf" srcId="{4A5D6038-5AF9-47D0-B956-055ECD7FEE09}" destId="{800D9CAC-0EE4-4A8F-B3F1-7AB6EC9E37D7}" srcOrd="2" destOrd="0" presId="urn:microsoft.com/office/officeart/2005/8/layout/hierarchy4"/>
    <dgm:cxn modelId="{4DB4E166-F23C-4E6F-BE90-E7E2FEBE09FD}" type="presParOf" srcId="{800D9CAC-0EE4-4A8F-B3F1-7AB6EC9E37D7}" destId="{4588409E-CA6B-4CF8-979A-27BEA8CF6B14}" srcOrd="0" destOrd="2" presId="urn:microsoft.com/office/officeart/2005/8/layout/hierarchy4"/>
    <dgm:cxn modelId="{2AF47833-9962-4243-AECC-634043059B7A}" type="presParOf" srcId="{4588409E-CA6B-4CF8-979A-27BEA8CF6B14}" destId="{2521C7F6-AB20-4129-8546-02A50CC8ECE5}" srcOrd="0" destOrd="0" presId="urn:microsoft.com/office/officeart/2005/8/layout/hierarchy4"/>
    <dgm:cxn modelId="{BA53CE01-1536-4020-9A11-A85BFF03E1C0}" type="presOf" srcId="{6549724E-41F9-4303-B295-F366F631BDA6}" destId="{2521C7F6-AB20-4129-8546-02A50CC8ECE5}" srcOrd="0" destOrd="0" presId="urn:microsoft.com/office/officeart/2005/8/layout/hierarchy4"/>
    <dgm:cxn modelId="{19396ED9-9B7B-4AAC-96D0-6599E678BACC}" type="presParOf" srcId="{4588409E-CA6B-4CF8-979A-27BEA8CF6B14}" destId="{F8F6F060-B485-4FEA-93AF-0CD9C3A6A10A}" srcOrd="1" destOrd="0" presId="urn:microsoft.com/office/officeart/2005/8/layout/hierarchy4"/>
    <dgm:cxn modelId="{53C36D16-3ED7-4EB4-85C8-0FF65D65BBF6}" type="presParOf" srcId="{800D9CAC-0EE4-4A8F-B3F1-7AB6EC9E37D7}" destId="{C0328D75-9FB5-4B6D-ACA0-DED2FEDE7BC2}" srcOrd="1" destOrd="2" presId="urn:microsoft.com/office/officeart/2005/8/layout/hierarchy4"/>
    <dgm:cxn modelId="{E0C39F06-FDAD-4C8C-B4E4-2CE0FEF5537A}" type="presParOf" srcId="{800D9CAC-0EE4-4A8F-B3F1-7AB6EC9E37D7}" destId="{A5E3E3BA-4260-4B60-B17F-F4B862D88497}" srcOrd="2" destOrd="2" presId="urn:microsoft.com/office/officeart/2005/8/layout/hierarchy4"/>
    <dgm:cxn modelId="{2BD784FA-2C63-4178-A264-3E798BF14B4D}" type="presParOf" srcId="{A5E3E3BA-4260-4B60-B17F-F4B862D88497}" destId="{667D01DA-A841-462A-A64F-5FDD889B9F5B}" srcOrd="0" destOrd="2" presId="urn:microsoft.com/office/officeart/2005/8/layout/hierarchy4"/>
    <dgm:cxn modelId="{9EBF6F43-F721-4EAB-98FE-9C6E8527D016}" type="presOf" srcId="{5E890040-C2F3-4DFB-A355-9EB37C4EAD3D}" destId="{667D01DA-A841-462A-A64F-5FDD889B9F5B}" srcOrd="0" destOrd="0" presId="urn:microsoft.com/office/officeart/2005/8/layout/hierarchy4"/>
    <dgm:cxn modelId="{67F582BD-4859-4A85-9884-229E96848C12}" type="presParOf" srcId="{A5E3E3BA-4260-4B60-B17F-F4B862D88497}" destId="{A782F09E-B665-4473-BC77-15B47262FDA8}" srcOrd="1" destOrd="2" presId="urn:microsoft.com/office/officeart/2005/8/layout/hierarchy4"/>
    <dgm:cxn modelId="{4AF79A6D-5B49-4265-BE15-E1B2B722CB55}" type="presParOf" srcId="{A5E3E3BA-4260-4B60-B17F-F4B862D88497}" destId="{64A5BCC1-BECA-44AE-8B6F-F21E622EC548}" srcOrd="2" destOrd="2" presId="urn:microsoft.com/office/officeart/2005/8/layout/hierarchy4"/>
    <dgm:cxn modelId="{147825ED-B820-422E-AA2D-DA1FE991FE9C}" type="presParOf" srcId="{64A5BCC1-BECA-44AE-8B6F-F21E622EC548}" destId="{08735ABD-2E2F-47C2-8515-4E60C2912A21}" srcOrd="0" destOrd="2" presId="urn:microsoft.com/office/officeart/2005/8/layout/hierarchy4"/>
    <dgm:cxn modelId="{6D2EC0DF-2253-4CAF-9614-BBCB4C91B8F3}" type="presParOf" srcId="{08735ABD-2E2F-47C2-8515-4E60C2912A21}" destId="{998EEF86-E238-4B08-86C1-493775D5A121}" srcOrd="0" destOrd="0" presId="urn:microsoft.com/office/officeart/2005/8/layout/hierarchy4"/>
    <dgm:cxn modelId="{019C651C-B92E-4534-B2B0-0F37CAD32B0A}" type="presOf" srcId="{9EE3B2B4-F0F6-4C90-ADA8-CA8E1F8C31B8}" destId="{998EEF86-E238-4B08-86C1-493775D5A121}" srcOrd="0" destOrd="0" presId="urn:microsoft.com/office/officeart/2005/8/layout/hierarchy4"/>
    <dgm:cxn modelId="{9670D5B7-1A5B-46F3-B6D9-24B84EE6DEEC}" type="presParOf" srcId="{08735ABD-2E2F-47C2-8515-4E60C2912A21}" destId="{10B96DED-0F80-4222-A5B7-E5DA79B06025}" srcOrd="1" destOrd="0" presId="urn:microsoft.com/office/officeart/2005/8/layout/hierarchy4"/>
    <dgm:cxn modelId="{B4CD51CC-6A92-4B58-9D44-5675D0441C24}" type="presParOf" srcId="{800D9CAC-0EE4-4A8F-B3F1-7AB6EC9E37D7}" destId="{31EA5570-FED0-487E-9A1B-28C7F3D49151}" srcOrd="3" destOrd="2" presId="urn:microsoft.com/office/officeart/2005/8/layout/hierarchy4"/>
    <dgm:cxn modelId="{C7F01066-4187-405E-A4A4-1797F46C9694}" type="presParOf" srcId="{800D9CAC-0EE4-4A8F-B3F1-7AB6EC9E37D7}" destId="{6438298A-01F8-4987-AC32-96290BD348D9}" srcOrd="4" destOrd="2" presId="urn:microsoft.com/office/officeart/2005/8/layout/hierarchy4"/>
    <dgm:cxn modelId="{E19C92E3-189D-466D-A00E-CCEA46C308C8}" type="presParOf" srcId="{6438298A-01F8-4987-AC32-96290BD348D9}" destId="{D1CBE13E-76BF-4868-8A1D-C05AB2E45802}" srcOrd="0" destOrd="4" presId="urn:microsoft.com/office/officeart/2005/8/layout/hierarchy4"/>
    <dgm:cxn modelId="{0EABFCD0-29A1-4C99-9C26-06CAF142BBDA}" type="presOf" srcId="{8DC9079D-74EA-4D64-914A-A555A7604313}" destId="{D1CBE13E-76BF-4868-8A1D-C05AB2E45802}" srcOrd="0" destOrd="0" presId="urn:microsoft.com/office/officeart/2005/8/layout/hierarchy4"/>
    <dgm:cxn modelId="{D018EC6B-3B55-4D27-B2E0-5BD77047C7BB}" type="presParOf" srcId="{6438298A-01F8-4987-AC32-96290BD348D9}" destId="{F1758CF5-5DDF-4DE4-B937-1EA102365C4F}" srcOrd="1" destOrd="4" presId="urn:microsoft.com/office/officeart/2005/8/layout/hierarchy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9F1672A-4492-4674-B017-4439ECA258A5}" type="doc">
      <dgm:prSet loTypeId="urn:microsoft.com/office/officeart/2005/8/layout/hierarchy4" loCatId="hierarchy" qsTypeId="urn:microsoft.com/office/officeart/2005/8/quickstyle/simple1" qsCatId="simple" csTypeId="urn:microsoft.com/office/officeart/2005/8/colors/accent0_1" csCatId="mainScheme" phldr="1"/>
      <dgm:spPr/>
      <dgm:t>
        <a:bodyPr/>
        <a:lstStyle/>
        <a:p>
          <a:endParaRPr lang="en-US"/>
        </a:p>
      </dgm:t>
    </dgm:pt>
    <dgm:pt modelId="{CA0BE381-23AC-4E8D-BAEF-BE1FB850B96A}">
      <dgm:prSet custT="1"/>
      <dgm:spPr>
        <a:solidFill>
          <a:schemeClr val="accent3">
            <a:lumMod val="20000"/>
            <a:lumOff val="80000"/>
          </a:schemeClr>
        </a:solidFill>
      </dgm:spPr>
      <dgm:t>
        <a:bodyPr/>
        <a:lstStyle/>
        <a:p>
          <a:r>
            <a:rPr lang="en-US" sz="1600" b="1" dirty="0" err="1" smtClean="0"/>
            <a:t>IaaS</a:t>
          </a:r>
          <a:endParaRPr lang="en-US" sz="1600" b="1" dirty="0"/>
        </a:p>
      </dgm:t>
    </dgm:pt>
    <dgm:pt modelId="{90A0A818-398F-49BA-A531-5CE3B4E7ADDA}" cxnId="{058557A7-FE63-4F6B-A136-6DD763FCD85E}" type="parTrans">
      <dgm:prSet/>
      <dgm:spPr/>
      <dgm:t>
        <a:bodyPr/>
        <a:lstStyle/>
        <a:p>
          <a:endParaRPr lang="en-US" sz="1600"/>
        </a:p>
      </dgm:t>
    </dgm:pt>
    <dgm:pt modelId="{C80F2AC2-42E7-4D62-A8D1-257AC008DAF9}" cxnId="{058557A7-FE63-4F6B-A136-6DD763FCD85E}" type="sibTrans">
      <dgm:prSet/>
      <dgm:spPr/>
      <dgm:t>
        <a:bodyPr/>
        <a:lstStyle/>
        <a:p>
          <a:endParaRPr lang="en-US" sz="1600"/>
        </a:p>
      </dgm:t>
    </dgm:pt>
    <dgm:pt modelId="{6549724E-41F9-4303-B295-F366F631BDA6}">
      <dgm:prSet phldr="0" custT="1"/>
      <dgm:spPr>
        <a:solidFill>
          <a:schemeClr val="accent3">
            <a:lumMod val="20000"/>
            <a:lumOff val="80000"/>
          </a:schemeClr>
        </a:solidFill>
      </dgm:spPr>
      <dgm:t>
        <a:bodyPr vert="horz" wrap="square" anchor="t"/>
        <a:p>
          <a:pPr algn="ctr">
            <a:lnSpc>
              <a:spcPct val="100000"/>
            </a:lnSpc>
            <a:spcBef>
              <a:spcPct val="0"/>
            </a:spcBef>
            <a:spcAft>
              <a:spcPct val="35000"/>
            </a:spcAft>
          </a:pPr>
          <a:r>
            <a:rPr lang="en-US" sz="1600" b="1" dirty="0" smtClean="0"/>
            <a:t>Benefits</a:t>
          </a:r>
          <a:endParaRPr lang="en-US" sz="1600" b="1" dirty="0" smtClean="0"/>
        </a:p>
        <a:p>
          <a:pPr algn="l">
            <a:lnSpc>
              <a:spcPct val="100000"/>
            </a:lnSpc>
            <a:spcBef>
              <a:spcPct val="0"/>
            </a:spcBef>
            <a:spcAft>
              <a:spcPct val="35000"/>
            </a:spcAft>
          </a:pPr>
          <a:r>
            <a:rPr lang="en-US" sz="1400" b="0" dirty="0" smtClean="0"/>
            <a:t>- Shift focus from IT management to core activities</a:t>
          </a:r>
          <a:endParaRPr lang="en-US" sz="1400" b="0" dirty="0" smtClean="0"/>
        </a:p>
        <a:p>
          <a:pPr algn="l">
            <a:lnSpc>
              <a:spcPct val="100000"/>
            </a:lnSpc>
            <a:spcBef>
              <a:spcPct val="0"/>
            </a:spcBef>
            <a:spcAft>
              <a:spcPct val="35000"/>
            </a:spcAft>
          </a:pPr>
          <a:r>
            <a:rPr lang="en-US" sz="1400" dirty="0" smtClean="0"/>
            <a:t>- No IT infrastructure management costs</a:t>
          </a:r>
          <a:endParaRPr lang="en-US" sz="1400" dirty="0" smtClean="0"/>
        </a:p>
        <a:p>
          <a:pPr algn="l">
            <a:lnSpc>
              <a:spcPct val="100000"/>
            </a:lnSpc>
            <a:spcBef>
              <a:spcPct val="0"/>
            </a:spcBef>
            <a:spcAft>
              <a:spcPct val="35000"/>
            </a:spcAft>
          </a:pPr>
          <a:r>
            <a:rPr lang="en-US" sz="1400" dirty="0" smtClean="0"/>
            <a:t>- Pay-per-use/pay-per-go pricing</a:t>
          </a:r>
          <a:endParaRPr lang="en-US" sz="1400" dirty="0" smtClean="0"/>
        </a:p>
        <a:p>
          <a:pPr algn="l">
            <a:lnSpc>
              <a:spcPct val="100000"/>
            </a:lnSpc>
            <a:spcBef>
              <a:spcPct val="0"/>
            </a:spcBef>
            <a:spcAft>
              <a:spcPct val="35000"/>
            </a:spcAft>
          </a:pPr>
          <a:r>
            <a:rPr lang="en-US" sz="1400" dirty="0" smtClean="0"/>
            <a:t>- Guaranteed performance</a:t>
          </a:r>
          <a:endParaRPr lang="en-US" sz="1400" dirty="0" smtClean="0"/>
        </a:p>
        <a:p>
          <a:pPr algn="l">
            <a:lnSpc>
              <a:spcPct val="100000"/>
            </a:lnSpc>
            <a:spcBef>
              <a:spcPct val="0"/>
            </a:spcBef>
            <a:spcAft>
              <a:spcPct val="35000"/>
            </a:spcAft>
          </a:pPr>
          <a:r>
            <a:rPr lang="en-US" sz="1400" dirty="0" smtClean="0"/>
            <a:t>- Dynamic scaling</a:t>
          </a:r>
          <a:endParaRPr lang="en-US" sz="1400" dirty="0" smtClean="0"/>
        </a:p>
        <a:p>
          <a:pPr algn="l">
            <a:lnSpc>
              <a:spcPct val="100000"/>
            </a:lnSpc>
            <a:spcBef>
              <a:spcPct val="0"/>
            </a:spcBef>
            <a:spcAft>
              <a:spcPct val="35000"/>
            </a:spcAft>
          </a:pPr>
          <a:r>
            <a:rPr lang="en-US" sz="1400" dirty="0" smtClean="0"/>
            <a:t>- Secure access</a:t>
          </a:r>
          <a:endParaRPr lang="en-US" sz="1400" dirty="0" smtClean="0"/>
        </a:p>
        <a:p>
          <a:pPr algn="l">
            <a:lnSpc>
              <a:spcPct val="100000"/>
            </a:lnSpc>
            <a:spcBef>
              <a:spcPct val="0"/>
            </a:spcBef>
            <a:spcAft>
              <a:spcPct val="35000"/>
            </a:spcAft>
          </a:pPr>
          <a:r>
            <a:rPr lang="en-US" sz="1400" dirty="0" smtClean="0"/>
            <a:t>- Enterprise grade infrastructure</a:t>
          </a:r>
          <a:endParaRPr lang="en-US" sz="1400" dirty="0" smtClean="0"/>
        </a:p>
        <a:p>
          <a:pPr algn="l">
            <a:lnSpc>
              <a:spcPct val="100000"/>
            </a:lnSpc>
            <a:spcBef>
              <a:spcPct val="0"/>
            </a:spcBef>
            <a:spcAft>
              <a:spcPct val="35000"/>
            </a:spcAft>
          </a:pPr>
          <a:r>
            <a:rPr lang="en-US" sz="1400" dirty="0" smtClean="0"/>
            <a:t>- Green IT adoption</a:t>
          </a:r>
          <a:r>
            <a:rPr lang="en-US" sz="1400" dirty="0" smtClean="0"/>
            <a:t/>
          </a:r>
          <a:endParaRPr lang="en-US" sz="1400" dirty="0" smtClean="0"/>
        </a:p>
      </dgm:t>
    </dgm:pt>
    <dgm:pt modelId="{B48132C9-03D5-4D6A-98B0-2785DCCDB568}" cxnId="{EF8E24A5-C29A-409F-AAC3-452E027EEDAE}" type="parTrans">
      <dgm:prSet/>
      <dgm:spPr/>
      <dgm:t>
        <a:bodyPr/>
        <a:lstStyle/>
        <a:p>
          <a:endParaRPr lang="en-US" sz="1600"/>
        </a:p>
      </dgm:t>
    </dgm:pt>
    <dgm:pt modelId="{B91C31F0-CA87-4482-9521-953CD517E299}" cxnId="{EF8E24A5-C29A-409F-AAC3-452E027EEDAE}" type="sibTrans">
      <dgm:prSet/>
      <dgm:spPr/>
      <dgm:t>
        <a:bodyPr/>
        <a:lstStyle/>
        <a:p>
          <a:endParaRPr lang="en-US" sz="1600"/>
        </a:p>
      </dgm:t>
    </dgm:pt>
    <dgm:pt modelId="{5E890040-C2F3-4DFB-A355-9EB37C4EAD3D}">
      <dgm:prSet custT="1"/>
      <dgm:spPr>
        <a:solidFill>
          <a:schemeClr val="accent3">
            <a:lumMod val="20000"/>
            <a:lumOff val="80000"/>
          </a:schemeClr>
        </a:solidFill>
      </dgm:spPr>
      <dgm:t>
        <a:bodyPr anchor="t"/>
        <a:lstStyle/>
        <a:p>
          <a:pPr algn="ctr"/>
          <a:r>
            <a:rPr lang="en-US" sz="1600" b="1" dirty="0" smtClean="0"/>
            <a:t>Characteristics</a:t>
          </a:r>
        </a:p>
        <a:p>
          <a:pPr algn="l"/>
          <a:r>
            <a:rPr lang="en-US" sz="1600" dirty="0" smtClean="0"/>
            <a:t>- Multi-tenancy</a:t>
          </a:r>
        </a:p>
        <a:p>
          <a:pPr algn="l"/>
          <a:r>
            <a:rPr lang="en-US" sz="1600" dirty="0" smtClean="0"/>
            <a:t>- Virtualized hardware</a:t>
          </a:r>
        </a:p>
        <a:p>
          <a:pPr algn="l"/>
          <a:r>
            <a:rPr lang="en-US" sz="1600" dirty="0" smtClean="0"/>
            <a:t>- Management &amp; monitoring tools</a:t>
          </a:r>
        </a:p>
        <a:p>
          <a:pPr algn="l"/>
          <a:r>
            <a:rPr lang="en-US" sz="1600" dirty="0" smtClean="0"/>
            <a:t>- Disaster recovery</a:t>
          </a:r>
        </a:p>
        <a:p>
          <a:pPr algn="l"/>
          <a:endParaRPr lang="en-US" sz="1600" dirty="0" smtClean="0"/>
        </a:p>
        <a:p>
          <a:pPr algn="l"/>
          <a:endParaRPr lang="en-US" sz="1600" dirty="0" smtClean="0"/>
        </a:p>
      </dgm:t>
    </dgm:pt>
    <dgm:pt modelId="{D90D7E6D-457F-484E-9F70-F87F36A30446}" cxnId="{F830B658-C037-466E-A0F4-A6625369D929}" type="parTrans">
      <dgm:prSet/>
      <dgm:spPr/>
      <dgm:t>
        <a:bodyPr/>
        <a:lstStyle/>
        <a:p>
          <a:endParaRPr lang="en-US" sz="1600"/>
        </a:p>
      </dgm:t>
    </dgm:pt>
    <dgm:pt modelId="{D5E3F193-DFEF-416E-936C-48EEB4A4DB85}" cxnId="{F830B658-C037-466E-A0F4-A6625369D929}" type="sibTrans">
      <dgm:prSet/>
      <dgm:spPr/>
      <dgm:t>
        <a:bodyPr/>
        <a:lstStyle/>
        <a:p>
          <a:endParaRPr lang="en-US" sz="1600"/>
        </a:p>
      </dgm:t>
    </dgm:pt>
    <dgm:pt modelId="{9EE3B2B4-F0F6-4C90-ADA8-CA8E1F8C31B8}">
      <dgm:prSet custT="1"/>
      <dgm:spPr>
        <a:solidFill>
          <a:schemeClr val="accent3">
            <a:lumMod val="20000"/>
            <a:lumOff val="80000"/>
          </a:schemeClr>
        </a:solidFill>
      </dgm:spPr>
      <dgm:t>
        <a:bodyPr anchor="t"/>
        <a:lstStyle/>
        <a:p>
          <a:pPr algn="ctr"/>
          <a:r>
            <a:rPr lang="en-US" sz="1600" b="1" dirty="0" smtClean="0"/>
            <a:t>Adoption</a:t>
          </a:r>
        </a:p>
        <a:p>
          <a:pPr algn="l"/>
          <a:r>
            <a:rPr lang="en-US" sz="1600" dirty="0" smtClean="0"/>
            <a:t>- Individual users: Low</a:t>
          </a:r>
          <a:br>
            <a:rPr lang="en-US" sz="1600" dirty="0" smtClean="0"/>
          </a:br>
          <a:r>
            <a:rPr lang="en-US" sz="1600" dirty="0" smtClean="0"/>
            <a:t>- Small &amp; medium enterprises: Medium</a:t>
          </a:r>
          <a:br>
            <a:rPr lang="en-US" sz="1600" dirty="0" smtClean="0"/>
          </a:br>
          <a:r>
            <a:rPr lang="en-US" sz="1600" dirty="0" smtClean="0"/>
            <a:t>- Large organizations: High</a:t>
          </a:r>
        </a:p>
        <a:p>
          <a:pPr algn="l"/>
          <a:r>
            <a:rPr lang="en-US" sz="1600" dirty="0" smtClean="0"/>
            <a:t>- Government: High</a:t>
          </a:r>
          <a:endParaRPr lang="en-US" sz="1600" dirty="0"/>
        </a:p>
      </dgm:t>
    </dgm:pt>
    <dgm:pt modelId="{8B1B2876-4641-478E-8A83-D845D0EFF855}" cxnId="{19B47A3C-F2F7-409B-8C50-13CF99F6522E}" type="parTrans">
      <dgm:prSet/>
      <dgm:spPr/>
      <dgm:t>
        <a:bodyPr/>
        <a:lstStyle/>
        <a:p>
          <a:endParaRPr lang="en-US" sz="1600"/>
        </a:p>
      </dgm:t>
    </dgm:pt>
    <dgm:pt modelId="{0DF6AF62-3765-4F28-BD23-23092778CD20}" cxnId="{19B47A3C-F2F7-409B-8C50-13CF99F6522E}" type="sibTrans">
      <dgm:prSet/>
      <dgm:spPr/>
      <dgm:t>
        <a:bodyPr/>
        <a:lstStyle/>
        <a:p>
          <a:endParaRPr lang="en-US" sz="1600"/>
        </a:p>
      </dgm:t>
    </dgm:pt>
    <dgm:pt modelId="{8DC9079D-74EA-4D64-914A-A555A7604313}">
      <dgm:prSet phldr="0" custT="1"/>
      <dgm:spPr>
        <a:solidFill>
          <a:schemeClr val="accent3">
            <a:lumMod val="20000"/>
            <a:lumOff val="80000"/>
          </a:schemeClr>
        </a:solidFill>
      </dgm:spPr>
      <dgm:t>
        <a:bodyPr vert="horz" wrap="square" anchor="t"/>
        <a:p>
          <a:pPr algn="ctr">
            <a:lnSpc>
              <a:spcPct val="100000"/>
            </a:lnSpc>
            <a:spcBef>
              <a:spcPct val="0"/>
            </a:spcBef>
            <a:spcAft>
              <a:spcPct val="35000"/>
            </a:spcAft>
          </a:pPr>
          <a:r>
            <a:rPr lang="en-US" sz="1600" b="1" dirty="0" smtClean="0"/>
            <a:t>Examples</a:t>
          </a:r>
          <a:endParaRPr lang="en-US" sz="1600" b="1" dirty="0" smtClean="0"/>
        </a:p>
        <a:p>
          <a:pPr algn="l">
            <a:lnSpc>
              <a:spcPct val="100000"/>
            </a:lnSpc>
            <a:spcBef>
              <a:spcPct val="0"/>
            </a:spcBef>
            <a:spcAft>
              <a:spcPct val="35000"/>
            </a:spcAft>
          </a:pPr>
          <a:r>
            <a:rPr lang="en-US" sz="1400" b="0" dirty="0" smtClean="0"/>
            <a:t>- Amazon Elastic Compute Cloud (EC2)</a:t>
          </a:r>
          <a:endParaRPr lang="en-US" sz="1400" b="0" dirty="0" smtClean="0"/>
        </a:p>
        <a:p>
          <a:pPr algn="l">
            <a:lnSpc>
              <a:spcPct val="100000"/>
            </a:lnSpc>
            <a:spcBef>
              <a:spcPct val="0"/>
            </a:spcBef>
            <a:spcAft>
              <a:spcPct val="35000"/>
            </a:spcAft>
          </a:pPr>
          <a:r>
            <a:rPr lang="en-US" sz="1400" b="0" dirty="0" smtClean="0"/>
            <a:t>- </a:t>
          </a:r>
          <a:r>
            <a:rPr lang="en-US" sz="1400" b="0" dirty="0" err="1" smtClean="0"/>
            <a:t>RackSpace</a:t>
          </a:r>
          <a:r>
            <a:rPr lang="en-US" sz="1400" b="0" dirty="0" smtClean="0"/>
            <a:t> </a:t>
          </a:r>
          <a:endParaRPr lang="en-US" sz="1400" b="0" dirty="0" smtClean="0"/>
        </a:p>
        <a:p>
          <a:pPr algn="l">
            <a:lnSpc>
              <a:spcPct val="100000"/>
            </a:lnSpc>
            <a:spcBef>
              <a:spcPct val="0"/>
            </a:spcBef>
            <a:spcAft>
              <a:spcPct val="35000"/>
            </a:spcAft>
          </a:pPr>
          <a:r>
            <a:rPr lang="en-US" sz="1400" b="0" dirty="0" smtClean="0"/>
            <a:t>- </a:t>
          </a:r>
          <a:r>
            <a:rPr lang="en-US" sz="1400" b="0" dirty="0" err="1" smtClean="0"/>
            <a:t>GoGrid</a:t>
          </a:r>
          <a:r>
            <a:rPr lang="en-US" sz="1400" b="0" dirty="0" smtClean="0"/>
            <a:t/>
          </a:r>
          <a:endParaRPr lang="en-US" sz="1400" b="0" dirty="0" smtClean="0"/>
        </a:p>
        <a:p>
          <a:pPr algn="l">
            <a:lnSpc>
              <a:spcPct val="100000"/>
            </a:lnSpc>
            <a:spcBef>
              <a:spcPct val="0"/>
            </a:spcBef>
            <a:spcAft>
              <a:spcPct val="35000"/>
            </a:spcAft>
          </a:pPr>
          <a:r>
            <a:rPr lang="en-US" sz="1400" b="0" dirty="0" smtClean="0"/>
            <a:t>- Eucalyptus</a:t>
          </a:r>
          <a:endParaRPr lang="en-US" sz="1400" b="0" dirty="0" smtClean="0"/>
        </a:p>
        <a:p>
          <a:pPr algn="l">
            <a:lnSpc>
              <a:spcPct val="100000"/>
            </a:lnSpc>
            <a:spcBef>
              <a:spcPct val="0"/>
            </a:spcBef>
            <a:spcAft>
              <a:spcPct val="35000"/>
            </a:spcAft>
          </a:pPr>
          <a:r>
            <a:rPr lang="en-US" sz="1400" b="0" dirty="0" smtClean="0"/>
            <a:t>- </a:t>
          </a:r>
          <a:r>
            <a:rPr lang="en-US" sz="1400" b="0" dirty="0" err="1" smtClean="0"/>
            <a:t>Joyent</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Terremark</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OpSource</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Savvis</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Nimbula</a:t>
          </a:r>
          <a:r>
            <a:rPr lang="en-US" sz="1400" b="0" dirty="0" smtClean="0"/>
            <a:t/>
          </a:r>
          <a:endParaRPr lang="en-US" sz="1400" b="0" dirty="0" smtClean="0"/>
        </a:p>
        <a:p>
          <a:pPr algn="l">
            <a:lnSpc>
              <a:spcPct val="100000"/>
            </a:lnSpc>
            <a:spcBef>
              <a:spcPct val="0"/>
            </a:spcBef>
            <a:spcAft>
              <a:spcPct val="35000"/>
            </a:spcAft>
          </a:pPr>
          <a:r>
            <a:rPr lang="en-US" sz="1400" b="0" dirty="0" smtClean="0"/>
            <a:t>- </a:t>
          </a:r>
          <a:r>
            <a:rPr lang="en-US" sz="1400" b="0" dirty="0" err="1" smtClean="0"/>
            <a:t>Enamoly</a:t>
          </a:r>
          <a:r>
            <a:rPr lang="en-US" sz="1600" b="0" dirty="0" smtClean="0"/>
            <a:t/>
          </a:r>
          <a:endParaRPr lang="en-US" sz="1600" b="0" dirty="0" smtClean="0"/>
        </a:p>
        <a:p>
          <a:pPr algn="l">
            <a:lnSpc>
              <a:spcPct val="100000"/>
            </a:lnSpc>
            <a:spcBef>
              <a:spcPct val="0"/>
            </a:spcBef>
            <a:spcAft>
              <a:spcPct val="35000"/>
            </a:spcAft>
          </a:pPr>
          <a:r>
            <a:rPr lang="en-US" sz="1600" b="0" dirty="0" smtClean="0"/>
            <a:t/>
          </a:r>
          <a:endParaRPr lang="en-US" sz="1600" b="0" dirty="0" smtClean="0"/>
        </a:p>
        <a:p>
          <a:pPr algn="l">
            <a:lnSpc>
              <a:spcPct val="100000"/>
            </a:lnSpc>
            <a:spcBef>
              <a:spcPct val="0"/>
            </a:spcBef>
            <a:spcAft>
              <a:spcPct val="35000"/>
            </a:spcAft>
          </a:pPr>
          <a:r>
            <a:rPr lang="en-US" sz="1600" b="0" dirty="0"/>
            <a:t/>
          </a:r>
          <a:endParaRPr lang="en-US" sz="1600" b="0" dirty="0"/>
        </a:p>
      </dgm:t>
    </dgm:pt>
    <dgm:pt modelId="{EF3871ED-8F41-4B4F-9FC6-696CD253D856}" cxnId="{C4589576-F03F-42FC-AAEC-81B06CC594D4}" type="parTrans">
      <dgm:prSet/>
      <dgm:spPr/>
      <dgm:t>
        <a:bodyPr/>
        <a:lstStyle/>
        <a:p>
          <a:endParaRPr lang="en-US" sz="1600"/>
        </a:p>
      </dgm:t>
    </dgm:pt>
    <dgm:pt modelId="{11493CC2-82F9-4A88-BD84-E7CAF1A0DB65}" cxnId="{C4589576-F03F-42FC-AAEC-81B06CC594D4}" type="sibTrans">
      <dgm:prSet/>
      <dgm:spPr/>
      <dgm:t>
        <a:bodyPr/>
        <a:lstStyle/>
        <a:p>
          <a:endParaRPr lang="en-US" sz="1600"/>
        </a:p>
      </dgm:t>
    </dgm:pt>
    <dgm:pt modelId="{F5FB4FDC-1EB1-4258-820E-E4EF5023457B}" type="pres">
      <dgm:prSet presAssocID="{59F1672A-4492-4674-B017-4439ECA258A5}" presName="Name0" presStyleCnt="0">
        <dgm:presLayoutVars>
          <dgm:chPref val="1"/>
          <dgm:dir/>
          <dgm:animOne val="branch"/>
          <dgm:animLvl val="lvl"/>
          <dgm:resizeHandles/>
        </dgm:presLayoutVars>
      </dgm:prSet>
      <dgm:spPr/>
      <dgm:t>
        <a:bodyPr/>
        <a:lstStyle/>
        <a:p>
          <a:endParaRPr lang="en-US"/>
        </a:p>
      </dgm:t>
    </dgm:pt>
    <dgm:pt modelId="{4A5D6038-5AF9-47D0-B956-055ECD7FEE09}" type="pres">
      <dgm:prSet presAssocID="{CA0BE381-23AC-4E8D-BAEF-BE1FB850B96A}" presName="vertOne" presStyleCnt="0"/>
      <dgm:spPr/>
      <dgm:t>
        <a:bodyPr/>
        <a:lstStyle/>
        <a:p>
          <a:endParaRPr lang="en-US"/>
        </a:p>
      </dgm:t>
    </dgm:pt>
    <dgm:pt modelId="{2437CD35-8B4B-474A-B0D5-53A241D0FE13}" type="pres">
      <dgm:prSet presAssocID="{CA0BE381-23AC-4E8D-BAEF-BE1FB850B96A}" presName="txOne" presStyleLbl="node0" presStyleIdx="0" presStyleCnt="1" custScaleX="96238" custScaleY="32477" custLinFactNeighborX="-1405" custLinFactNeighborY="61607">
        <dgm:presLayoutVars>
          <dgm:chPref val="3"/>
        </dgm:presLayoutVars>
      </dgm:prSet>
      <dgm:spPr/>
      <dgm:t>
        <a:bodyPr/>
        <a:lstStyle/>
        <a:p>
          <a:endParaRPr lang="en-US"/>
        </a:p>
      </dgm:t>
    </dgm:pt>
    <dgm:pt modelId="{4EF7F62D-4784-4E49-9D59-8263BB4D35A1}" type="pres">
      <dgm:prSet presAssocID="{CA0BE381-23AC-4E8D-BAEF-BE1FB850B96A}" presName="parTransOne" presStyleCnt="0"/>
      <dgm:spPr/>
      <dgm:t>
        <a:bodyPr/>
        <a:lstStyle/>
        <a:p>
          <a:endParaRPr lang="en-US"/>
        </a:p>
      </dgm:t>
    </dgm:pt>
    <dgm:pt modelId="{800D9CAC-0EE4-4A8F-B3F1-7AB6EC9E37D7}" type="pres">
      <dgm:prSet presAssocID="{CA0BE381-23AC-4E8D-BAEF-BE1FB850B96A}" presName="horzOne" presStyleCnt="0"/>
      <dgm:spPr/>
      <dgm:t>
        <a:bodyPr/>
        <a:lstStyle/>
        <a:p>
          <a:endParaRPr lang="en-US"/>
        </a:p>
      </dgm:t>
    </dgm:pt>
    <dgm:pt modelId="{4588409E-CA6B-4CF8-979A-27BEA8CF6B14}" type="pres">
      <dgm:prSet presAssocID="{6549724E-41F9-4303-B295-F366F631BDA6}" presName="vertTwo" presStyleCnt="0"/>
      <dgm:spPr/>
      <dgm:t>
        <a:bodyPr/>
        <a:lstStyle/>
        <a:p>
          <a:endParaRPr lang="en-US"/>
        </a:p>
      </dgm:t>
    </dgm:pt>
    <dgm:pt modelId="{2521C7F6-AB20-4129-8546-02A50CC8ECE5}" type="pres">
      <dgm:prSet presAssocID="{6549724E-41F9-4303-B295-F366F631BDA6}" presName="txTwo" presStyleLbl="node2" presStyleIdx="0" presStyleCnt="3" custScaleX="99924" custScaleY="222328">
        <dgm:presLayoutVars>
          <dgm:chPref val="3"/>
        </dgm:presLayoutVars>
      </dgm:prSet>
      <dgm:spPr/>
      <dgm:t>
        <a:bodyPr/>
        <a:lstStyle/>
        <a:p>
          <a:endParaRPr lang="en-US"/>
        </a:p>
      </dgm:t>
    </dgm:pt>
    <dgm:pt modelId="{F8F6F060-B485-4FEA-93AF-0CD9C3A6A10A}" type="pres">
      <dgm:prSet presAssocID="{6549724E-41F9-4303-B295-F366F631BDA6}" presName="horzTwo" presStyleCnt="0"/>
      <dgm:spPr/>
      <dgm:t>
        <a:bodyPr/>
        <a:lstStyle/>
        <a:p>
          <a:endParaRPr lang="en-US"/>
        </a:p>
      </dgm:t>
    </dgm:pt>
    <dgm:pt modelId="{C0328D75-9FB5-4B6D-ACA0-DED2FEDE7BC2}" type="pres">
      <dgm:prSet presAssocID="{B91C31F0-CA87-4482-9521-953CD517E299}" presName="sibSpaceTwo" presStyleCnt="0"/>
      <dgm:spPr/>
      <dgm:t>
        <a:bodyPr/>
        <a:lstStyle/>
        <a:p>
          <a:endParaRPr lang="en-US"/>
        </a:p>
      </dgm:t>
    </dgm:pt>
    <dgm:pt modelId="{A5E3E3BA-4260-4B60-B17F-F4B862D88497}" type="pres">
      <dgm:prSet presAssocID="{5E890040-C2F3-4DFB-A355-9EB37C4EAD3D}" presName="vertTwo" presStyleCnt="0"/>
      <dgm:spPr/>
      <dgm:t>
        <a:bodyPr/>
        <a:lstStyle/>
        <a:p>
          <a:endParaRPr lang="en-US"/>
        </a:p>
      </dgm:t>
    </dgm:pt>
    <dgm:pt modelId="{667D01DA-A841-462A-A64F-5FDD889B9F5B}" type="pres">
      <dgm:prSet presAssocID="{5E890040-C2F3-4DFB-A355-9EB37C4EAD3D}" presName="txTwo" presStyleLbl="node2" presStyleIdx="1" presStyleCnt="3" custScaleY="107452" custLinFactNeighborX="-3994">
        <dgm:presLayoutVars>
          <dgm:chPref val="3"/>
        </dgm:presLayoutVars>
      </dgm:prSet>
      <dgm:spPr/>
      <dgm:t>
        <a:bodyPr/>
        <a:lstStyle/>
        <a:p>
          <a:endParaRPr lang="en-US"/>
        </a:p>
      </dgm:t>
    </dgm:pt>
    <dgm:pt modelId="{A782F09E-B665-4473-BC77-15B47262FDA8}" type="pres">
      <dgm:prSet presAssocID="{5E890040-C2F3-4DFB-A355-9EB37C4EAD3D}" presName="parTransTwo" presStyleCnt="0"/>
      <dgm:spPr/>
      <dgm:t>
        <a:bodyPr/>
        <a:lstStyle/>
        <a:p>
          <a:endParaRPr lang="en-US"/>
        </a:p>
      </dgm:t>
    </dgm:pt>
    <dgm:pt modelId="{64A5BCC1-BECA-44AE-8B6F-F21E622EC548}" type="pres">
      <dgm:prSet presAssocID="{5E890040-C2F3-4DFB-A355-9EB37C4EAD3D}" presName="horzTwo" presStyleCnt="0"/>
      <dgm:spPr/>
      <dgm:t>
        <a:bodyPr/>
        <a:lstStyle/>
        <a:p>
          <a:endParaRPr lang="en-US"/>
        </a:p>
      </dgm:t>
    </dgm:pt>
    <dgm:pt modelId="{08735ABD-2E2F-47C2-8515-4E60C2912A21}" type="pres">
      <dgm:prSet presAssocID="{9EE3B2B4-F0F6-4C90-ADA8-CA8E1F8C31B8}" presName="vertThree" presStyleCnt="0"/>
      <dgm:spPr/>
      <dgm:t>
        <a:bodyPr/>
        <a:lstStyle/>
        <a:p>
          <a:endParaRPr lang="en-US"/>
        </a:p>
      </dgm:t>
    </dgm:pt>
    <dgm:pt modelId="{998EEF86-E238-4B08-86C1-493775D5A121}" type="pres">
      <dgm:prSet presAssocID="{9EE3B2B4-F0F6-4C90-ADA8-CA8E1F8C31B8}" presName="txThree" presStyleLbl="node3" presStyleIdx="0" presStyleCnt="1" custScaleX="127293" custScaleY="109946" custLinFactNeighborX="-5277" custLinFactNeighborY="-6859">
        <dgm:presLayoutVars>
          <dgm:chPref val="3"/>
        </dgm:presLayoutVars>
      </dgm:prSet>
      <dgm:spPr/>
      <dgm:t>
        <a:bodyPr/>
        <a:lstStyle/>
        <a:p>
          <a:endParaRPr lang="en-US"/>
        </a:p>
      </dgm:t>
    </dgm:pt>
    <dgm:pt modelId="{10B96DED-0F80-4222-A5B7-E5DA79B06025}" type="pres">
      <dgm:prSet presAssocID="{9EE3B2B4-F0F6-4C90-ADA8-CA8E1F8C31B8}" presName="horzThree" presStyleCnt="0"/>
      <dgm:spPr/>
      <dgm:t>
        <a:bodyPr/>
        <a:lstStyle/>
        <a:p>
          <a:endParaRPr lang="en-US"/>
        </a:p>
      </dgm:t>
    </dgm:pt>
    <dgm:pt modelId="{31EA5570-FED0-487E-9A1B-28C7F3D49151}" type="pres">
      <dgm:prSet presAssocID="{D5E3F193-DFEF-416E-936C-48EEB4A4DB85}" presName="sibSpaceTwo" presStyleCnt="0"/>
      <dgm:spPr/>
      <dgm:t>
        <a:bodyPr/>
        <a:lstStyle/>
        <a:p>
          <a:endParaRPr lang="en-US"/>
        </a:p>
      </dgm:t>
    </dgm:pt>
    <dgm:pt modelId="{6438298A-01F8-4987-AC32-96290BD348D9}" type="pres">
      <dgm:prSet presAssocID="{8DC9079D-74EA-4D64-914A-A555A7604313}" presName="vertTwo" presStyleCnt="0"/>
      <dgm:spPr/>
      <dgm:t>
        <a:bodyPr/>
        <a:lstStyle/>
        <a:p>
          <a:endParaRPr lang="en-US"/>
        </a:p>
      </dgm:t>
    </dgm:pt>
    <dgm:pt modelId="{D1CBE13E-76BF-4868-8A1D-C05AB2E45802}" type="pres">
      <dgm:prSet presAssocID="{8DC9079D-74EA-4D64-914A-A555A7604313}" presName="txTwo" presStyleLbl="node2" presStyleIdx="2" presStyleCnt="3" custScaleY="218585" custLinFactNeighborX="-10449">
        <dgm:presLayoutVars>
          <dgm:chPref val="3"/>
        </dgm:presLayoutVars>
      </dgm:prSet>
      <dgm:spPr/>
      <dgm:t>
        <a:bodyPr/>
        <a:lstStyle/>
        <a:p>
          <a:endParaRPr lang="en-US"/>
        </a:p>
      </dgm:t>
    </dgm:pt>
    <dgm:pt modelId="{F1758CF5-5DDF-4DE4-B937-1EA102365C4F}" type="pres">
      <dgm:prSet presAssocID="{8DC9079D-74EA-4D64-914A-A555A7604313}" presName="horzTwo" presStyleCnt="0"/>
      <dgm:spPr/>
      <dgm:t>
        <a:bodyPr/>
        <a:lstStyle/>
        <a:p>
          <a:endParaRPr lang="en-US"/>
        </a:p>
      </dgm:t>
    </dgm:pt>
  </dgm:ptLst>
  <dgm:cxnLst>
    <dgm:cxn modelId="{058557A7-FE63-4F6B-A136-6DD763FCD85E}" srcId="{59F1672A-4492-4674-B017-4439ECA258A5}" destId="{CA0BE381-23AC-4E8D-BAEF-BE1FB850B96A}" srcOrd="0" destOrd="0" parTransId="{90A0A818-398F-49BA-A531-5CE3B4E7ADDA}" sibTransId="{C80F2AC2-42E7-4D62-A8D1-257AC008DAF9}"/>
    <dgm:cxn modelId="{EF8E24A5-C29A-409F-AAC3-452E027EEDAE}" srcId="{CA0BE381-23AC-4E8D-BAEF-BE1FB850B96A}" destId="{6549724E-41F9-4303-B295-F366F631BDA6}" srcOrd="0" destOrd="0" parTransId="{B48132C9-03D5-4D6A-98B0-2785DCCDB568}" sibTransId="{B91C31F0-CA87-4482-9521-953CD517E299}"/>
    <dgm:cxn modelId="{F830B658-C037-466E-A0F4-A6625369D929}" srcId="{CA0BE381-23AC-4E8D-BAEF-BE1FB850B96A}" destId="{5E890040-C2F3-4DFB-A355-9EB37C4EAD3D}" srcOrd="1" destOrd="0" parTransId="{D90D7E6D-457F-484E-9F70-F87F36A30446}" sibTransId="{D5E3F193-DFEF-416E-936C-48EEB4A4DB85}"/>
    <dgm:cxn modelId="{19B47A3C-F2F7-409B-8C50-13CF99F6522E}" srcId="{5E890040-C2F3-4DFB-A355-9EB37C4EAD3D}" destId="{9EE3B2B4-F0F6-4C90-ADA8-CA8E1F8C31B8}" srcOrd="0" destOrd="1" parTransId="{8B1B2876-4641-478E-8A83-D845D0EFF855}" sibTransId="{0DF6AF62-3765-4F28-BD23-23092778CD20}"/>
    <dgm:cxn modelId="{C4589576-F03F-42FC-AAEC-81B06CC594D4}" srcId="{CA0BE381-23AC-4E8D-BAEF-BE1FB850B96A}" destId="{8DC9079D-74EA-4D64-914A-A555A7604313}" srcOrd="2" destOrd="0" parTransId="{EF3871ED-8F41-4B4F-9FC6-696CD253D856}" sibTransId="{11493CC2-82F9-4A88-BD84-E7CAF1A0DB65}"/>
    <dgm:cxn modelId="{0B576567-EB34-4A3C-88AD-88C8462DB322}" type="presOf" srcId="{59F1672A-4492-4674-B017-4439ECA258A5}" destId="{F5FB4FDC-1EB1-4258-820E-E4EF5023457B}" srcOrd="0" destOrd="0" presId="urn:microsoft.com/office/officeart/2005/8/layout/hierarchy4"/>
    <dgm:cxn modelId="{58A61F02-A6E2-4C8D-8D7A-94DDC878D048}" type="presParOf" srcId="{F5FB4FDC-1EB1-4258-820E-E4EF5023457B}" destId="{4A5D6038-5AF9-47D0-B956-055ECD7FEE09}" srcOrd="0" destOrd="0" presId="urn:microsoft.com/office/officeart/2005/8/layout/hierarchy4"/>
    <dgm:cxn modelId="{2AE2EC55-8CB6-47CD-B36D-27FFCEE61742}" type="presParOf" srcId="{4A5D6038-5AF9-47D0-B956-055ECD7FEE09}" destId="{2437CD35-8B4B-474A-B0D5-53A241D0FE13}" srcOrd="0" destOrd="0" presId="urn:microsoft.com/office/officeart/2005/8/layout/hierarchy4"/>
    <dgm:cxn modelId="{7A8C5E0A-0D15-43E4-84F4-3DAD2DC1C460}" type="presOf" srcId="{CA0BE381-23AC-4E8D-BAEF-BE1FB850B96A}" destId="{2437CD35-8B4B-474A-B0D5-53A241D0FE13}" srcOrd="0" destOrd="0" presId="urn:microsoft.com/office/officeart/2005/8/layout/hierarchy4"/>
    <dgm:cxn modelId="{A16D8938-6FAE-4560-8A90-4B9DDE996C33}" type="presParOf" srcId="{4A5D6038-5AF9-47D0-B956-055ECD7FEE09}" destId="{4EF7F62D-4784-4E49-9D59-8263BB4D35A1}" srcOrd="1" destOrd="0" presId="urn:microsoft.com/office/officeart/2005/8/layout/hierarchy4"/>
    <dgm:cxn modelId="{30542991-6F70-4D9F-8549-916DD10EFFCE}" type="presParOf" srcId="{4A5D6038-5AF9-47D0-B956-055ECD7FEE09}" destId="{800D9CAC-0EE4-4A8F-B3F1-7AB6EC9E37D7}" srcOrd="2" destOrd="0" presId="urn:microsoft.com/office/officeart/2005/8/layout/hierarchy4"/>
    <dgm:cxn modelId="{E5A1CAE4-43F5-4518-AD6D-22C7EE1288C1}" type="presParOf" srcId="{800D9CAC-0EE4-4A8F-B3F1-7AB6EC9E37D7}" destId="{4588409E-CA6B-4CF8-979A-27BEA8CF6B14}" srcOrd="0" destOrd="2" presId="urn:microsoft.com/office/officeart/2005/8/layout/hierarchy4"/>
    <dgm:cxn modelId="{4D399D7E-F61E-4E4E-B3D3-C70AFB042462}" type="presParOf" srcId="{4588409E-CA6B-4CF8-979A-27BEA8CF6B14}" destId="{2521C7F6-AB20-4129-8546-02A50CC8ECE5}" srcOrd="0" destOrd="0" presId="urn:microsoft.com/office/officeart/2005/8/layout/hierarchy4"/>
    <dgm:cxn modelId="{A3A2E06D-5D59-4CDC-92A1-6A19D603F185}" type="presOf" srcId="{6549724E-41F9-4303-B295-F366F631BDA6}" destId="{2521C7F6-AB20-4129-8546-02A50CC8ECE5}" srcOrd="0" destOrd="0" presId="urn:microsoft.com/office/officeart/2005/8/layout/hierarchy4"/>
    <dgm:cxn modelId="{5D6EB111-3294-4308-9346-4DB31E028FD4}" type="presParOf" srcId="{4588409E-CA6B-4CF8-979A-27BEA8CF6B14}" destId="{F8F6F060-B485-4FEA-93AF-0CD9C3A6A10A}" srcOrd="1" destOrd="0" presId="urn:microsoft.com/office/officeart/2005/8/layout/hierarchy4"/>
    <dgm:cxn modelId="{32DA15C3-A566-4DE3-ACB9-8E58D4468A13}" type="presParOf" srcId="{800D9CAC-0EE4-4A8F-B3F1-7AB6EC9E37D7}" destId="{C0328D75-9FB5-4B6D-ACA0-DED2FEDE7BC2}" srcOrd="1" destOrd="2" presId="urn:microsoft.com/office/officeart/2005/8/layout/hierarchy4"/>
    <dgm:cxn modelId="{739042DF-2231-463C-898F-38E0D95EF48C}" type="presParOf" srcId="{800D9CAC-0EE4-4A8F-B3F1-7AB6EC9E37D7}" destId="{A5E3E3BA-4260-4B60-B17F-F4B862D88497}" srcOrd="2" destOrd="2" presId="urn:microsoft.com/office/officeart/2005/8/layout/hierarchy4"/>
    <dgm:cxn modelId="{E293812E-EBDE-43F8-9895-DA88A2E1332B}" type="presParOf" srcId="{A5E3E3BA-4260-4B60-B17F-F4B862D88497}" destId="{667D01DA-A841-462A-A64F-5FDD889B9F5B}" srcOrd="0" destOrd="2" presId="urn:microsoft.com/office/officeart/2005/8/layout/hierarchy4"/>
    <dgm:cxn modelId="{D9812D1B-269E-4D9C-A942-5F4756FDD8F9}" type="presOf" srcId="{5E890040-C2F3-4DFB-A355-9EB37C4EAD3D}" destId="{667D01DA-A841-462A-A64F-5FDD889B9F5B}" srcOrd="0" destOrd="0" presId="urn:microsoft.com/office/officeart/2005/8/layout/hierarchy4"/>
    <dgm:cxn modelId="{B5A6CBFA-918D-4915-954A-77591343989D}" type="presParOf" srcId="{A5E3E3BA-4260-4B60-B17F-F4B862D88497}" destId="{A782F09E-B665-4473-BC77-15B47262FDA8}" srcOrd="1" destOrd="2" presId="urn:microsoft.com/office/officeart/2005/8/layout/hierarchy4"/>
    <dgm:cxn modelId="{04C4BA9A-E9CF-4923-BFE1-5325656A2B0F}" type="presParOf" srcId="{A5E3E3BA-4260-4B60-B17F-F4B862D88497}" destId="{64A5BCC1-BECA-44AE-8B6F-F21E622EC548}" srcOrd="2" destOrd="2" presId="urn:microsoft.com/office/officeart/2005/8/layout/hierarchy4"/>
    <dgm:cxn modelId="{587F05E3-EA0D-4383-BB71-3CD838F3BBF1}" type="presParOf" srcId="{64A5BCC1-BECA-44AE-8B6F-F21E622EC548}" destId="{08735ABD-2E2F-47C2-8515-4E60C2912A21}" srcOrd="0" destOrd="2" presId="urn:microsoft.com/office/officeart/2005/8/layout/hierarchy4"/>
    <dgm:cxn modelId="{832BDFCD-BBAB-4EF6-977F-329A7919BFED}" type="presParOf" srcId="{08735ABD-2E2F-47C2-8515-4E60C2912A21}" destId="{998EEF86-E238-4B08-86C1-493775D5A121}" srcOrd="0" destOrd="0" presId="urn:microsoft.com/office/officeart/2005/8/layout/hierarchy4"/>
    <dgm:cxn modelId="{825289C2-B3FB-428A-ACFB-CD4974094813}" type="presOf" srcId="{9EE3B2B4-F0F6-4C90-ADA8-CA8E1F8C31B8}" destId="{998EEF86-E238-4B08-86C1-493775D5A121}" srcOrd="0" destOrd="0" presId="urn:microsoft.com/office/officeart/2005/8/layout/hierarchy4"/>
    <dgm:cxn modelId="{58A49CCA-5988-48BE-B04B-75DD9605E1DB}" type="presParOf" srcId="{08735ABD-2E2F-47C2-8515-4E60C2912A21}" destId="{10B96DED-0F80-4222-A5B7-E5DA79B06025}" srcOrd="1" destOrd="0" presId="urn:microsoft.com/office/officeart/2005/8/layout/hierarchy4"/>
    <dgm:cxn modelId="{DDF8F4CD-B345-4503-9614-BAD6EAD2FDB3}" type="presParOf" srcId="{800D9CAC-0EE4-4A8F-B3F1-7AB6EC9E37D7}" destId="{31EA5570-FED0-487E-9A1B-28C7F3D49151}" srcOrd="3" destOrd="2" presId="urn:microsoft.com/office/officeart/2005/8/layout/hierarchy4"/>
    <dgm:cxn modelId="{455BE1E9-D6CC-473F-BC9B-BE8E1B272D21}" type="presParOf" srcId="{800D9CAC-0EE4-4A8F-B3F1-7AB6EC9E37D7}" destId="{6438298A-01F8-4987-AC32-96290BD348D9}" srcOrd="4" destOrd="2" presId="urn:microsoft.com/office/officeart/2005/8/layout/hierarchy4"/>
    <dgm:cxn modelId="{6ECCED1E-577B-48F0-A385-928D11671137}" type="presParOf" srcId="{6438298A-01F8-4987-AC32-96290BD348D9}" destId="{D1CBE13E-76BF-4868-8A1D-C05AB2E45802}" srcOrd="0" destOrd="4" presId="urn:microsoft.com/office/officeart/2005/8/layout/hierarchy4"/>
    <dgm:cxn modelId="{FACAB374-ABC3-4D9D-996D-EF0A9ED16A7B}" type="presOf" srcId="{8DC9079D-74EA-4D64-914A-A555A7604313}" destId="{D1CBE13E-76BF-4868-8A1D-C05AB2E45802}" srcOrd="0" destOrd="0" presId="urn:microsoft.com/office/officeart/2005/8/layout/hierarchy4"/>
    <dgm:cxn modelId="{346AF7A8-CAD8-4000-A267-C7B198319A56}" type="presParOf" srcId="{6438298A-01F8-4987-AC32-96290BD348D9}" destId="{F1758CF5-5DDF-4DE4-B937-1EA102365C4F}" srcOrd="1" destOrd="4" presId="urn:microsoft.com/office/officeart/2005/8/layout/hierarchy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37CD35-8B4B-474A-B0D5-53A241D0FE13}">
      <dsp:nvSpPr>
        <dsp:cNvPr id="0" name=""/>
        <dsp:cNvSpPr/>
      </dsp:nvSpPr>
      <dsp:spPr>
        <a:xfrm>
          <a:off x="53678" y="135010"/>
          <a:ext cx="10273376" cy="519208"/>
        </a:xfrm>
        <a:prstGeom prst="roundRect">
          <a:avLst>
            <a:gd name="adj" fmla="val 10000"/>
          </a:avLst>
        </a:prstGeom>
        <a:solidFill>
          <a:schemeClr val="accent6">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err="1" smtClean="0"/>
            <a:t>SaaS</a:t>
          </a:r>
          <a:endParaRPr lang="en-US" sz="2400" b="1" kern="1200" dirty="0"/>
        </a:p>
      </dsp:txBody>
      <dsp:txXfrm>
        <a:off x="68885" y="150217"/>
        <a:ext cx="10242962" cy="488794"/>
      </dsp:txXfrm>
    </dsp:sp>
    <dsp:sp modelId="{2521C7F6-AB20-4129-8546-02A50CC8ECE5}">
      <dsp:nvSpPr>
        <dsp:cNvPr id="0" name=""/>
        <dsp:cNvSpPr/>
      </dsp:nvSpPr>
      <dsp:spPr>
        <a:xfrm>
          <a:off x="13285" y="737080"/>
          <a:ext cx="3094624" cy="3554347"/>
        </a:xfrm>
        <a:prstGeom prst="roundRect">
          <a:avLst>
            <a:gd name="adj" fmla="val 10000"/>
          </a:avLst>
        </a:prstGeom>
        <a:solidFill>
          <a:schemeClr val="accent6">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Benefits</a:t>
          </a:r>
        </a:p>
        <a:p>
          <a:pPr lvl="0" algn="l" defTabSz="711200">
            <a:lnSpc>
              <a:spcPct val="90000"/>
            </a:lnSpc>
            <a:spcBef>
              <a:spcPct val="0"/>
            </a:spcBef>
            <a:spcAft>
              <a:spcPct val="35000"/>
            </a:spcAft>
          </a:pPr>
          <a:r>
            <a:rPr lang="en-US" sz="1600" b="0" kern="1200" dirty="0" smtClean="0"/>
            <a:t>- Lower costs</a:t>
          </a:r>
        </a:p>
        <a:p>
          <a:pPr lvl="0" algn="l" defTabSz="711200">
            <a:lnSpc>
              <a:spcPct val="90000"/>
            </a:lnSpc>
            <a:spcBef>
              <a:spcPct val="0"/>
            </a:spcBef>
            <a:spcAft>
              <a:spcPct val="35000"/>
            </a:spcAft>
          </a:pPr>
          <a:r>
            <a:rPr lang="en-US" sz="1600" kern="1200" dirty="0" smtClean="0"/>
            <a:t>- No infrastructure required</a:t>
          </a:r>
        </a:p>
        <a:p>
          <a:pPr lvl="0" algn="l" defTabSz="711200">
            <a:lnSpc>
              <a:spcPct val="90000"/>
            </a:lnSpc>
            <a:spcBef>
              <a:spcPct val="0"/>
            </a:spcBef>
            <a:spcAft>
              <a:spcPct val="35000"/>
            </a:spcAft>
          </a:pPr>
          <a:r>
            <a:rPr lang="en-US" sz="1600" kern="1200" dirty="0" smtClean="0"/>
            <a:t>- Seamless upgrades</a:t>
          </a:r>
        </a:p>
        <a:p>
          <a:pPr lvl="0" algn="l" defTabSz="711200">
            <a:lnSpc>
              <a:spcPct val="90000"/>
            </a:lnSpc>
            <a:spcBef>
              <a:spcPct val="0"/>
            </a:spcBef>
            <a:spcAft>
              <a:spcPct val="35000"/>
            </a:spcAft>
          </a:pPr>
          <a:r>
            <a:rPr lang="en-US" sz="1600" kern="1200" dirty="0" smtClean="0"/>
            <a:t>- Guaranteed performance</a:t>
          </a:r>
        </a:p>
        <a:p>
          <a:pPr lvl="0" algn="l" defTabSz="711200">
            <a:lnSpc>
              <a:spcPct val="90000"/>
            </a:lnSpc>
            <a:spcBef>
              <a:spcPct val="0"/>
            </a:spcBef>
            <a:spcAft>
              <a:spcPct val="35000"/>
            </a:spcAft>
          </a:pPr>
          <a:r>
            <a:rPr lang="en-US" sz="1600" kern="1200" dirty="0" smtClean="0"/>
            <a:t>- Automated backups</a:t>
          </a:r>
        </a:p>
        <a:p>
          <a:pPr lvl="0" algn="l" defTabSz="711200">
            <a:lnSpc>
              <a:spcPct val="90000"/>
            </a:lnSpc>
            <a:spcBef>
              <a:spcPct val="0"/>
            </a:spcBef>
            <a:spcAft>
              <a:spcPct val="35000"/>
            </a:spcAft>
          </a:pPr>
          <a:r>
            <a:rPr lang="en-US" sz="1600" kern="1200" dirty="0" smtClean="0"/>
            <a:t>- Easy data recovery</a:t>
          </a:r>
        </a:p>
        <a:p>
          <a:pPr lvl="0" algn="l" defTabSz="711200">
            <a:lnSpc>
              <a:spcPct val="90000"/>
            </a:lnSpc>
            <a:spcBef>
              <a:spcPct val="0"/>
            </a:spcBef>
            <a:spcAft>
              <a:spcPct val="35000"/>
            </a:spcAft>
          </a:pPr>
          <a:r>
            <a:rPr lang="en-US" sz="1600" kern="1200" dirty="0" smtClean="0"/>
            <a:t>- Secure</a:t>
          </a:r>
        </a:p>
        <a:p>
          <a:pPr lvl="0" algn="l" defTabSz="711200">
            <a:lnSpc>
              <a:spcPct val="90000"/>
            </a:lnSpc>
            <a:spcBef>
              <a:spcPct val="0"/>
            </a:spcBef>
            <a:spcAft>
              <a:spcPct val="35000"/>
            </a:spcAft>
          </a:pPr>
          <a:r>
            <a:rPr lang="en-US" sz="1600" kern="1200" dirty="0" smtClean="0"/>
            <a:t>- High adoption</a:t>
          </a:r>
        </a:p>
        <a:p>
          <a:pPr lvl="0" algn="l" defTabSz="711200">
            <a:lnSpc>
              <a:spcPct val="90000"/>
            </a:lnSpc>
            <a:spcBef>
              <a:spcPct val="0"/>
            </a:spcBef>
            <a:spcAft>
              <a:spcPct val="35000"/>
            </a:spcAft>
          </a:pPr>
          <a:r>
            <a:rPr lang="en-US" sz="1600" kern="1200" dirty="0" smtClean="0"/>
            <a:t>- On-the move access</a:t>
          </a:r>
          <a:endParaRPr lang="en-US" sz="1600" kern="1200" dirty="0"/>
        </a:p>
      </dsp:txBody>
      <dsp:txXfrm>
        <a:off x="103923" y="827718"/>
        <a:ext cx="2913348" cy="3373071"/>
      </dsp:txXfrm>
    </dsp:sp>
    <dsp:sp modelId="{667D01DA-A841-462A-A64F-5FDD889B9F5B}">
      <dsp:nvSpPr>
        <dsp:cNvPr id="0" name=""/>
        <dsp:cNvSpPr/>
      </dsp:nvSpPr>
      <dsp:spPr>
        <a:xfrm>
          <a:off x="3210602" y="737080"/>
          <a:ext cx="3942235" cy="1717830"/>
        </a:xfrm>
        <a:prstGeom prst="roundRect">
          <a:avLst>
            <a:gd name="adj" fmla="val 10000"/>
          </a:avLst>
        </a:prstGeom>
        <a:solidFill>
          <a:schemeClr val="accent6">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Characteristics</a:t>
          </a:r>
        </a:p>
        <a:p>
          <a:pPr lvl="0" algn="l" defTabSz="711200">
            <a:lnSpc>
              <a:spcPct val="90000"/>
            </a:lnSpc>
            <a:spcBef>
              <a:spcPct val="0"/>
            </a:spcBef>
            <a:spcAft>
              <a:spcPct val="35000"/>
            </a:spcAft>
          </a:pPr>
          <a:r>
            <a:rPr lang="en-US" sz="1600" kern="1200" dirty="0" smtClean="0"/>
            <a:t>- Multi-tenancy</a:t>
          </a:r>
        </a:p>
        <a:p>
          <a:pPr lvl="0" algn="l" defTabSz="711200">
            <a:lnSpc>
              <a:spcPct val="90000"/>
            </a:lnSpc>
            <a:spcBef>
              <a:spcPct val="0"/>
            </a:spcBef>
            <a:spcAft>
              <a:spcPct val="35000"/>
            </a:spcAft>
          </a:pPr>
          <a:r>
            <a:rPr lang="en-US" sz="1600" kern="1200" dirty="0" smtClean="0"/>
            <a:t>- On-demand software</a:t>
          </a:r>
        </a:p>
        <a:p>
          <a:pPr lvl="0" algn="l" defTabSz="711200">
            <a:lnSpc>
              <a:spcPct val="90000"/>
            </a:lnSpc>
            <a:spcBef>
              <a:spcPct val="0"/>
            </a:spcBef>
            <a:spcAft>
              <a:spcPct val="35000"/>
            </a:spcAft>
          </a:pPr>
          <a:r>
            <a:rPr lang="en-US" sz="1600" kern="1200" dirty="0" smtClean="0"/>
            <a:t>- Open integration protocols</a:t>
          </a:r>
        </a:p>
        <a:p>
          <a:pPr lvl="0" algn="l" defTabSz="711200">
            <a:lnSpc>
              <a:spcPct val="90000"/>
            </a:lnSpc>
            <a:spcBef>
              <a:spcPct val="0"/>
            </a:spcBef>
            <a:spcAft>
              <a:spcPct val="35000"/>
            </a:spcAft>
          </a:pPr>
          <a:r>
            <a:rPr lang="en-US" sz="1600" kern="1200" dirty="0" smtClean="0"/>
            <a:t>- Social network integration</a:t>
          </a:r>
        </a:p>
      </dsp:txBody>
      <dsp:txXfrm>
        <a:off x="3260916" y="787394"/>
        <a:ext cx="3841607" cy="1617202"/>
      </dsp:txXfrm>
    </dsp:sp>
    <dsp:sp modelId="{998EEF86-E238-4B08-86C1-493775D5A121}">
      <dsp:nvSpPr>
        <dsp:cNvPr id="0" name=""/>
        <dsp:cNvSpPr/>
      </dsp:nvSpPr>
      <dsp:spPr>
        <a:xfrm>
          <a:off x="3212953" y="2561081"/>
          <a:ext cx="3926859" cy="1757701"/>
        </a:xfrm>
        <a:prstGeom prst="roundRect">
          <a:avLst>
            <a:gd name="adj" fmla="val 10000"/>
          </a:avLst>
        </a:prstGeom>
        <a:solidFill>
          <a:schemeClr val="accent6">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Adoption</a:t>
          </a:r>
        </a:p>
        <a:p>
          <a:pPr lvl="0" algn="l" defTabSz="711200">
            <a:lnSpc>
              <a:spcPct val="90000"/>
            </a:lnSpc>
            <a:spcBef>
              <a:spcPct val="0"/>
            </a:spcBef>
            <a:spcAft>
              <a:spcPct val="35000"/>
            </a:spcAft>
          </a:pPr>
          <a:r>
            <a:rPr lang="en-US" sz="1600" kern="1200" dirty="0" smtClean="0"/>
            <a:t>- Individual users: High</a:t>
          </a:r>
          <a:br>
            <a:rPr lang="en-US" sz="1600" kern="1200" dirty="0" smtClean="0"/>
          </a:br>
          <a:r>
            <a:rPr lang="en-US" sz="1600" kern="1200" dirty="0" smtClean="0"/>
            <a:t>- Small &amp; medium enterprises: High</a:t>
          </a:r>
          <a:br>
            <a:rPr lang="en-US" sz="1600" kern="1200" dirty="0" smtClean="0"/>
          </a:br>
          <a:r>
            <a:rPr lang="en-US" sz="1600" kern="1200" dirty="0" smtClean="0"/>
            <a:t>- Large organizations: High</a:t>
          </a:r>
        </a:p>
        <a:p>
          <a:pPr lvl="0" algn="l" defTabSz="711200">
            <a:lnSpc>
              <a:spcPct val="90000"/>
            </a:lnSpc>
            <a:spcBef>
              <a:spcPct val="0"/>
            </a:spcBef>
            <a:spcAft>
              <a:spcPct val="35000"/>
            </a:spcAft>
          </a:pPr>
          <a:r>
            <a:rPr lang="en-US" sz="1600" kern="1200" dirty="0" smtClean="0"/>
            <a:t>- Government: Medium</a:t>
          </a:r>
          <a:endParaRPr lang="en-US" sz="1600" kern="1200" dirty="0"/>
        </a:p>
      </dsp:txBody>
      <dsp:txXfrm>
        <a:off x="3264434" y="2612562"/>
        <a:ext cx="3823897" cy="1654739"/>
      </dsp:txXfrm>
    </dsp:sp>
    <dsp:sp modelId="{D1CBE13E-76BF-4868-8A1D-C05AB2E45802}">
      <dsp:nvSpPr>
        <dsp:cNvPr id="0" name=""/>
        <dsp:cNvSpPr/>
      </dsp:nvSpPr>
      <dsp:spPr>
        <a:xfrm>
          <a:off x="7246834" y="737080"/>
          <a:ext cx="3096977" cy="3494508"/>
        </a:xfrm>
        <a:prstGeom prst="roundRect">
          <a:avLst>
            <a:gd name="adj" fmla="val 10000"/>
          </a:avLst>
        </a:prstGeom>
        <a:solidFill>
          <a:schemeClr val="accent6">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Examples</a:t>
          </a:r>
        </a:p>
        <a:p>
          <a:pPr lvl="0" algn="l" defTabSz="711200">
            <a:lnSpc>
              <a:spcPct val="90000"/>
            </a:lnSpc>
            <a:spcBef>
              <a:spcPct val="0"/>
            </a:spcBef>
            <a:spcAft>
              <a:spcPct val="35000"/>
            </a:spcAft>
          </a:pPr>
          <a:r>
            <a:rPr lang="en-US" sz="1600" b="0" kern="1200" dirty="0" smtClean="0"/>
            <a:t>- Google Apps</a:t>
          </a:r>
        </a:p>
        <a:p>
          <a:pPr lvl="0" algn="l" defTabSz="711200">
            <a:lnSpc>
              <a:spcPct val="90000"/>
            </a:lnSpc>
            <a:spcBef>
              <a:spcPct val="0"/>
            </a:spcBef>
            <a:spcAft>
              <a:spcPct val="35000"/>
            </a:spcAft>
          </a:pPr>
          <a:r>
            <a:rPr lang="en-US" sz="1600" b="0" kern="1200" dirty="0" smtClean="0"/>
            <a:t>- Salesforce.com</a:t>
          </a:r>
        </a:p>
        <a:p>
          <a:pPr lvl="0" algn="l" defTabSz="711200">
            <a:lnSpc>
              <a:spcPct val="90000"/>
            </a:lnSpc>
            <a:spcBef>
              <a:spcPct val="0"/>
            </a:spcBef>
            <a:spcAft>
              <a:spcPct val="35000"/>
            </a:spcAft>
          </a:pPr>
          <a:r>
            <a:rPr lang="en-US" sz="1600" b="0" kern="1200" dirty="0" smtClean="0"/>
            <a:t>- </a:t>
          </a:r>
          <a:r>
            <a:rPr lang="en-US" sz="1600" b="0" kern="1200" dirty="0" err="1" smtClean="0"/>
            <a:t>Facebook</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Zoho</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Dropbox</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Taleo</a:t>
          </a:r>
          <a:r>
            <a:rPr lang="en-US" sz="1600" b="0" kern="1200" dirty="0" smtClean="0"/>
            <a:t> </a:t>
          </a:r>
        </a:p>
        <a:p>
          <a:pPr lvl="0" algn="l" defTabSz="711200">
            <a:lnSpc>
              <a:spcPct val="90000"/>
            </a:lnSpc>
            <a:spcBef>
              <a:spcPct val="0"/>
            </a:spcBef>
            <a:spcAft>
              <a:spcPct val="35000"/>
            </a:spcAft>
          </a:pPr>
          <a:r>
            <a:rPr lang="en-US" sz="1600" b="0" kern="1200" dirty="0" smtClean="0"/>
            <a:t>- Microsoft Office 365</a:t>
          </a:r>
        </a:p>
        <a:p>
          <a:pPr lvl="0" algn="l" defTabSz="711200">
            <a:lnSpc>
              <a:spcPct val="90000"/>
            </a:lnSpc>
            <a:spcBef>
              <a:spcPct val="0"/>
            </a:spcBef>
            <a:spcAft>
              <a:spcPct val="35000"/>
            </a:spcAft>
          </a:pPr>
          <a:r>
            <a:rPr lang="en-US" sz="1600" b="0" kern="1200" dirty="0" smtClean="0"/>
            <a:t>- </a:t>
          </a:r>
          <a:r>
            <a:rPr lang="en-US" sz="1600" b="0" kern="1200" dirty="0" err="1" smtClean="0"/>
            <a:t>Linkedin</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Slideshare</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CareCloud</a:t>
          </a:r>
          <a:endParaRPr lang="en-US" sz="1600" b="0" kern="1200" dirty="0"/>
        </a:p>
      </dsp:txBody>
      <dsp:txXfrm>
        <a:off x="7337541" y="827787"/>
        <a:ext cx="2915563" cy="33130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37CD35-8B4B-474A-B0D5-53A241D0FE13}">
      <dsp:nvSpPr>
        <dsp:cNvPr id="0" name=""/>
        <dsp:cNvSpPr/>
      </dsp:nvSpPr>
      <dsp:spPr>
        <a:xfrm>
          <a:off x="53678" y="135343"/>
          <a:ext cx="10273376" cy="543131"/>
        </a:xfrm>
        <a:prstGeom prst="roundRect">
          <a:avLst>
            <a:gd name="adj" fmla="val 10000"/>
          </a:avLst>
        </a:prstGeom>
        <a:solidFill>
          <a:schemeClr val="accent5">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err="1" smtClean="0"/>
            <a:t>PaaS</a:t>
          </a:r>
          <a:endParaRPr lang="en-US" sz="1600" b="1" kern="1200" dirty="0"/>
        </a:p>
      </dsp:txBody>
      <dsp:txXfrm>
        <a:off x="69586" y="151251"/>
        <a:ext cx="10241560" cy="511315"/>
      </dsp:txXfrm>
    </dsp:sp>
    <dsp:sp modelId="{2521C7F6-AB20-4129-8546-02A50CC8ECE5}">
      <dsp:nvSpPr>
        <dsp:cNvPr id="0" name=""/>
        <dsp:cNvSpPr/>
      </dsp:nvSpPr>
      <dsp:spPr>
        <a:xfrm>
          <a:off x="13285" y="761673"/>
          <a:ext cx="3094624" cy="3718119"/>
        </a:xfrm>
        <a:prstGeom prst="roundRect">
          <a:avLst>
            <a:gd name="adj" fmla="val 10000"/>
          </a:avLst>
        </a:prstGeom>
        <a:solidFill>
          <a:schemeClr val="accent5">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Benefits</a:t>
          </a:r>
        </a:p>
        <a:p>
          <a:pPr lvl="0" algn="l" defTabSz="711200">
            <a:lnSpc>
              <a:spcPct val="90000"/>
            </a:lnSpc>
            <a:spcBef>
              <a:spcPct val="0"/>
            </a:spcBef>
            <a:spcAft>
              <a:spcPct val="35000"/>
            </a:spcAft>
          </a:pPr>
          <a:r>
            <a:rPr lang="en-US" sz="1600" b="0" kern="1200" dirty="0" smtClean="0"/>
            <a:t>- Lower upfront &amp; operations costs</a:t>
          </a:r>
        </a:p>
        <a:p>
          <a:pPr lvl="0" algn="l" defTabSz="711200">
            <a:lnSpc>
              <a:spcPct val="90000"/>
            </a:lnSpc>
            <a:spcBef>
              <a:spcPct val="0"/>
            </a:spcBef>
            <a:spcAft>
              <a:spcPct val="35000"/>
            </a:spcAft>
          </a:pPr>
          <a:r>
            <a:rPr lang="en-US" sz="1600" b="0" kern="1200" dirty="0" smtClean="0"/>
            <a:t>- No IT infrastructure management costs</a:t>
          </a:r>
        </a:p>
        <a:p>
          <a:pPr lvl="0" algn="l" defTabSz="711200">
            <a:lnSpc>
              <a:spcPct val="90000"/>
            </a:lnSpc>
            <a:spcBef>
              <a:spcPct val="0"/>
            </a:spcBef>
            <a:spcAft>
              <a:spcPct val="35000"/>
            </a:spcAft>
          </a:pPr>
          <a:r>
            <a:rPr lang="en-US" sz="1600" b="0" kern="1200" dirty="0" smtClean="0"/>
            <a:t>- Improved scalability</a:t>
          </a:r>
        </a:p>
        <a:p>
          <a:pPr lvl="0" algn="l" defTabSz="711200">
            <a:lnSpc>
              <a:spcPct val="90000"/>
            </a:lnSpc>
            <a:spcBef>
              <a:spcPct val="0"/>
            </a:spcBef>
            <a:spcAft>
              <a:spcPct val="35000"/>
            </a:spcAft>
          </a:pPr>
          <a:r>
            <a:rPr lang="en-US" sz="1600" kern="1200" dirty="0" smtClean="0"/>
            <a:t>- Higher performance</a:t>
          </a:r>
        </a:p>
        <a:p>
          <a:pPr lvl="0" algn="l" defTabSz="711200">
            <a:lnSpc>
              <a:spcPct val="90000"/>
            </a:lnSpc>
            <a:spcBef>
              <a:spcPct val="0"/>
            </a:spcBef>
            <a:spcAft>
              <a:spcPct val="35000"/>
            </a:spcAft>
          </a:pPr>
          <a:r>
            <a:rPr lang="en-US" sz="1600" kern="1200" dirty="0" smtClean="0"/>
            <a:t>- Secured access</a:t>
          </a:r>
        </a:p>
        <a:p>
          <a:pPr lvl="0" algn="l" defTabSz="711200">
            <a:lnSpc>
              <a:spcPct val="90000"/>
            </a:lnSpc>
            <a:spcBef>
              <a:spcPct val="0"/>
            </a:spcBef>
            <a:spcAft>
              <a:spcPct val="35000"/>
            </a:spcAft>
          </a:pPr>
          <a:r>
            <a:rPr lang="en-US" sz="1600" kern="1200" dirty="0" smtClean="0"/>
            <a:t>- Quick &amp; easy development</a:t>
          </a:r>
        </a:p>
        <a:p>
          <a:pPr lvl="0" algn="l" defTabSz="711200">
            <a:lnSpc>
              <a:spcPct val="90000"/>
            </a:lnSpc>
            <a:spcBef>
              <a:spcPct val="0"/>
            </a:spcBef>
            <a:spcAft>
              <a:spcPct val="35000"/>
            </a:spcAft>
          </a:pPr>
          <a:r>
            <a:rPr lang="en-US" sz="1600" kern="1200" dirty="0" smtClean="0"/>
            <a:t>- Seamless integration</a:t>
          </a:r>
          <a:endParaRPr lang="en-US" sz="1600" kern="1200" dirty="0"/>
        </a:p>
      </dsp:txBody>
      <dsp:txXfrm>
        <a:off x="103923" y="852311"/>
        <a:ext cx="2913348" cy="3536843"/>
      </dsp:txXfrm>
    </dsp:sp>
    <dsp:sp modelId="{667D01DA-A841-462A-A64F-5FDD889B9F5B}">
      <dsp:nvSpPr>
        <dsp:cNvPr id="0" name=""/>
        <dsp:cNvSpPr/>
      </dsp:nvSpPr>
      <dsp:spPr>
        <a:xfrm>
          <a:off x="3210602" y="761673"/>
          <a:ext cx="3942235" cy="1796981"/>
        </a:xfrm>
        <a:prstGeom prst="roundRect">
          <a:avLst>
            <a:gd name="adj" fmla="val 10000"/>
          </a:avLst>
        </a:prstGeom>
        <a:solidFill>
          <a:schemeClr val="accent5">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Characteristics</a:t>
          </a:r>
        </a:p>
        <a:p>
          <a:pPr lvl="0" algn="l" defTabSz="711200">
            <a:lnSpc>
              <a:spcPct val="90000"/>
            </a:lnSpc>
            <a:spcBef>
              <a:spcPct val="0"/>
            </a:spcBef>
            <a:spcAft>
              <a:spcPct val="35000"/>
            </a:spcAft>
          </a:pPr>
          <a:r>
            <a:rPr lang="en-US" sz="1600" kern="1200" dirty="0" smtClean="0"/>
            <a:t>- Multi-tenancy</a:t>
          </a:r>
        </a:p>
        <a:p>
          <a:pPr lvl="0" algn="l" defTabSz="711200">
            <a:lnSpc>
              <a:spcPct val="90000"/>
            </a:lnSpc>
            <a:spcBef>
              <a:spcPct val="0"/>
            </a:spcBef>
            <a:spcAft>
              <a:spcPct val="35000"/>
            </a:spcAft>
          </a:pPr>
          <a:r>
            <a:rPr lang="en-US" sz="1600" kern="1200" dirty="0" smtClean="0"/>
            <a:t>- Open integration protocols</a:t>
          </a:r>
        </a:p>
        <a:p>
          <a:pPr lvl="0" algn="l" defTabSz="711200">
            <a:lnSpc>
              <a:spcPct val="90000"/>
            </a:lnSpc>
            <a:spcBef>
              <a:spcPct val="0"/>
            </a:spcBef>
            <a:spcAft>
              <a:spcPct val="35000"/>
            </a:spcAft>
          </a:pPr>
          <a:r>
            <a:rPr lang="en-US" sz="1600" kern="1200" dirty="0" smtClean="0"/>
            <a:t>- App development tools  &amp; SDKs</a:t>
          </a:r>
        </a:p>
        <a:p>
          <a:pPr lvl="0" algn="l" defTabSz="711200">
            <a:lnSpc>
              <a:spcPct val="90000"/>
            </a:lnSpc>
            <a:spcBef>
              <a:spcPct val="0"/>
            </a:spcBef>
            <a:spcAft>
              <a:spcPct val="35000"/>
            </a:spcAft>
          </a:pPr>
          <a:r>
            <a:rPr lang="en-US" sz="1600" kern="1200" dirty="0" smtClean="0"/>
            <a:t>- Analytics</a:t>
          </a:r>
        </a:p>
      </dsp:txBody>
      <dsp:txXfrm>
        <a:off x="3263234" y="814305"/>
        <a:ext cx="3836971" cy="1691717"/>
      </dsp:txXfrm>
    </dsp:sp>
    <dsp:sp modelId="{998EEF86-E238-4B08-86C1-493775D5A121}">
      <dsp:nvSpPr>
        <dsp:cNvPr id="0" name=""/>
        <dsp:cNvSpPr/>
      </dsp:nvSpPr>
      <dsp:spPr>
        <a:xfrm>
          <a:off x="3212953" y="2660649"/>
          <a:ext cx="3926859" cy="1838690"/>
        </a:xfrm>
        <a:prstGeom prst="roundRect">
          <a:avLst>
            <a:gd name="adj" fmla="val 10000"/>
          </a:avLst>
        </a:prstGeom>
        <a:solidFill>
          <a:schemeClr val="accent5">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Adoption</a:t>
          </a:r>
        </a:p>
        <a:p>
          <a:pPr lvl="0" algn="l" defTabSz="711200">
            <a:lnSpc>
              <a:spcPct val="90000"/>
            </a:lnSpc>
            <a:spcBef>
              <a:spcPct val="0"/>
            </a:spcBef>
            <a:spcAft>
              <a:spcPct val="35000"/>
            </a:spcAft>
          </a:pPr>
          <a:r>
            <a:rPr lang="en-US" sz="1600" kern="1200" dirty="0" smtClean="0"/>
            <a:t>- Individual users: Low</a:t>
          </a:r>
          <a:br>
            <a:rPr lang="en-US" sz="1600" kern="1200" dirty="0" smtClean="0"/>
          </a:br>
          <a:r>
            <a:rPr lang="en-US" sz="1600" kern="1200" dirty="0" smtClean="0"/>
            <a:t>- Small &amp; medium enterprises: Medium</a:t>
          </a:r>
          <a:br>
            <a:rPr lang="en-US" sz="1600" kern="1200" dirty="0" smtClean="0"/>
          </a:br>
          <a:r>
            <a:rPr lang="en-US" sz="1600" kern="1200" dirty="0" smtClean="0"/>
            <a:t>- Large organizations: High</a:t>
          </a:r>
        </a:p>
        <a:p>
          <a:pPr lvl="0" algn="l" defTabSz="711200">
            <a:lnSpc>
              <a:spcPct val="90000"/>
            </a:lnSpc>
            <a:spcBef>
              <a:spcPct val="0"/>
            </a:spcBef>
            <a:spcAft>
              <a:spcPct val="35000"/>
            </a:spcAft>
          </a:pPr>
          <a:r>
            <a:rPr lang="en-US" sz="1600" kern="1200" dirty="0" smtClean="0"/>
            <a:t>- Government: Medium</a:t>
          </a:r>
          <a:endParaRPr lang="en-US" sz="1600" kern="1200" dirty="0"/>
        </a:p>
      </dsp:txBody>
      <dsp:txXfrm>
        <a:off x="3266806" y="2714502"/>
        <a:ext cx="3819153" cy="1730984"/>
      </dsp:txXfrm>
    </dsp:sp>
    <dsp:sp modelId="{D1CBE13E-76BF-4868-8A1D-C05AB2E45802}">
      <dsp:nvSpPr>
        <dsp:cNvPr id="0" name=""/>
        <dsp:cNvSpPr/>
      </dsp:nvSpPr>
      <dsp:spPr>
        <a:xfrm>
          <a:off x="7246834" y="761673"/>
          <a:ext cx="3096977" cy="3655523"/>
        </a:xfrm>
        <a:prstGeom prst="roundRect">
          <a:avLst>
            <a:gd name="adj" fmla="val 10000"/>
          </a:avLst>
        </a:prstGeom>
        <a:solidFill>
          <a:schemeClr val="accent5">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Examples</a:t>
          </a:r>
        </a:p>
        <a:p>
          <a:pPr lvl="0" algn="l" defTabSz="711200">
            <a:lnSpc>
              <a:spcPct val="90000"/>
            </a:lnSpc>
            <a:spcBef>
              <a:spcPct val="0"/>
            </a:spcBef>
            <a:spcAft>
              <a:spcPct val="35000"/>
            </a:spcAft>
          </a:pPr>
          <a:r>
            <a:rPr lang="en-US" sz="1600" b="0" kern="1200" dirty="0" smtClean="0"/>
            <a:t>- Google App Engine</a:t>
          </a:r>
        </a:p>
        <a:p>
          <a:pPr lvl="0" algn="l" defTabSz="711200">
            <a:lnSpc>
              <a:spcPct val="90000"/>
            </a:lnSpc>
            <a:spcBef>
              <a:spcPct val="0"/>
            </a:spcBef>
            <a:spcAft>
              <a:spcPct val="35000"/>
            </a:spcAft>
          </a:pPr>
          <a:r>
            <a:rPr lang="en-US" sz="1600" b="0" kern="1200" dirty="0" smtClean="0"/>
            <a:t>- Windows Azure Platform</a:t>
          </a:r>
        </a:p>
        <a:p>
          <a:pPr lvl="0" algn="l" defTabSz="711200">
            <a:lnSpc>
              <a:spcPct val="90000"/>
            </a:lnSpc>
            <a:spcBef>
              <a:spcPct val="0"/>
            </a:spcBef>
            <a:spcAft>
              <a:spcPct val="35000"/>
            </a:spcAft>
          </a:pPr>
          <a:r>
            <a:rPr lang="en-US" sz="1600" b="0" kern="1200" dirty="0" smtClean="0"/>
            <a:t>- Force.com</a:t>
          </a:r>
        </a:p>
        <a:p>
          <a:pPr lvl="0" algn="l" defTabSz="711200">
            <a:lnSpc>
              <a:spcPct val="90000"/>
            </a:lnSpc>
            <a:spcBef>
              <a:spcPct val="0"/>
            </a:spcBef>
            <a:spcAft>
              <a:spcPct val="35000"/>
            </a:spcAft>
          </a:pPr>
          <a:r>
            <a:rPr lang="en-US" sz="1600" b="0" kern="1200" dirty="0" smtClean="0"/>
            <a:t>- </a:t>
          </a:r>
          <a:r>
            <a:rPr lang="en-US" sz="1600" b="0" kern="1200" dirty="0" err="1" smtClean="0"/>
            <a:t>RightScale</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Heroku</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Github</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Gigaspaces</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AppScale</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OpenStack</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LongJump</a:t>
          </a:r>
          <a:endParaRPr lang="en-US" sz="1600" b="0" kern="1200" dirty="0"/>
        </a:p>
      </dsp:txBody>
      <dsp:txXfrm>
        <a:off x="7337541" y="852380"/>
        <a:ext cx="2915563" cy="34741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37CD35-8B4B-474A-B0D5-53A241D0FE13}">
      <dsp:nvSpPr>
        <dsp:cNvPr id="0" name=""/>
        <dsp:cNvSpPr/>
      </dsp:nvSpPr>
      <dsp:spPr>
        <a:xfrm>
          <a:off x="53678" y="136836"/>
          <a:ext cx="10273376" cy="563391"/>
        </a:xfrm>
        <a:prstGeom prst="roundRect">
          <a:avLst>
            <a:gd name="adj" fmla="val 10000"/>
          </a:avLst>
        </a:prstGeom>
        <a:solidFill>
          <a:schemeClr val="accent3">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err="1" smtClean="0"/>
            <a:t>IaaS</a:t>
          </a:r>
          <a:endParaRPr lang="en-US" sz="1600" b="1" kern="1200" dirty="0"/>
        </a:p>
      </dsp:txBody>
      <dsp:txXfrm>
        <a:off x="70179" y="153337"/>
        <a:ext cx="10240374" cy="530389"/>
      </dsp:txXfrm>
    </dsp:sp>
    <dsp:sp modelId="{2521C7F6-AB20-4129-8546-02A50CC8ECE5}">
      <dsp:nvSpPr>
        <dsp:cNvPr id="0" name=""/>
        <dsp:cNvSpPr/>
      </dsp:nvSpPr>
      <dsp:spPr>
        <a:xfrm>
          <a:off x="13285" y="783650"/>
          <a:ext cx="3094624" cy="3856814"/>
        </a:xfrm>
        <a:prstGeom prst="roundRect">
          <a:avLst>
            <a:gd name="adj" fmla="val 10000"/>
          </a:avLst>
        </a:prstGeom>
        <a:solidFill>
          <a:schemeClr val="accent3">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Benefits</a:t>
          </a:r>
        </a:p>
        <a:p>
          <a:pPr lvl="0" algn="l" defTabSz="711200">
            <a:lnSpc>
              <a:spcPct val="90000"/>
            </a:lnSpc>
            <a:spcBef>
              <a:spcPct val="0"/>
            </a:spcBef>
            <a:spcAft>
              <a:spcPct val="35000"/>
            </a:spcAft>
          </a:pPr>
          <a:r>
            <a:rPr lang="en-US" sz="1600" b="0" kern="1200" dirty="0" smtClean="0"/>
            <a:t>- Shift focus from IT management to core activities</a:t>
          </a:r>
        </a:p>
        <a:p>
          <a:pPr lvl="0" algn="l" defTabSz="711200">
            <a:lnSpc>
              <a:spcPct val="90000"/>
            </a:lnSpc>
            <a:spcBef>
              <a:spcPct val="0"/>
            </a:spcBef>
            <a:spcAft>
              <a:spcPct val="35000"/>
            </a:spcAft>
          </a:pPr>
          <a:r>
            <a:rPr lang="en-US" sz="1600" kern="1200" dirty="0" smtClean="0"/>
            <a:t>- No IT infrastructure management costs</a:t>
          </a:r>
        </a:p>
        <a:p>
          <a:pPr lvl="0" algn="l" defTabSz="711200">
            <a:lnSpc>
              <a:spcPct val="90000"/>
            </a:lnSpc>
            <a:spcBef>
              <a:spcPct val="0"/>
            </a:spcBef>
            <a:spcAft>
              <a:spcPct val="35000"/>
            </a:spcAft>
          </a:pPr>
          <a:r>
            <a:rPr lang="en-US" sz="1600" kern="1200" dirty="0" smtClean="0"/>
            <a:t>- Pay-per-use/pay-per-go pricing</a:t>
          </a:r>
        </a:p>
        <a:p>
          <a:pPr lvl="0" algn="l" defTabSz="711200">
            <a:lnSpc>
              <a:spcPct val="90000"/>
            </a:lnSpc>
            <a:spcBef>
              <a:spcPct val="0"/>
            </a:spcBef>
            <a:spcAft>
              <a:spcPct val="35000"/>
            </a:spcAft>
          </a:pPr>
          <a:r>
            <a:rPr lang="en-US" sz="1600" kern="1200" dirty="0" smtClean="0"/>
            <a:t>- Guaranteed performance</a:t>
          </a:r>
        </a:p>
        <a:p>
          <a:pPr lvl="0" algn="l" defTabSz="711200">
            <a:lnSpc>
              <a:spcPct val="90000"/>
            </a:lnSpc>
            <a:spcBef>
              <a:spcPct val="0"/>
            </a:spcBef>
            <a:spcAft>
              <a:spcPct val="35000"/>
            </a:spcAft>
          </a:pPr>
          <a:r>
            <a:rPr lang="en-US" sz="1600" kern="1200" dirty="0" smtClean="0"/>
            <a:t>- Dynamic scaling</a:t>
          </a:r>
        </a:p>
        <a:p>
          <a:pPr lvl="0" algn="l" defTabSz="711200">
            <a:lnSpc>
              <a:spcPct val="90000"/>
            </a:lnSpc>
            <a:spcBef>
              <a:spcPct val="0"/>
            </a:spcBef>
            <a:spcAft>
              <a:spcPct val="35000"/>
            </a:spcAft>
          </a:pPr>
          <a:r>
            <a:rPr lang="en-US" sz="1600" kern="1200" dirty="0" smtClean="0"/>
            <a:t>- Secure access</a:t>
          </a:r>
        </a:p>
        <a:p>
          <a:pPr lvl="0" algn="l" defTabSz="711200">
            <a:lnSpc>
              <a:spcPct val="90000"/>
            </a:lnSpc>
            <a:spcBef>
              <a:spcPct val="0"/>
            </a:spcBef>
            <a:spcAft>
              <a:spcPct val="35000"/>
            </a:spcAft>
          </a:pPr>
          <a:r>
            <a:rPr lang="en-US" sz="1600" kern="1200" dirty="0" smtClean="0"/>
            <a:t>- Enterprise grade infrastructure</a:t>
          </a:r>
        </a:p>
        <a:p>
          <a:pPr lvl="0" algn="l" defTabSz="711200">
            <a:lnSpc>
              <a:spcPct val="90000"/>
            </a:lnSpc>
            <a:spcBef>
              <a:spcPct val="0"/>
            </a:spcBef>
            <a:spcAft>
              <a:spcPct val="35000"/>
            </a:spcAft>
          </a:pPr>
          <a:r>
            <a:rPr lang="en-US" sz="1600" kern="1200" dirty="0" smtClean="0"/>
            <a:t>- Green IT adoption</a:t>
          </a:r>
          <a:endParaRPr lang="en-US" sz="1600" kern="1200" dirty="0"/>
        </a:p>
      </dsp:txBody>
      <dsp:txXfrm>
        <a:off x="103923" y="874288"/>
        <a:ext cx="2913348" cy="3675538"/>
      </dsp:txXfrm>
    </dsp:sp>
    <dsp:sp modelId="{667D01DA-A841-462A-A64F-5FDD889B9F5B}">
      <dsp:nvSpPr>
        <dsp:cNvPr id="0" name=""/>
        <dsp:cNvSpPr/>
      </dsp:nvSpPr>
      <dsp:spPr>
        <a:xfrm>
          <a:off x="3210602" y="783650"/>
          <a:ext cx="3942235" cy="1864013"/>
        </a:xfrm>
        <a:prstGeom prst="roundRect">
          <a:avLst>
            <a:gd name="adj" fmla="val 10000"/>
          </a:avLst>
        </a:prstGeom>
        <a:solidFill>
          <a:schemeClr val="accent3">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Characteristics</a:t>
          </a:r>
        </a:p>
        <a:p>
          <a:pPr lvl="0" algn="l" defTabSz="711200">
            <a:lnSpc>
              <a:spcPct val="90000"/>
            </a:lnSpc>
            <a:spcBef>
              <a:spcPct val="0"/>
            </a:spcBef>
            <a:spcAft>
              <a:spcPct val="35000"/>
            </a:spcAft>
          </a:pPr>
          <a:r>
            <a:rPr lang="en-US" sz="1600" kern="1200" dirty="0" smtClean="0"/>
            <a:t>- Multi-tenancy</a:t>
          </a:r>
        </a:p>
        <a:p>
          <a:pPr lvl="0" algn="l" defTabSz="711200">
            <a:lnSpc>
              <a:spcPct val="90000"/>
            </a:lnSpc>
            <a:spcBef>
              <a:spcPct val="0"/>
            </a:spcBef>
            <a:spcAft>
              <a:spcPct val="35000"/>
            </a:spcAft>
          </a:pPr>
          <a:r>
            <a:rPr lang="en-US" sz="1600" kern="1200" dirty="0" smtClean="0"/>
            <a:t>- Virtualized hardware</a:t>
          </a:r>
        </a:p>
        <a:p>
          <a:pPr lvl="0" algn="l" defTabSz="711200">
            <a:lnSpc>
              <a:spcPct val="90000"/>
            </a:lnSpc>
            <a:spcBef>
              <a:spcPct val="0"/>
            </a:spcBef>
            <a:spcAft>
              <a:spcPct val="35000"/>
            </a:spcAft>
          </a:pPr>
          <a:r>
            <a:rPr lang="en-US" sz="1600" kern="1200" dirty="0" smtClean="0"/>
            <a:t>- Management &amp; monitoring tools</a:t>
          </a:r>
        </a:p>
        <a:p>
          <a:pPr lvl="0" algn="l" defTabSz="711200">
            <a:lnSpc>
              <a:spcPct val="90000"/>
            </a:lnSpc>
            <a:spcBef>
              <a:spcPct val="0"/>
            </a:spcBef>
            <a:spcAft>
              <a:spcPct val="35000"/>
            </a:spcAft>
          </a:pPr>
          <a:r>
            <a:rPr lang="en-US" sz="1600" kern="1200" dirty="0" smtClean="0"/>
            <a:t>- Disaster recovery</a:t>
          </a:r>
        </a:p>
        <a:p>
          <a:pPr lvl="0" algn="l" defTabSz="711200">
            <a:lnSpc>
              <a:spcPct val="90000"/>
            </a:lnSpc>
            <a:spcBef>
              <a:spcPct val="0"/>
            </a:spcBef>
            <a:spcAft>
              <a:spcPct val="35000"/>
            </a:spcAft>
          </a:pPr>
          <a:endParaRPr lang="en-US" sz="1600" kern="1200" dirty="0" smtClean="0"/>
        </a:p>
        <a:p>
          <a:pPr lvl="0" algn="l" defTabSz="711200">
            <a:lnSpc>
              <a:spcPct val="90000"/>
            </a:lnSpc>
            <a:spcBef>
              <a:spcPct val="0"/>
            </a:spcBef>
            <a:spcAft>
              <a:spcPct val="35000"/>
            </a:spcAft>
          </a:pPr>
          <a:endParaRPr lang="en-US" sz="1600" kern="1200" dirty="0" smtClean="0"/>
        </a:p>
      </dsp:txBody>
      <dsp:txXfrm>
        <a:off x="3265197" y="838245"/>
        <a:ext cx="3833045" cy="1754823"/>
      </dsp:txXfrm>
    </dsp:sp>
    <dsp:sp modelId="{998EEF86-E238-4B08-86C1-493775D5A121}">
      <dsp:nvSpPr>
        <dsp:cNvPr id="0" name=""/>
        <dsp:cNvSpPr/>
      </dsp:nvSpPr>
      <dsp:spPr>
        <a:xfrm>
          <a:off x="3212953" y="2745963"/>
          <a:ext cx="3926859" cy="1907277"/>
        </a:xfrm>
        <a:prstGeom prst="roundRect">
          <a:avLst>
            <a:gd name="adj" fmla="val 10000"/>
          </a:avLst>
        </a:prstGeom>
        <a:solidFill>
          <a:schemeClr val="accent3">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Adoption</a:t>
          </a:r>
        </a:p>
        <a:p>
          <a:pPr lvl="0" algn="l" defTabSz="711200">
            <a:lnSpc>
              <a:spcPct val="90000"/>
            </a:lnSpc>
            <a:spcBef>
              <a:spcPct val="0"/>
            </a:spcBef>
            <a:spcAft>
              <a:spcPct val="35000"/>
            </a:spcAft>
          </a:pPr>
          <a:r>
            <a:rPr lang="en-US" sz="1600" kern="1200" dirty="0" smtClean="0"/>
            <a:t>- Individual users: Low</a:t>
          </a:r>
          <a:br>
            <a:rPr lang="en-US" sz="1600" kern="1200" dirty="0" smtClean="0"/>
          </a:br>
          <a:r>
            <a:rPr lang="en-US" sz="1600" kern="1200" dirty="0" smtClean="0"/>
            <a:t>- Small &amp; medium enterprises: Medium</a:t>
          </a:r>
          <a:br>
            <a:rPr lang="en-US" sz="1600" kern="1200" dirty="0" smtClean="0"/>
          </a:br>
          <a:r>
            <a:rPr lang="en-US" sz="1600" kern="1200" dirty="0" smtClean="0"/>
            <a:t>- Large organizations: High</a:t>
          </a:r>
        </a:p>
        <a:p>
          <a:pPr lvl="0" algn="l" defTabSz="711200">
            <a:lnSpc>
              <a:spcPct val="90000"/>
            </a:lnSpc>
            <a:spcBef>
              <a:spcPct val="0"/>
            </a:spcBef>
            <a:spcAft>
              <a:spcPct val="35000"/>
            </a:spcAft>
          </a:pPr>
          <a:r>
            <a:rPr lang="en-US" sz="1600" kern="1200" dirty="0" smtClean="0"/>
            <a:t>- Government: High</a:t>
          </a:r>
          <a:endParaRPr lang="en-US" sz="1600" kern="1200" dirty="0"/>
        </a:p>
      </dsp:txBody>
      <dsp:txXfrm>
        <a:off x="3268815" y="2801825"/>
        <a:ext cx="3815135" cy="1795553"/>
      </dsp:txXfrm>
    </dsp:sp>
    <dsp:sp modelId="{D1CBE13E-76BF-4868-8A1D-C05AB2E45802}">
      <dsp:nvSpPr>
        <dsp:cNvPr id="0" name=""/>
        <dsp:cNvSpPr/>
      </dsp:nvSpPr>
      <dsp:spPr>
        <a:xfrm>
          <a:off x="7246834" y="783650"/>
          <a:ext cx="3096977" cy="3791882"/>
        </a:xfrm>
        <a:prstGeom prst="roundRect">
          <a:avLst>
            <a:gd name="adj" fmla="val 10000"/>
          </a:avLst>
        </a:prstGeom>
        <a:solidFill>
          <a:schemeClr val="accent3">
            <a:lumMod val="20000"/>
            <a:lumOff val="8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en-US" sz="1600" b="1" kern="1200" dirty="0" smtClean="0"/>
            <a:t>Examples</a:t>
          </a:r>
        </a:p>
        <a:p>
          <a:pPr lvl="0" algn="l" defTabSz="711200">
            <a:lnSpc>
              <a:spcPct val="90000"/>
            </a:lnSpc>
            <a:spcBef>
              <a:spcPct val="0"/>
            </a:spcBef>
            <a:spcAft>
              <a:spcPct val="35000"/>
            </a:spcAft>
          </a:pPr>
          <a:r>
            <a:rPr lang="en-US" sz="1600" b="0" kern="1200" dirty="0" smtClean="0"/>
            <a:t>- Amazon Elastic Compute Cloud (EC2)</a:t>
          </a:r>
        </a:p>
        <a:p>
          <a:pPr lvl="0" algn="l" defTabSz="711200">
            <a:lnSpc>
              <a:spcPct val="90000"/>
            </a:lnSpc>
            <a:spcBef>
              <a:spcPct val="0"/>
            </a:spcBef>
            <a:spcAft>
              <a:spcPct val="35000"/>
            </a:spcAft>
          </a:pPr>
          <a:r>
            <a:rPr lang="en-US" sz="1600" b="0" kern="1200" dirty="0" smtClean="0"/>
            <a:t>- </a:t>
          </a:r>
          <a:r>
            <a:rPr lang="en-US" sz="1600" b="0" kern="1200" dirty="0" err="1" smtClean="0"/>
            <a:t>RackSpace</a:t>
          </a:r>
          <a:r>
            <a:rPr lang="en-US" sz="1600" b="0" kern="1200" dirty="0" smtClean="0"/>
            <a:t> </a:t>
          </a:r>
        </a:p>
        <a:p>
          <a:pPr lvl="0" algn="l" defTabSz="711200">
            <a:lnSpc>
              <a:spcPct val="90000"/>
            </a:lnSpc>
            <a:spcBef>
              <a:spcPct val="0"/>
            </a:spcBef>
            <a:spcAft>
              <a:spcPct val="35000"/>
            </a:spcAft>
          </a:pPr>
          <a:r>
            <a:rPr lang="en-US" sz="1600" b="0" kern="1200" dirty="0" smtClean="0"/>
            <a:t>- </a:t>
          </a:r>
          <a:r>
            <a:rPr lang="en-US" sz="1600" b="0" kern="1200" dirty="0" err="1" smtClean="0"/>
            <a:t>GoGrid</a:t>
          </a:r>
          <a:endParaRPr lang="en-US" sz="1600" b="0" kern="1200" dirty="0" smtClean="0"/>
        </a:p>
        <a:p>
          <a:pPr lvl="0" algn="l" defTabSz="711200">
            <a:lnSpc>
              <a:spcPct val="90000"/>
            </a:lnSpc>
            <a:spcBef>
              <a:spcPct val="0"/>
            </a:spcBef>
            <a:spcAft>
              <a:spcPct val="35000"/>
            </a:spcAft>
          </a:pPr>
          <a:r>
            <a:rPr lang="en-US" sz="1600" b="0" kern="1200" dirty="0" smtClean="0"/>
            <a:t>- Eucalyptus</a:t>
          </a:r>
        </a:p>
        <a:p>
          <a:pPr lvl="0" algn="l" defTabSz="711200">
            <a:lnSpc>
              <a:spcPct val="90000"/>
            </a:lnSpc>
            <a:spcBef>
              <a:spcPct val="0"/>
            </a:spcBef>
            <a:spcAft>
              <a:spcPct val="35000"/>
            </a:spcAft>
          </a:pPr>
          <a:r>
            <a:rPr lang="en-US" sz="1600" b="0" kern="1200" dirty="0" smtClean="0"/>
            <a:t>- </a:t>
          </a:r>
          <a:r>
            <a:rPr lang="en-US" sz="1600" b="0" kern="1200" dirty="0" err="1" smtClean="0"/>
            <a:t>Joyent</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Terremark</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OpSource</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Savvis</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Nimbula</a:t>
          </a:r>
          <a:endParaRPr lang="en-US" sz="1600" b="0" kern="1200" dirty="0" smtClean="0"/>
        </a:p>
        <a:p>
          <a:pPr lvl="0" algn="l" defTabSz="711200">
            <a:lnSpc>
              <a:spcPct val="90000"/>
            </a:lnSpc>
            <a:spcBef>
              <a:spcPct val="0"/>
            </a:spcBef>
            <a:spcAft>
              <a:spcPct val="35000"/>
            </a:spcAft>
          </a:pPr>
          <a:r>
            <a:rPr lang="en-US" sz="1600" b="0" kern="1200" dirty="0" smtClean="0"/>
            <a:t>- </a:t>
          </a:r>
          <a:r>
            <a:rPr lang="en-US" sz="1600" b="0" kern="1200" dirty="0" err="1" smtClean="0"/>
            <a:t>Enamoly</a:t>
          </a:r>
          <a:endParaRPr lang="en-US" sz="1600" b="0" kern="1200" dirty="0" smtClean="0"/>
        </a:p>
        <a:p>
          <a:pPr lvl="0" algn="l" defTabSz="711200">
            <a:lnSpc>
              <a:spcPct val="90000"/>
            </a:lnSpc>
            <a:spcBef>
              <a:spcPct val="0"/>
            </a:spcBef>
            <a:spcAft>
              <a:spcPct val="35000"/>
            </a:spcAft>
          </a:pPr>
          <a:endParaRPr lang="en-US" sz="1600" b="0" kern="1200" dirty="0" smtClean="0"/>
        </a:p>
        <a:p>
          <a:pPr lvl="0" algn="l" defTabSz="711200">
            <a:lnSpc>
              <a:spcPct val="90000"/>
            </a:lnSpc>
            <a:spcBef>
              <a:spcPct val="0"/>
            </a:spcBef>
            <a:spcAft>
              <a:spcPct val="35000"/>
            </a:spcAft>
          </a:pPr>
          <a:endParaRPr lang="en-US" sz="1600" b="0" kern="1200" dirty="0"/>
        </a:p>
      </dsp:txBody>
      <dsp:txXfrm>
        <a:off x="7337541" y="874357"/>
        <a:ext cx="2915563" cy="361046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86A80F9D-892C-4941-B29F-8BD0B50287AB}"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8607A0E9-4491-41B4-AB20-D835C7C86100}"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r>
              <a:rPr lang="en-US" dirty="0"/>
              <a:t>© 2019 Arshdeep Bahga &amp; Vijay Madisetti</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fld>
            <a:endParaRPr lang="en-US" dirty="0"/>
          </a:p>
        </p:txBody>
      </p:sp>
      <p:sp>
        <p:nvSpPr>
          <p:cNvPr id="8" name="Footer Placeholder 7"/>
          <p:cNvSpPr>
            <a:spLocks noGrp="1"/>
          </p:cNvSpPr>
          <p:nvPr>
            <p:ph type="ftr" sz="quarter" idx="11"/>
          </p:nvPr>
        </p:nvSpPr>
        <p:spPr/>
        <p:txBody>
          <a:bodyPr/>
          <a:lstStyle/>
          <a:p>
            <a:r>
              <a:rPr lang="en-US" dirty="0"/>
              <a:t>© 2019 Arshdeep Bahga &amp; Vijay Madisetti</a:t>
            </a:r>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fld>
            <a:endParaRPr lang="en-US" dirty="0"/>
          </a:p>
        </p:txBody>
      </p:sp>
      <p:sp>
        <p:nvSpPr>
          <p:cNvPr id="4" name="Footer Placeholder 3"/>
          <p:cNvSpPr>
            <a:spLocks noGrp="1"/>
          </p:cNvSpPr>
          <p:nvPr>
            <p:ph type="ftr" sz="quarter" idx="11"/>
          </p:nvPr>
        </p:nvSpPr>
        <p:spPr/>
        <p:txBody>
          <a:bodyPr/>
          <a:lstStyle/>
          <a:p>
            <a:r>
              <a:rPr lang="en-US" dirty="0"/>
              <a:t>© 2019 Arshdeep Bahga &amp; Vijay Madisetti</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fld>
            <a:endParaRPr lang="en-US" dirty="0"/>
          </a:p>
        </p:txBody>
      </p:sp>
      <p:sp>
        <p:nvSpPr>
          <p:cNvPr id="3" name="Footer Placeholder 2"/>
          <p:cNvSpPr>
            <a:spLocks noGrp="1"/>
          </p:cNvSpPr>
          <p:nvPr>
            <p:ph type="ftr" sz="quarter" idx="11"/>
          </p:nvPr>
        </p:nvSpPr>
        <p:spPr/>
        <p:txBody>
          <a:bodyPr/>
          <a:lstStyle/>
          <a:p>
            <a:r>
              <a:rPr lang="en-US" dirty="0"/>
              <a:t>© 2019 Arshdeep Bahga &amp; Vijay Madisetti</a:t>
            </a:r>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r>
              <a:rPr lang="en-US" dirty="0"/>
              <a:t>© 2019 Arshdeep Bahga &amp; Vijay Madisetti</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r>
              <a:rPr lang="en-US" dirty="0"/>
              <a:t>© 2019 Arshdeep Bahga &amp; Vijay Madisetti</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r>
              <a:rPr lang="en-US" dirty="0"/>
              <a:t>© 2019 Arshdeep Bahga &amp; Vijay Madisetti</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975"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333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1</a:t>
            </a:r>
            <a:endParaRPr lang="en-US" sz="5400" dirty="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29895" y="2901950"/>
            <a:ext cx="6965315" cy="1198880"/>
          </a:xfrm>
          <a:prstGeom prst="rect">
            <a:avLst/>
          </a:prstGeom>
          <a:noFill/>
        </p:spPr>
        <p:txBody>
          <a:bodyPr wrap="square" rtlCol="0">
            <a:spAutoFit/>
          </a:bodyPr>
          <a:lstStyle/>
          <a:p>
            <a:pPr algn="ctr"/>
            <a:r>
              <a:rPr lang="en-US" sz="3600" b="1" dirty="0" smtClean="0">
                <a:solidFill>
                  <a:srgbClr val="054772"/>
                </a:solidFill>
                <a:latin typeface="Arial" panose="020B0604020202020204" pitchFamily="34" charset="0"/>
                <a:cs typeface="Arial" panose="020B0604020202020204" pitchFamily="34" charset="0"/>
              </a:rPr>
              <a:t>Introduction to </a:t>
            </a:r>
            <a:endParaRPr lang="en-US" sz="3600" b="1" dirty="0" smtClean="0">
              <a:solidFill>
                <a:srgbClr val="054772"/>
              </a:solidFill>
              <a:latin typeface="Arial" panose="020B0604020202020204" pitchFamily="34" charset="0"/>
              <a:cs typeface="Arial" panose="020B0604020202020204" pitchFamily="34" charset="0"/>
            </a:endParaRPr>
          </a:p>
          <a:p>
            <a:pPr algn="ctr"/>
            <a:r>
              <a:rPr lang="en-US" sz="3600" b="1" dirty="0" smtClean="0">
                <a:solidFill>
                  <a:srgbClr val="054772"/>
                </a:solidFill>
                <a:latin typeface="Arial" panose="020B0604020202020204" pitchFamily="34" charset="0"/>
                <a:cs typeface="Arial" panose="020B0604020202020204" pitchFamily="34" charset="0"/>
              </a:rPr>
              <a:t>Cloud Computing</a:t>
            </a:r>
            <a:endParaRPr lang="en-US" sz="3600" b="1" dirty="0" smtClean="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12" name="TextBox 11"/>
          <p:cNvSpPr txBox="1"/>
          <p:nvPr/>
        </p:nvSpPr>
        <p:spPr>
          <a:xfrm>
            <a:off x="475448" y="6400026"/>
            <a:ext cx="3529642" cy="275590"/>
          </a:xfrm>
          <a:prstGeom prst="rect">
            <a:avLst/>
          </a:prstGeom>
          <a:noFill/>
        </p:spPr>
        <p:txBody>
          <a:bodyPr wrap="square" rtlCol="0">
            <a:spAutoFit/>
          </a:bodyPr>
          <a:lstStyle/>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
        <p:nvSpPr>
          <p:cNvPr id="3" name="Footer Placeholder 2"/>
          <p:cNvSpPr>
            <a:spLocks noGrp="1"/>
          </p:cNvSpPr>
          <p:nvPr>
            <p:ph type="ftr" sz="quarter" idx="11"/>
          </p:nvPr>
        </p:nvSpPr>
        <p:spPr/>
        <p:txBody>
          <a:bodyPr/>
          <a:p>
            <a:pPr algn="l"/>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Software-as-a-Service (SaaS)</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anose="020B0604020202020204" pitchFamily="34" charset="0"/>
                <a:cs typeface="Arial" panose="020B0604020202020204" pitchFamily="34" charset="0"/>
              </a:rPr>
              <a:t>Software/Interface</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SaaS provides the users a complete software application or the user interface to the application itself. </a:t>
            </a:r>
            <a:endParaRPr lang="en-US" sz="18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Outsourced Management</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The </a:t>
            </a:r>
            <a:r>
              <a:rPr lang="en-US" sz="1800" dirty="0">
                <a:latin typeface="Arial" panose="020B0604020202020204" pitchFamily="34" charset="0"/>
                <a:cs typeface="Arial" panose="020B0604020202020204" pitchFamily="34" charset="0"/>
              </a:rPr>
              <a:t>cloud service provider manages the underlying cloud </a:t>
            </a:r>
            <a:r>
              <a:rPr lang="en-US" sz="1800" dirty="0" smtClean="0">
                <a:latin typeface="Arial" panose="020B0604020202020204" pitchFamily="34" charset="0"/>
                <a:cs typeface="Arial" panose="020B0604020202020204" pitchFamily="34" charset="0"/>
              </a:rPr>
              <a:t>infrastructure including </a:t>
            </a:r>
            <a:r>
              <a:rPr lang="en-US" sz="1800" dirty="0">
                <a:latin typeface="Arial" panose="020B0604020202020204" pitchFamily="34" charset="0"/>
                <a:cs typeface="Arial" panose="020B0604020202020204" pitchFamily="34" charset="0"/>
              </a:rPr>
              <a:t>servers, network, operating systems, storage and application software, and the </a:t>
            </a:r>
            <a:r>
              <a:rPr lang="en-US" sz="1800" dirty="0" smtClean="0">
                <a:latin typeface="Arial" panose="020B0604020202020204" pitchFamily="34" charset="0"/>
                <a:cs typeface="Arial" panose="020B0604020202020204" pitchFamily="34" charset="0"/>
              </a:rPr>
              <a:t>user is </a:t>
            </a:r>
            <a:r>
              <a:rPr lang="en-US" sz="1800" dirty="0">
                <a:latin typeface="Arial" panose="020B0604020202020204" pitchFamily="34" charset="0"/>
                <a:cs typeface="Arial" panose="020B0604020202020204" pitchFamily="34" charset="0"/>
              </a:rPr>
              <a:t>unaware of the underlying architecture of the cloud. </a:t>
            </a:r>
            <a:endParaRPr lang="en-US" sz="18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Thin </a:t>
            </a:r>
            <a:r>
              <a:rPr lang="en-US" sz="1800" dirty="0">
                <a:latin typeface="Arial" panose="020B0604020202020204" pitchFamily="34" charset="0"/>
                <a:cs typeface="Arial" panose="020B0604020202020204" pitchFamily="34" charset="0"/>
              </a:rPr>
              <a:t>client </a:t>
            </a:r>
            <a:r>
              <a:rPr lang="en-US" sz="1800" dirty="0" smtClean="0">
                <a:latin typeface="Arial" panose="020B0604020202020204" pitchFamily="34" charset="0"/>
                <a:cs typeface="Arial" panose="020B0604020202020204" pitchFamily="34" charset="0"/>
              </a:rPr>
              <a:t>interfaces </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Applications </a:t>
            </a:r>
            <a:r>
              <a:rPr lang="en-US" sz="1800" dirty="0">
                <a:latin typeface="Arial" panose="020B0604020202020204" pitchFamily="34" charset="0"/>
                <a:cs typeface="Arial" panose="020B0604020202020204" pitchFamily="34" charset="0"/>
              </a:rPr>
              <a:t>are provided to the </a:t>
            </a:r>
            <a:r>
              <a:rPr lang="en-US" sz="1800" dirty="0" smtClean="0">
                <a:latin typeface="Arial" panose="020B0604020202020204" pitchFamily="34" charset="0"/>
                <a:cs typeface="Arial" panose="020B0604020202020204" pitchFamily="34" charset="0"/>
              </a:rPr>
              <a:t>user through </a:t>
            </a:r>
            <a:r>
              <a:rPr lang="en-US" sz="1800" dirty="0">
                <a:latin typeface="Arial" panose="020B0604020202020204" pitchFamily="34" charset="0"/>
                <a:cs typeface="Arial" panose="020B0604020202020204" pitchFamily="34" charset="0"/>
              </a:rPr>
              <a:t>a thin client interface (e.g., a browser). SaaS applications are platform </a:t>
            </a:r>
            <a:r>
              <a:rPr lang="en-US" sz="1800" dirty="0" smtClean="0">
                <a:latin typeface="Arial" panose="020B0604020202020204" pitchFamily="34" charset="0"/>
                <a:cs typeface="Arial" panose="020B0604020202020204" pitchFamily="34" charset="0"/>
              </a:rPr>
              <a:t>independent and </a:t>
            </a:r>
            <a:r>
              <a:rPr lang="en-US" sz="1800" dirty="0">
                <a:latin typeface="Arial" panose="020B0604020202020204" pitchFamily="34" charset="0"/>
                <a:cs typeface="Arial" panose="020B0604020202020204" pitchFamily="34" charset="0"/>
              </a:rPr>
              <a:t>can be accessed from various client devices such as workstations, laptop, tablets </a:t>
            </a:r>
            <a:r>
              <a:rPr lang="en-US" sz="1800" dirty="0" smtClean="0">
                <a:latin typeface="Arial" panose="020B0604020202020204" pitchFamily="34" charset="0"/>
                <a:cs typeface="Arial" panose="020B0604020202020204" pitchFamily="34" charset="0"/>
              </a:rPr>
              <a:t>and smartphones</a:t>
            </a:r>
            <a:r>
              <a:rPr lang="en-US" sz="1800" dirty="0">
                <a:latin typeface="Arial" panose="020B0604020202020204" pitchFamily="34" charset="0"/>
                <a:cs typeface="Arial" panose="020B0604020202020204" pitchFamily="34" charset="0"/>
              </a:rPr>
              <a:t>, running different operating systems. </a:t>
            </a:r>
            <a:endParaRPr lang="en-US" sz="18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Ubiquitous Access</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Since </a:t>
            </a:r>
            <a:r>
              <a:rPr lang="en-US" sz="1800" dirty="0">
                <a:latin typeface="Arial" panose="020B0604020202020204" pitchFamily="34" charset="0"/>
                <a:cs typeface="Arial" panose="020B0604020202020204" pitchFamily="34" charset="0"/>
              </a:rPr>
              <a:t>the cloud service provider </a:t>
            </a:r>
            <a:r>
              <a:rPr lang="en-US" sz="1800" dirty="0" smtClean="0">
                <a:latin typeface="Arial" panose="020B0604020202020204" pitchFamily="34" charset="0"/>
                <a:cs typeface="Arial" panose="020B0604020202020204" pitchFamily="34" charset="0"/>
              </a:rPr>
              <a:t>manages both </a:t>
            </a:r>
            <a:r>
              <a:rPr lang="en-US" sz="1800" dirty="0">
                <a:latin typeface="Arial" panose="020B0604020202020204" pitchFamily="34" charset="0"/>
                <a:cs typeface="Arial" panose="020B0604020202020204" pitchFamily="34" charset="0"/>
              </a:rPr>
              <a:t>the application and data, the users are able to access the applications from anywhere.</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Software-as-a-Service (SaaS)</a:t>
            </a:r>
            <a:endParaRPr lang="en-US" dirty="0">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graphicFrame>
        <p:nvGraphicFramePr>
          <p:cNvPr id="11" name="Diagram 10"/>
          <p:cNvGraphicFramePr/>
          <p:nvPr/>
        </p:nvGraphicFramePr>
        <p:xfrm>
          <a:off x="990600" y="1664478"/>
          <a:ext cx="10680700" cy="443048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Footer Placeholder 2"/>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Platform-as-a-Service (</a:t>
            </a:r>
            <a:r>
              <a:rPr lang="en-US" dirty="0" err="1">
                <a:latin typeface="Arial" panose="020B0604020202020204" pitchFamily="34" charset="0"/>
              </a:rPr>
              <a:t>PaaS</a:t>
            </a:r>
            <a:r>
              <a:rPr lang="en-US" dirty="0">
                <a:latin typeface="Arial" panose="020B0604020202020204" pitchFamily="34" charset="0"/>
              </a:rPr>
              <a:t>)</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2000" dirty="0" smtClean="0">
                <a:latin typeface="Arial" panose="020B0604020202020204" pitchFamily="34" charset="0"/>
                <a:cs typeface="Arial" panose="020B0604020202020204" pitchFamily="34" charset="0"/>
              </a:rPr>
              <a:t>Development &amp; Deployment:</a:t>
            </a:r>
            <a:endParaRPr lang="en-US" sz="2000" dirty="0" smtClean="0">
              <a:latin typeface="Arial" panose="020B0604020202020204" pitchFamily="34" charset="0"/>
              <a:cs typeface="Arial" panose="020B0604020202020204" pitchFamily="34" charset="0"/>
            </a:endParaRPr>
          </a:p>
          <a:p>
            <a:pPr lvl="1"/>
            <a:r>
              <a:rPr lang="en-US" sz="2000" dirty="0" err="1" smtClean="0">
                <a:latin typeface="Arial" panose="020B0604020202020204" pitchFamily="34" charset="0"/>
                <a:cs typeface="Arial" panose="020B0604020202020204" pitchFamily="34" charset="0"/>
              </a:rPr>
              <a:t>PaaS</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provides the users the capability to develop and deploy application in the cloud </a:t>
            </a:r>
            <a:r>
              <a:rPr lang="en-US" sz="2000" dirty="0" smtClean="0">
                <a:latin typeface="Arial" panose="020B0604020202020204" pitchFamily="34" charset="0"/>
                <a:cs typeface="Arial" panose="020B0604020202020204" pitchFamily="34" charset="0"/>
              </a:rPr>
              <a:t>using the </a:t>
            </a:r>
            <a:r>
              <a:rPr lang="en-US" sz="2000" dirty="0">
                <a:latin typeface="Arial" panose="020B0604020202020204" pitchFamily="34" charset="0"/>
                <a:cs typeface="Arial" panose="020B0604020202020204" pitchFamily="34" charset="0"/>
              </a:rPr>
              <a:t>development tools, application programming interfaces (APIs), software libraries </a:t>
            </a:r>
            <a:r>
              <a:rPr lang="en-US" sz="2000" dirty="0" smtClean="0">
                <a:latin typeface="Arial" panose="020B0604020202020204" pitchFamily="34" charset="0"/>
                <a:cs typeface="Arial" panose="020B0604020202020204" pitchFamily="34" charset="0"/>
              </a:rPr>
              <a:t>and services </a:t>
            </a:r>
            <a:r>
              <a:rPr lang="en-US" sz="2000" dirty="0">
                <a:latin typeface="Arial" panose="020B0604020202020204" pitchFamily="34" charset="0"/>
                <a:cs typeface="Arial" panose="020B0604020202020204" pitchFamily="34" charset="0"/>
              </a:rPr>
              <a:t>provided by the cloud service provider. </a:t>
            </a:r>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Provider Manages Infrastructure:</a:t>
            </a:r>
            <a:endParaRPr lang="en-US" sz="2000" dirty="0" smtClean="0">
              <a:latin typeface="Arial" panose="020B0604020202020204" pitchFamily="34" charset="0"/>
              <a:cs typeface="Arial" panose="020B0604020202020204" pitchFamily="34" charset="0"/>
            </a:endParaRPr>
          </a:p>
          <a:p>
            <a:pPr lvl="1"/>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cloud service provider manages </a:t>
            </a:r>
            <a:r>
              <a:rPr lang="en-US" sz="2000" dirty="0" smtClean="0">
                <a:latin typeface="Arial" panose="020B0604020202020204" pitchFamily="34" charset="0"/>
                <a:cs typeface="Arial" panose="020B0604020202020204" pitchFamily="34" charset="0"/>
              </a:rPr>
              <a:t>the underlying </a:t>
            </a:r>
            <a:r>
              <a:rPr lang="en-US" sz="2000" dirty="0">
                <a:latin typeface="Arial" panose="020B0604020202020204" pitchFamily="34" charset="0"/>
                <a:cs typeface="Arial" panose="020B0604020202020204" pitchFamily="34" charset="0"/>
              </a:rPr>
              <a:t>cloud infrastructure including servers, network, operating systems and storage.</a:t>
            </a:r>
            <a:endParaRPr lang="en-US" sz="20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User Manages Application:</a:t>
            </a:r>
            <a:endParaRPr lang="en-US" sz="2000" dirty="0" smtClean="0">
              <a:latin typeface="Arial" panose="020B0604020202020204" pitchFamily="34" charset="0"/>
              <a:cs typeface="Arial" panose="020B0604020202020204" pitchFamily="34" charset="0"/>
            </a:endParaRPr>
          </a:p>
          <a:p>
            <a:pPr lvl="1"/>
            <a:r>
              <a:rPr lang="en-US" sz="2000" dirty="0" smtClean="0">
                <a:latin typeface="Arial" panose="020B0604020202020204" pitchFamily="34" charset="0"/>
                <a:cs typeface="Arial" panose="020B0604020202020204" pitchFamily="34" charset="0"/>
              </a:rPr>
              <a:t>The </a:t>
            </a:r>
            <a:r>
              <a:rPr lang="en-US" sz="2000" dirty="0">
                <a:latin typeface="Arial" panose="020B0604020202020204" pitchFamily="34" charset="0"/>
                <a:cs typeface="Arial" panose="020B0604020202020204" pitchFamily="34" charset="0"/>
              </a:rPr>
              <a:t>users, themselves, are responsible for developing, deploying, conﬁguring and </a:t>
            </a:r>
            <a:r>
              <a:rPr lang="en-US" sz="2000" dirty="0" smtClean="0">
                <a:latin typeface="Arial" panose="020B0604020202020204" pitchFamily="34" charset="0"/>
                <a:cs typeface="Arial" panose="020B0604020202020204" pitchFamily="34" charset="0"/>
              </a:rPr>
              <a:t>managing applications </a:t>
            </a:r>
            <a:r>
              <a:rPr lang="en-US" sz="2000" dirty="0">
                <a:latin typeface="Arial" panose="020B0604020202020204" pitchFamily="34" charset="0"/>
                <a:cs typeface="Arial" panose="020B0604020202020204" pitchFamily="34" charset="0"/>
              </a:rPr>
              <a:t>on the cloud infrastructure.</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Platform-as-a-Service </a:t>
            </a:r>
            <a:r>
              <a:rPr lang="en-US" dirty="0" smtClean="0">
                <a:latin typeface="Arial" panose="020B0604020202020204" pitchFamily="34" charset="0"/>
              </a:rPr>
              <a:t>(</a:t>
            </a:r>
            <a:r>
              <a:rPr lang="en-US" dirty="0" err="1" smtClean="0">
                <a:latin typeface="Arial" panose="020B0604020202020204" pitchFamily="34" charset="0"/>
              </a:rPr>
              <a:t>PaaS</a:t>
            </a:r>
            <a:r>
              <a:rPr lang="en-US" dirty="0">
                <a:latin typeface="Arial" panose="020B0604020202020204" pitchFamily="34" charset="0"/>
              </a:rPr>
              <a:t>)</a:t>
            </a:r>
            <a:endParaRPr lang="en-US" dirty="0">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graphicFrame>
        <p:nvGraphicFramePr>
          <p:cNvPr id="12" name="Diagram 11"/>
          <p:cNvGraphicFramePr/>
          <p:nvPr/>
        </p:nvGraphicFramePr>
        <p:xfrm>
          <a:off x="990600" y="1632512"/>
          <a:ext cx="10680700" cy="461588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Footer Placeholder 2"/>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Infrastructure-as-a-Service </a:t>
            </a:r>
            <a:r>
              <a:rPr lang="en-US" dirty="0" smtClean="0">
                <a:latin typeface="Arial" panose="020B0604020202020204" pitchFamily="34" charset="0"/>
              </a:rPr>
              <a:t>(</a:t>
            </a:r>
            <a:r>
              <a:rPr lang="en-US" dirty="0" err="1" smtClean="0">
                <a:latin typeface="Arial" panose="020B0604020202020204" pitchFamily="34" charset="0"/>
              </a:rPr>
              <a:t>IaaS</a:t>
            </a:r>
            <a:r>
              <a:rPr lang="en-US" dirty="0">
                <a:latin typeface="Arial" panose="020B0604020202020204" pitchFamily="34" charset="0"/>
              </a:rPr>
              <a:t>)</a:t>
            </a:r>
            <a:endParaRPr lang="en-US" dirty="0">
              <a:latin typeface="Arial" panose="020B0604020202020204" pitchFamily="34" charset="0"/>
            </a:endParaRPr>
          </a:p>
        </p:txBody>
      </p:sp>
      <p:sp>
        <p:nvSpPr>
          <p:cNvPr id="3" name="Content Placeholder 2"/>
          <p:cNvSpPr>
            <a:spLocks noGrp="1"/>
          </p:cNvSpPr>
          <p:nvPr>
            <p:ph idx="1"/>
          </p:nvPr>
        </p:nvSpPr>
        <p:spPr/>
        <p:txBody>
          <a:bodyPr>
            <a:normAutofit fontScale="92500"/>
          </a:bodyPr>
          <a:lstStyle/>
          <a:p>
            <a:r>
              <a:rPr lang="en-US" dirty="0" smtClean="0"/>
              <a:t>Resource Provisioning </a:t>
            </a:r>
            <a:endParaRPr lang="en-US" dirty="0" smtClean="0"/>
          </a:p>
          <a:p>
            <a:pPr lvl="1"/>
            <a:r>
              <a:rPr lang="en-US" dirty="0" smtClean="0"/>
              <a:t>Provides </a:t>
            </a:r>
            <a:r>
              <a:rPr lang="en-US" dirty="0"/>
              <a:t>the users the capability to provision computing and storage resources. </a:t>
            </a:r>
            <a:endParaRPr lang="en-US" dirty="0"/>
          </a:p>
          <a:p>
            <a:r>
              <a:rPr lang="en-US" dirty="0" smtClean="0"/>
              <a:t>Virtual Machines</a:t>
            </a:r>
            <a:endParaRPr lang="en-US" dirty="0" smtClean="0"/>
          </a:p>
          <a:p>
            <a:pPr lvl="1"/>
            <a:r>
              <a:rPr lang="en-US" dirty="0" smtClean="0"/>
              <a:t>These resources </a:t>
            </a:r>
            <a:r>
              <a:rPr lang="en-US" dirty="0"/>
              <a:t>are provided to the users as virtual machine instances and virtual storage. Users </a:t>
            </a:r>
            <a:r>
              <a:rPr lang="en-US" dirty="0" smtClean="0"/>
              <a:t>can start</a:t>
            </a:r>
            <a:r>
              <a:rPr lang="en-US" dirty="0"/>
              <a:t>, stop, conﬁgure and manage the virtual machine instances and virtual storage. </a:t>
            </a:r>
            <a:endParaRPr lang="en-US" dirty="0"/>
          </a:p>
          <a:p>
            <a:r>
              <a:rPr lang="en-US" dirty="0" smtClean="0"/>
              <a:t>Provider Managers Infrastructure:</a:t>
            </a:r>
            <a:endParaRPr lang="en-US" dirty="0" smtClean="0"/>
          </a:p>
          <a:p>
            <a:pPr lvl="1"/>
            <a:r>
              <a:rPr lang="en-US" dirty="0" smtClean="0"/>
              <a:t>The </a:t>
            </a:r>
            <a:r>
              <a:rPr lang="en-US" dirty="0"/>
              <a:t>cloud service provider manages the underlying infrastructure.  </a:t>
            </a:r>
            <a:endParaRPr lang="en-US" dirty="0" smtClean="0"/>
          </a:p>
          <a:p>
            <a:r>
              <a:rPr lang="en-US" dirty="0" smtClean="0"/>
              <a:t>Pay-per-use/Pay-as-you-go:</a:t>
            </a:r>
            <a:endParaRPr lang="en-US" dirty="0" smtClean="0"/>
          </a:p>
          <a:p>
            <a:pPr lvl="1"/>
            <a:r>
              <a:rPr lang="en-US" dirty="0" smtClean="0"/>
              <a:t>Virtual resources </a:t>
            </a:r>
            <a:r>
              <a:rPr lang="en-US" dirty="0"/>
              <a:t>provisioned by the users are billed based on a </a:t>
            </a:r>
            <a:r>
              <a:rPr lang="en-US" dirty="0" smtClean="0"/>
              <a:t>pay-per-use/pay-as-you-go </a:t>
            </a:r>
            <a:r>
              <a:rPr lang="en-US" dirty="0"/>
              <a:t>paradigm. </a:t>
            </a:r>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Infrastructure-as-a-Service (</a:t>
            </a:r>
            <a:r>
              <a:rPr lang="en-US" dirty="0" err="1" smtClean="0">
                <a:latin typeface="Arial" panose="020B0604020202020204" pitchFamily="34" charset="0"/>
              </a:rPr>
              <a:t>IaaS</a:t>
            </a:r>
            <a:r>
              <a:rPr lang="en-US" dirty="0">
                <a:latin typeface="Arial" panose="020B0604020202020204" pitchFamily="34" charset="0"/>
              </a:rPr>
              <a:t>)</a:t>
            </a:r>
            <a:endParaRPr lang="en-US" dirty="0">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graphicFrame>
        <p:nvGraphicFramePr>
          <p:cNvPr id="8" name="Diagram 7"/>
          <p:cNvGraphicFramePr/>
          <p:nvPr/>
        </p:nvGraphicFramePr>
        <p:xfrm>
          <a:off x="990600" y="1651000"/>
          <a:ext cx="10680700" cy="47752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Footer Placeholder 2"/>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Cloud Deployment </a:t>
            </a:r>
            <a:r>
              <a:rPr lang="en-US" dirty="0">
                <a:latin typeface="Arial" panose="020B0604020202020204" pitchFamily="34" charset="0"/>
              </a:rPr>
              <a:t>Models</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a:t>Public Cloud</a:t>
            </a:r>
            <a:endParaRPr lang="en-US" dirty="0"/>
          </a:p>
          <a:p>
            <a:pPr lvl="1"/>
            <a:r>
              <a:rPr lang="en-US" dirty="0"/>
              <a:t>Available for public use or </a:t>
            </a:r>
            <a:r>
              <a:rPr lang="en-US" dirty="0" smtClean="0"/>
              <a:t>a large </a:t>
            </a:r>
            <a:r>
              <a:rPr lang="en-US" dirty="0"/>
              <a:t>industry group</a:t>
            </a:r>
            <a:endParaRPr lang="en-US" dirty="0"/>
          </a:p>
          <a:p>
            <a:r>
              <a:rPr lang="en-US" dirty="0"/>
              <a:t>Private Cloud</a:t>
            </a:r>
            <a:endParaRPr lang="en-US" dirty="0"/>
          </a:p>
          <a:p>
            <a:pPr lvl="1"/>
            <a:r>
              <a:rPr lang="en-US" dirty="0"/>
              <a:t>Operated for exclusive use of </a:t>
            </a:r>
            <a:r>
              <a:rPr lang="en-US" dirty="0" smtClean="0"/>
              <a:t>a single </a:t>
            </a:r>
            <a:r>
              <a:rPr lang="en-US" dirty="0"/>
              <a:t>organization</a:t>
            </a:r>
            <a:endParaRPr lang="en-US" dirty="0"/>
          </a:p>
          <a:p>
            <a:r>
              <a:rPr lang="en-US" dirty="0"/>
              <a:t>Community Cloud</a:t>
            </a:r>
            <a:endParaRPr lang="en-US" dirty="0"/>
          </a:p>
          <a:p>
            <a:pPr lvl="1"/>
            <a:r>
              <a:rPr lang="en-US" dirty="0"/>
              <a:t>Available for shared use </a:t>
            </a:r>
            <a:r>
              <a:rPr lang="en-US" dirty="0" smtClean="0"/>
              <a:t>of several </a:t>
            </a:r>
            <a:r>
              <a:rPr lang="en-US" dirty="0"/>
              <a:t>organizations </a:t>
            </a:r>
            <a:r>
              <a:rPr lang="en-US" dirty="0" smtClean="0"/>
              <a:t>supporting a </a:t>
            </a:r>
            <a:r>
              <a:rPr lang="en-US" dirty="0"/>
              <a:t>speciﬁc community</a:t>
            </a:r>
            <a:endParaRPr lang="en-US" dirty="0"/>
          </a:p>
          <a:p>
            <a:r>
              <a:rPr lang="en-US" dirty="0"/>
              <a:t>Hybrid Cloud</a:t>
            </a:r>
            <a:endParaRPr lang="en-US" dirty="0"/>
          </a:p>
          <a:p>
            <a:pPr lvl="1"/>
            <a:r>
              <a:rPr lang="en-US" dirty="0"/>
              <a:t>Combines multiple </a:t>
            </a:r>
            <a:r>
              <a:rPr lang="en-US" dirty="0" smtClean="0"/>
              <a:t>clouds (</a:t>
            </a:r>
            <a:r>
              <a:rPr lang="en-US" dirty="0"/>
              <a:t>public and private) that </a:t>
            </a:r>
            <a:r>
              <a:rPr lang="en-US" dirty="0" smtClean="0"/>
              <a:t>remain unique </a:t>
            </a:r>
            <a:r>
              <a:rPr lang="en-US" dirty="0"/>
              <a:t>but bound </a:t>
            </a:r>
            <a:r>
              <a:rPr lang="en-US" dirty="0" smtClean="0"/>
              <a:t>together to o</a:t>
            </a:r>
            <a:r>
              <a:rPr lang="x-none" altLang="en-US" dirty="0" smtClean="0"/>
              <a:t>ff</a:t>
            </a:r>
            <a:r>
              <a:rPr lang="en-US" dirty="0" smtClean="0"/>
              <a:t>er </a:t>
            </a:r>
            <a:r>
              <a:rPr lang="en-US" dirty="0"/>
              <a:t>application and </a:t>
            </a:r>
            <a:r>
              <a:rPr lang="en-US" dirty="0" smtClean="0"/>
              <a:t>data portability</a:t>
            </a:r>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Cloud Service Examples</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a:t> </a:t>
            </a:r>
            <a:r>
              <a:rPr lang="en-US" dirty="0" err="1"/>
              <a:t>IaaS</a:t>
            </a:r>
            <a:r>
              <a:rPr lang="en-US" dirty="0"/>
              <a:t>: </a:t>
            </a:r>
            <a:endParaRPr lang="en-US" dirty="0" smtClean="0"/>
          </a:p>
          <a:p>
            <a:pPr lvl="1"/>
            <a:r>
              <a:rPr lang="en-US" dirty="0" smtClean="0"/>
              <a:t>Amazon EC2</a:t>
            </a:r>
            <a:endParaRPr lang="en-US" dirty="0" smtClean="0"/>
          </a:p>
          <a:p>
            <a:pPr lvl="1"/>
            <a:r>
              <a:rPr lang="en-US" dirty="0" smtClean="0"/>
              <a:t>Google </a:t>
            </a:r>
            <a:r>
              <a:rPr lang="en-US" dirty="0"/>
              <a:t>Compute </a:t>
            </a:r>
            <a:r>
              <a:rPr lang="en-US" dirty="0" smtClean="0"/>
              <a:t>Engine</a:t>
            </a:r>
            <a:endParaRPr lang="en-US" dirty="0" smtClean="0"/>
          </a:p>
          <a:p>
            <a:pPr lvl="1"/>
            <a:r>
              <a:rPr lang="en-US" dirty="0" smtClean="0"/>
              <a:t>Windows Azure VMs</a:t>
            </a:r>
            <a:endParaRPr lang="en-US" dirty="0" smtClean="0"/>
          </a:p>
          <a:p>
            <a:r>
              <a:rPr lang="en-US" dirty="0"/>
              <a:t> </a:t>
            </a:r>
            <a:r>
              <a:rPr lang="en-US" dirty="0" err="1"/>
              <a:t>PaaS</a:t>
            </a:r>
            <a:r>
              <a:rPr lang="en-US" dirty="0"/>
              <a:t>: </a:t>
            </a:r>
            <a:endParaRPr lang="en-US" dirty="0" smtClean="0"/>
          </a:p>
          <a:p>
            <a:pPr lvl="1"/>
            <a:r>
              <a:rPr lang="en-US" dirty="0" smtClean="0"/>
              <a:t>Google </a:t>
            </a:r>
            <a:r>
              <a:rPr lang="en-US" dirty="0"/>
              <a:t>App </a:t>
            </a:r>
            <a:r>
              <a:rPr lang="en-US" dirty="0" smtClean="0"/>
              <a:t>Engine</a:t>
            </a:r>
            <a:endParaRPr lang="en-US" dirty="0" smtClean="0"/>
          </a:p>
          <a:p>
            <a:r>
              <a:rPr lang="en-US" dirty="0" smtClean="0"/>
              <a:t>SaaS: </a:t>
            </a:r>
            <a:endParaRPr lang="en-US" dirty="0" smtClean="0"/>
          </a:p>
          <a:p>
            <a:pPr lvl="1"/>
            <a:r>
              <a:rPr lang="en-US" dirty="0" smtClean="0"/>
              <a:t>Salesforce</a:t>
            </a:r>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sym typeface="+mn-ea"/>
              </a:rPr>
              <a:t>Concepts and </a:t>
            </a:r>
            <a:r>
              <a:rPr lang="x-none" altLang="en-US" dirty="0">
                <a:sym typeface="+mn-ea"/>
              </a:rPr>
              <a:t>E</a:t>
            </a:r>
            <a:r>
              <a:rPr lang="en-US" dirty="0">
                <a:sym typeface="+mn-ea"/>
              </a:rPr>
              <a:t>nabling </a:t>
            </a:r>
            <a:r>
              <a:rPr lang="x-none" altLang="en-US" dirty="0">
                <a:sym typeface="+mn-ea"/>
              </a:rPr>
              <a:t>T</a:t>
            </a:r>
            <a:r>
              <a:rPr lang="en-US" dirty="0">
                <a:sym typeface="+mn-ea"/>
              </a:rPr>
              <a:t>echnologies</a:t>
            </a:r>
            <a:endParaRPr lang="en-US" dirty="0">
              <a:latin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pPr lvl="1"/>
            <a:r>
              <a:rPr lang="en-US" sz="2800" dirty="0" smtClean="0">
                <a:sym typeface="+mn-ea"/>
              </a:rPr>
              <a:t>Virtualization</a:t>
            </a:r>
            <a:endParaRPr lang="en-US" sz="2800" dirty="0"/>
          </a:p>
          <a:p>
            <a:pPr lvl="1"/>
            <a:r>
              <a:rPr lang="en-US" sz="2800" dirty="0">
                <a:sym typeface="+mn-ea"/>
              </a:rPr>
              <a:t>Load balancing</a:t>
            </a:r>
            <a:endParaRPr lang="en-US" sz="2800" dirty="0"/>
          </a:p>
          <a:p>
            <a:pPr lvl="1"/>
            <a:r>
              <a:rPr lang="en-US" sz="2800" dirty="0">
                <a:sym typeface="+mn-ea"/>
              </a:rPr>
              <a:t>Scalability &amp; Elasticity</a:t>
            </a:r>
            <a:endParaRPr lang="en-US" sz="2800" dirty="0"/>
          </a:p>
          <a:p>
            <a:pPr lvl="1"/>
            <a:r>
              <a:rPr lang="en-US" sz="2800" dirty="0">
                <a:sym typeface="+mn-ea"/>
              </a:rPr>
              <a:t>Deployment</a:t>
            </a:r>
            <a:endParaRPr lang="en-US" sz="2800" dirty="0"/>
          </a:p>
          <a:p>
            <a:pPr lvl="1"/>
            <a:r>
              <a:rPr lang="en-US" sz="2800" dirty="0">
                <a:sym typeface="+mn-ea"/>
              </a:rPr>
              <a:t>Replication</a:t>
            </a:r>
            <a:endParaRPr lang="en-US" sz="2800" dirty="0"/>
          </a:p>
          <a:p>
            <a:pPr lvl="1"/>
            <a:r>
              <a:rPr lang="en-US" sz="2800" dirty="0">
                <a:sym typeface="+mn-ea"/>
              </a:rPr>
              <a:t>Monitoring</a:t>
            </a:r>
            <a:endParaRPr lang="en-US" sz="2800" dirty="0"/>
          </a:p>
          <a:p>
            <a:pPr lvl="1"/>
            <a:r>
              <a:rPr lang="en-US" sz="2800" dirty="0" err="1">
                <a:sym typeface="+mn-ea"/>
              </a:rPr>
              <a:t>MapReduce</a:t>
            </a:r>
            <a:endParaRPr lang="en-US" sz="2800" dirty="0"/>
          </a:p>
          <a:p>
            <a:pPr lvl="1"/>
            <a:r>
              <a:rPr lang="en-US" sz="2800" dirty="0">
                <a:sym typeface="+mn-ea"/>
              </a:rPr>
              <a:t>Identity and Access Management</a:t>
            </a:r>
            <a:endParaRPr lang="en-US" sz="2800" dirty="0"/>
          </a:p>
          <a:p>
            <a:pPr lvl="1"/>
            <a:r>
              <a:rPr lang="en-US" sz="2800" dirty="0">
                <a:sym typeface="+mn-ea"/>
              </a:rPr>
              <a:t>Service Level Agreements</a:t>
            </a:r>
            <a:endParaRPr lang="en-US" sz="2800" dirty="0"/>
          </a:p>
          <a:p>
            <a:pPr lvl="1"/>
            <a:r>
              <a:rPr lang="en-US" sz="2800" dirty="0">
                <a:sym typeface="+mn-ea"/>
              </a:rPr>
              <a:t>Billing</a:t>
            </a:r>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Virtualization</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6696075" cy="4351338"/>
          </a:xfrm>
        </p:spPr>
        <p:txBody>
          <a:bodyPr>
            <a:normAutofit/>
          </a:bodyPr>
          <a:lstStyle/>
          <a:p>
            <a:r>
              <a:rPr lang="en-US" sz="2400" dirty="0"/>
              <a:t>Virtualization refers to the partitioning the resources of a physical system (such as computing, storage, network and memory) into multiple virtual resources.  </a:t>
            </a:r>
            <a:endParaRPr lang="en-US" sz="2400" dirty="0" smtClean="0"/>
          </a:p>
          <a:p>
            <a:endParaRPr lang="en-US" sz="2400" dirty="0" smtClean="0"/>
          </a:p>
          <a:p>
            <a:r>
              <a:rPr lang="en-US" sz="2400" dirty="0" smtClean="0"/>
              <a:t>Key </a:t>
            </a:r>
            <a:r>
              <a:rPr lang="en-US" sz="2400" dirty="0"/>
              <a:t>enabling technology of cloud computing that allow pooling of resources. </a:t>
            </a:r>
            <a:endParaRPr lang="en-US" sz="2400" dirty="0" smtClean="0"/>
          </a:p>
          <a:p>
            <a:endParaRPr lang="en-US" sz="2400" dirty="0"/>
          </a:p>
          <a:p>
            <a:r>
              <a:rPr lang="en-US" sz="2400" dirty="0" smtClean="0"/>
              <a:t>In </a:t>
            </a:r>
            <a:r>
              <a:rPr lang="en-US" sz="2400" dirty="0"/>
              <a:t>cloud computing, resources are pooled to serve multiple users using multi-tenancy. </a:t>
            </a:r>
            <a:endParaRPr lang="en-US" sz="2400" dirty="0"/>
          </a:p>
          <a:p>
            <a:pPr marL="0" indent="0">
              <a:buNone/>
            </a:pP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7620000" y="1825625"/>
            <a:ext cx="4294248" cy="3898798"/>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cs typeface="Arial" panose="020B0604020202020204" pitchFamily="34" charset="0"/>
              </a:rPr>
              <a:t>Outline</a:t>
            </a:r>
            <a:endParaRPr lang="en-US" dirty="0" smtClean="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US" dirty="0" smtClean="0">
                <a:latin typeface="Arial" panose="020B0604020202020204" pitchFamily="34" charset="0"/>
                <a:cs typeface="Arial" panose="020B0604020202020204" pitchFamily="34" charset="0"/>
              </a:rPr>
              <a:t>Cloud Computing definition</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Characteristics </a:t>
            </a:r>
            <a:r>
              <a:rPr lang="en-US" dirty="0">
                <a:latin typeface="Arial" panose="020B0604020202020204" pitchFamily="34" charset="0"/>
                <a:cs typeface="Arial" panose="020B0604020202020204" pitchFamily="34" charset="0"/>
              </a:rPr>
              <a:t>of cloud </a:t>
            </a:r>
            <a:r>
              <a:rPr lang="en-US" dirty="0" smtClean="0">
                <a:latin typeface="Arial" panose="020B0604020202020204" pitchFamily="34" charset="0"/>
                <a:cs typeface="Arial" panose="020B0604020202020204" pitchFamily="34" charset="0"/>
              </a:rPr>
              <a:t>computing</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Cloud </a:t>
            </a:r>
            <a:r>
              <a:rPr lang="en-US" dirty="0">
                <a:latin typeface="Arial" panose="020B0604020202020204" pitchFamily="34" charset="0"/>
                <a:cs typeface="Arial" panose="020B0604020202020204" pitchFamily="34" charset="0"/>
              </a:rPr>
              <a:t>deployment models </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Cloud </a:t>
            </a:r>
            <a:r>
              <a:rPr lang="en-US" dirty="0">
                <a:latin typeface="Arial" panose="020B0604020202020204" pitchFamily="34" charset="0"/>
                <a:cs typeface="Arial" panose="020B0604020202020204" pitchFamily="34" charset="0"/>
              </a:rPr>
              <a:t>service </a:t>
            </a:r>
            <a:r>
              <a:rPr lang="en-US" dirty="0" smtClean="0">
                <a:latin typeface="Arial" panose="020B0604020202020204" pitchFamily="34" charset="0"/>
                <a:cs typeface="Arial" panose="020B0604020202020204" pitchFamily="34" charset="0"/>
              </a:rPr>
              <a:t>models</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Cloud Services</a:t>
            </a:r>
            <a:endParaRPr lang="en-US" dirty="0" smtClean="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sym typeface="+mn-ea"/>
              </a:rPr>
              <a:t>Concepts and </a:t>
            </a:r>
            <a:r>
              <a:rPr lang="x-none" altLang="en-US" dirty="0">
                <a:latin typeface="Arial" panose="020B0604020202020204" pitchFamily="34" charset="0"/>
                <a:cs typeface="Arial" panose="020B0604020202020204" pitchFamily="34" charset="0"/>
                <a:sym typeface="+mn-ea"/>
              </a:rPr>
              <a:t>E</a:t>
            </a:r>
            <a:r>
              <a:rPr lang="en-US" dirty="0">
                <a:latin typeface="Arial" panose="020B0604020202020204" pitchFamily="34" charset="0"/>
                <a:cs typeface="Arial" panose="020B0604020202020204" pitchFamily="34" charset="0"/>
                <a:sym typeface="+mn-ea"/>
              </a:rPr>
              <a:t>nabling </a:t>
            </a:r>
            <a:r>
              <a:rPr lang="x-none" altLang="en-US" dirty="0">
                <a:latin typeface="Arial" panose="020B0604020202020204" pitchFamily="34" charset="0"/>
                <a:cs typeface="Arial" panose="020B0604020202020204" pitchFamily="34" charset="0"/>
                <a:sym typeface="+mn-ea"/>
              </a:rPr>
              <a:t>T</a:t>
            </a:r>
            <a:r>
              <a:rPr lang="en-US" dirty="0">
                <a:latin typeface="Arial" panose="020B0604020202020204" pitchFamily="34" charset="0"/>
                <a:cs typeface="Arial" panose="020B0604020202020204" pitchFamily="34" charset="0"/>
                <a:sym typeface="+mn-ea"/>
              </a:rPr>
              <a:t>echnologies</a:t>
            </a:r>
            <a:endParaRPr lang="en-US" dirty="0">
              <a:latin typeface="Arial" panose="020B0604020202020204" pitchFamily="34" charset="0"/>
              <a:cs typeface="Arial" panose="020B0604020202020204" pitchFamily="34" charset="0"/>
              <a:sym typeface="+mn-ea"/>
            </a:endParaRPr>
          </a:p>
          <a:p>
            <a:r>
              <a:rPr lang="en-US" dirty="0" smtClean="0">
                <a:solidFill>
                  <a:schemeClr val="tx1">
                    <a:lumMod val="95000"/>
                    <a:lumOff val="5000"/>
                  </a:schemeClr>
                </a:solidFill>
                <a:latin typeface="Arial" panose="020B0604020202020204" pitchFamily="34" charset="0"/>
                <a:cs typeface="Arial" panose="020B0604020202020204" pitchFamily="34" charset="0"/>
                <a:sym typeface="+mn-ea"/>
              </a:rPr>
              <a:t>Cloud Services &amp; Platforms</a:t>
            </a:r>
            <a:endParaRPr lang="en-US" dirty="0" smtClean="0">
              <a:solidFill>
                <a:schemeClr val="tx1">
                  <a:lumMod val="95000"/>
                  <a:lumOff val="5000"/>
                </a:schemeClr>
              </a:solidFill>
              <a:latin typeface="Arial" panose="020B0604020202020204" pitchFamily="34" charset="0"/>
              <a:cs typeface="Arial" panose="020B0604020202020204" pitchFamily="34" charset="0"/>
              <a:sym typeface="+mn-ea"/>
            </a:endParaRPr>
          </a:p>
          <a:p>
            <a:r>
              <a:rPr lang="en-US" dirty="0" smtClean="0">
                <a:latin typeface="Arial" panose="020B0604020202020204" pitchFamily="34" charset="0"/>
                <a:cs typeface="Arial" panose="020B0604020202020204" pitchFamily="34" charset="0"/>
                <a:sym typeface="+mn-ea"/>
              </a:rPr>
              <a:t>Cloud Applications</a:t>
            </a:r>
            <a:endParaRPr lang="en-US" dirty="0">
              <a:solidFill>
                <a:schemeClr val="tx1">
                  <a:lumMod val="95000"/>
                  <a:lumOff val="5000"/>
                </a:schemeClr>
              </a:solidFill>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Hypervisor</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6696075" cy="4351338"/>
          </a:xfrm>
        </p:spPr>
        <p:txBody>
          <a:bodyPr>
            <a:normAutofit/>
          </a:bodyPr>
          <a:lstStyle/>
          <a:p>
            <a:r>
              <a:rPr lang="en-US" sz="1600" dirty="0">
                <a:latin typeface="Arial" panose="020B0604020202020204" pitchFamily="34" charset="0"/>
                <a:cs typeface="Arial" panose="020B0604020202020204" pitchFamily="34" charset="0"/>
              </a:rPr>
              <a:t>The virtualization layer consists of a hypervisor or a virtual machine monitor (VMM). </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Hypervisor presents a virtual operating platform to a guest operating system (OS). </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Type-1 Hypervisor</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Type-I or the native hypervisors run directly on the host hardware and control the hardware and monitor the </a:t>
            </a:r>
            <a:r>
              <a:rPr lang="en-US" sz="1600" dirty="0" smtClean="0">
                <a:latin typeface="Arial" panose="020B0604020202020204" pitchFamily="34" charset="0"/>
                <a:cs typeface="Arial" panose="020B0604020202020204" pitchFamily="34" charset="0"/>
              </a:rPr>
              <a:t>guest operating </a:t>
            </a:r>
            <a:r>
              <a:rPr lang="en-US" sz="1600" dirty="0">
                <a:latin typeface="Arial" panose="020B0604020202020204" pitchFamily="34" charset="0"/>
                <a:cs typeface="Arial" panose="020B0604020202020204" pitchFamily="34" charset="0"/>
              </a:rPr>
              <a:t>systems. </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Type-2 Hypervisor</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Type 2 hypervisors or hosted hypervisors run on top of a conventional (main/host) operating system and monitor the guest operating systems.</a:t>
            </a:r>
            <a:endParaRPr lang="en-US"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8808499" y="1744918"/>
            <a:ext cx="2545301" cy="1425063"/>
          </a:xfrm>
          <a:prstGeom prst="rect">
            <a:avLst/>
          </a:prstGeom>
        </p:spPr>
      </p:pic>
      <p:pic>
        <p:nvPicPr>
          <p:cNvPr id="10" name="Picture 9"/>
          <p:cNvPicPr>
            <a:picLocks noChangeAspect="1"/>
          </p:cNvPicPr>
          <p:nvPr/>
        </p:nvPicPr>
        <p:blipFill>
          <a:blip r:embed="rId2"/>
          <a:stretch>
            <a:fillRect/>
          </a:stretch>
        </p:blipFill>
        <p:spPr>
          <a:xfrm>
            <a:off x="8808499" y="3753765"/>
            <a:ext cx="2545301" cy="1775614"/>
          </a:xfrm>
          <a:prstGeom prst="rect">
            <a:avLst/>
          </a:prstGeom>
        </p:spPr>
      </p:pic>
      <p:sp>
        <p:nvSpPr>
          <p:cNvPr id="11" name="Rectangle 10"/>
          <p:cNvSpPr/>
          <p:nvPr/>
        </p:nvSpPr>
        <p:spPr>
          <a:xfrm>
            <a:off x="9168238" y="3270887"/>
            <a:ext cx="1885131" cy="369332"/>
          </a:xfrm>
          <a:prstGeom prst="rect">
            <a:avLst/>
          </a:prstGeom>
        </p:spPr>
        <p:txBody>
          <a:bodyPr wrap="none">
            <a:spAutoFit/>
          </a:bodyPr>
          <a:lstStyle/>
          <a:p>
            <a:r>
              <a:rPr lang="en-US" dirty="0" smtClean="0">
                <a:latin typeface="Arial" panose="020B0604020202020204" pitchFamily="34" charset="0"/>
              </a:rPr>
              <a:t>Type-1 </a:t>
            </a:r>
            <a:r>
              <a:rPr lang="en-US" dirty="0">
                <a:latin typeface="Arial" panose="020B0604020202020204" pitchFamily="34" charset="0"/>
              </a:rPr>
              <a:t>Hypervisor</a:t>
            </a:r>
            <a:endParaRPr lang="en-US" dirty="0">
              <a:latin typeface="Arial" panose="020B0604020202020204" pitchFamily="34" charset="0"/>
            </a:endParaRPr>
          </a:p>
        </p:txBody>
      </p:sp>
      <p:sp>
        <p:nvSpPr>
          <p:cNvPr id="12" name="Rectangle 11"/>
          <p:cNvSpPr/>
          <p:nvPr/>
        </p:nvSpPr>
        <p:spPr>
          <a:xfrm>
            <a:off x="9168238" y="5561766"/>
            <a:ext cx="1885131" cy="369332"/>
          </a:xfrm>
          <a:prstGeom prst="rect">
            <a:avLst/>
          </a:prstGeom>
        </p:spPr>
        <p:txBody>
          <a:bodyPr wrap="none">
            <a:spAutoFit/>
          </a:bodyPr>
          <a:lstStyle/>
          <a:p>
            <a:r>
              <a:rPr lang="en-US" dirty="0" smtClean="0">
                <a:latin typeface="Arial" panose="020B0604020202020204" pitchFamily="34" charset="0"/>
              </a:rPr>
              <a:t>Type-2 </a:t>
            </a:r>
            <a:r>
              <a:rPr lang="en-US" dirty="0">
                <a:latin typeface="Arial" panose="020B0604020202020204" pitchFamily="34" charset="0"/>
              </a:rPr>
              <a:t>Hypervisor</a:t>
            </a:r>
            <a:endParaRPr lang="en-US" dirty="0">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Types of Virtualization</a:t>
            </a:r>
            <a:endParaRPr lang="en-US" dirty="0">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1600" dirty="0">
                <a:latin typeface="Arial" panose="020B0604020202020204" pitchFamily="34" charset="0"/>
                <a:cs typeface="Arial" panose="020B0604020202020204" pitchFamily="34" charset="0"/>
              </a:rPr>
              <a:t>Full Virtualization</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In full virtualization, the virtualization layer completely decouples the guest OS from </a:t>
            </a:r>
            <a:r>
              <a:rPr lang="en-US" sz="1600" dirty="0" smtClean="0">
                <a:latin typeface="Arial" panose="020B0604020202020204" pitchFamily="34" charset="0"/>
                <a:cs typeface="Arial" panose="020B0604020202020204" pitchFamily="34" charset="0"/>
              </a:rPr>
              <a:t>the underlying </a:t>
            </a:r>
            <a:r>
              <a:rPr lang="en-US" sz="1600" dirty="0">
                <a:latin typeface="Arial" panose="020B0604020202020204" pitchFamily="34" charset="0"/>
                <a:cs typeface="Arial" panose="020B0604020202020204" pitchFamily="34" charset="0"/>
              </a:rPr>
              <a:t>hardware. The guest OS requires no modification and is not aware that it is </a:t>
            </a:r>
            <a:r>
              <a:rPr lang="en-US" sz="1600" dirty="0" smtClean="0">
                <a:latin typeface="Arial" panose="020B0604020202020204" pitchFamily="34" charset="0"/>
                <a:cs typeface="Arial" panose="020B0604020202020204" pitchFamily="34" charset="0"/>
              </a:rPr>
              <a:t>being virtualized</a:t>
            </a:r>
            <a:r>
              <a:rPr lang="en-US" sz="1600" dirty="0">
                <a:latin typeface="Arial" panose="020B0604020202020204" pitchFamily="34" charset="0"/>
                <a:cs typeface="Arial" panose="020B0604020202020204" pitchFamily="34" charset="0"/>
              </a:rPr>
              <a:t>.  Full virtualization is enabled by direct execution of user requests and </a:t>
            </a:r>
            <a:r>
              <a:rPr lang="en-US" sz="1600" dirty="0" smtClean="0">
                <a:latin typeface="Arial" panose="020B0604020202020204" pitchFamily="34" charset="0"/>
                <a:cs typeface="Arial" panose="020B0604020202020204" pitchFamily="34" charset="0"/>
              </a:rPr>
              <a:t>binary translation </a:t>
            </a:r>
            <a:r>
              <a:rPr lang="en-US" sz="1600" dirty="0">
                <a:latin typeface="Arial" panose="020B0604020202020204" pitchFamily="34" charset="0"/>
                <a:cs typeface="Arial" panose="020B0604020202020204" pitchFamily="34" charset="0"/>
              </a:rPr>
              <a:t>of OS requests</a:t>
            </a:r>
            <a:r>
              <a:rPr lang="en-US" sz="1600"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Para-Virtualization</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In </a:t>
            </a:r>
            <a:r>
              <a:rPr lang="en-US" sz="1600" dirty="0" smtClean="0">
                <a:latin typeface="Arial" panose="020B0604020202020204" pitchFamily="34" charset="0"/>
                <a:cs typeface="Arial" panose="020B0604020202020204" pitchFamily="34" charset="0"/>
              </a:rPr>
              <a:t>para-virtualization</a:t>
            </a:r>
            <a:r>
              <a:rPr lang="en-US" sz="1600" dirty="0">
                <a:latin typeface="Arial" panose="020B0604020202020204" pitchFamily="34" charset="0"/>
                <a:cs typeface="Arial" panose="020B0604020202020204" pitchFamily="34" charset="0"/>
              </a:rPr>
              <a:t>, the guest OS is modified to enable communication with the </a:t>
            </a:r>
            <a:r>
              <a:rPr lang="en-US" sz="1600" dirty="0" smtClean="0">
                <a:latin typeface="Arial" panose="020B0604020202020204" pitchFamily="34" charset="0"/>
                <a:cs typeface="Arial" panose="020B0604020202020204" pitchFamily="34" charset="0"/>
              </a:rPr>
              <a:t>hypervisor to </a:t>
            </a:r>
            <a:r>
              <a:rPr lang="en-US" sz="1600" dirty="0">
                <a:latin typeface="Arial" panose="020B0604020202020204" pitchFamily="34" charset="0"/>
                <a:cs typeface="Arial" panose="020B0604020202020204" pitchFamily="34" charset="0"/>
              </a:rPr>
              <a:t>improve performance and efficiency.  The guest OS kernel is modified to replace </a:t>
            </a:r>
            <a:r>
              <a:rPr lang="en-US" sz="1600" dirty="0" smtClean="0">
                <a:latin typeface="Arial" panose="020B0604020202020204" pitchFamily="34" charset="0"/>
                <a:cs typeface="Arial" panose="020B0604020202020204" pitchFamily="34" charset="0"/>
              </a:rPr>
              <a:t>non-</a:t>
            </a:r>
            <a:r>
              <a:rPr lang="en-US" sz="1600" dirty="0" err="1" smtClean="0">
                <a:latin typeface="Arial" panose="020B0604020202020204" pitchFamily="34" charset="0"/>
                <a:cs typeface="Arial" panose="020B0604020202020204" pitchFamily="34" charset="0"/>
              </a:rPr>
              <a:t>virtualizable</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instructions with </a:t>
            </a:r>
            <a:r>
              <a:rPr lang="en-US" sz="1600" dirty="0" smtClean="0">
                <a:latin typeface="Arial" panose="020B0604020202020204" pitchFamily="34" charset="0"/>
                <a:cs typeface="Arial" panose="020B0604020202020204" pitchFamily="34" charset="0"/>
              </a:rPr>
              <a:t>hyper-calls </a:t>
            </a:r>
            <a:r>
              <a:rPr lang="en-US" sz="1600" dirty="0">
                <a:latin typeface="Arial" panose="020B0604020202020204" pitchFamily="34" charset="0"/>
                <a:cs typeface="Arial" panose="020B0604020202020204" pitchFamily="34" charset="0"/>
              </a:rPr>
              <a:t>that communicate directly with the </a:t>
            </a:r>
            <a:r>
              <a:rPr lang="en-US" sz="1600" dirty="0" smtClean="0">
                <a:latin typeface="Arial" panose="020B0604020202020204" pitchFamily="34" charset="0"/>
                <a:cs typeface="Arial" panose="020B0604020202020204" pitchFamily="34" charset="0"/>
              </a:rPr>
              <a:t>virtualization layer </a:t>
            </a:r>
            <a:r>
              <a:rPr lang="en-US" sz="1600" dirty="0">
                <a:latin typeface="Arial" panose="020B0604020202020204" pitchFamily="34" charset="0"/>
                <a:cs typeface="Arial" panose="020B0604020202020204" pitchFamily="34" charset="0"/>
              </a:rPr>
              <a:t>hypervisor. </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Hardware Virtualization</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Hardware assisted virtualization is enabled by hardware features such as Intel’s </a:t>
            </a:r>
            <a:r>
              <a:rPr lang="en-US" sz="1600" dirty="0" smtClean="0">
                <a:latin typeface="Arial" panose="020B0604020202020204" pitchFamily="34" charset="0"/>
                <a:cs typeface="Arial" panose="020B0604020202020204" pitchFamily="34" charset="0"/>
              </a:rPr>
              <a:t>Virtualization Technology </a:t>
            </a:r>
            <a:r>
              <a:rPr lang="en-US" sz="1600" dirty="0">
                <a:latin typeface="Arial" panose="020B0604020202020204" pitchFamily="34" charset="0"/>
                <a:cs typeface="Arial" panose="020B0604020202020204" pitchFamily="34" charset="0"/>
              </a:rPr>
              <a:t>(VT-x) and AMD’s AMD-V. In hardware assisted virtualization, privileged and sensitive calls are set to automatically trap to the hypervisor. Thus, there is no need for </a:t>
            </a:r>
            <a:r>
              <a:rPr lang="en-US" sz="1600" dirty="0" smtClean="0">
                <a:latin typeface="Arial" panose="020B0604020202020204" pitchFamily="34" charset="0"/>
                <a:cs typeface="Arial" panose="020B0604020202020204" pitchFamily="34" charset="0"/>
              </a:rPr>
              <a:t>either binary </a:t>
            </a:r>
            <a:r>
              <a:rPr lang="en-US" sz="1600" dirty="0">
                <a:latin typeface="Arial" panose="020B0604020202020204" pitchFamily="34" charset="0"/>
                <a:cs typeface="Arial" panose="020B0604020202020204" pitchFamily="34" charset="0"/>
              </a:rPr>
              <a:t>translation or para-virtualization.</a:t>
            </a:r>
            <a:endParaRPr lang="en-US" sz="16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cs typeface="Arial" panose="020B0604020202020204" pitchFamily="34" charset="0"/>
              </a:rPr>
              <a:t> Load Balancing</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825625"/>
            <a:ext cx="7715250" cy="4351338"/>
          </a:xfrm>
        </p:spPr>
        <p:txBody>
          <a:bodyPr>
            <a:normAutofit fontScale="92500" lnSpcReduction="10000"/>
          </a:bodyPr>
          <a:lstStyle/>
          <a:p>
            <a:r>
              <a:rPr lang="en-US" dirty="0">
                <a:latin typeface="Arial" panose="020B0604020202020204" pitchFamily="34" charset="0"/>
                <a:cs typeface="Arial" panose="020B0604020202020204" pitchFamily="34" charset="0"/>
              </a:rPr>
              <a:t>Cloud computing resources can be scaled up on demand to meet the performance requirements of applications</a:t>
            </a:r>
            <a:r>
              <a:rPr lang="en-US" dirty="0" smtClean="0">
                <a:latin typeface="Arial" panose="020B0604020202020204" pitchFamily="34" charset="0"/>
                <a:cs typeface="Arial" panose="020B0604020202020204" pitchFamily="34" charset="0"/>
              </a:rPr>
              <a:t>.</a:t>
            </a:r>
            <a:endParaRPr lang="en-US" dirty="0" smtClean="0">
              <a:latin typeface="Arial" panose="020B0604020202020204" pitchFamily="34" charset="0"/>
              <a:cs typeface="Arial" panose="020B0604020202020204" pitchFamily="34" charset="0"/>
            </a:endParaRPr>
          </a:p>
          <a:p>
            <a:pPr marL="0" indent="0">
              <a:buNone/>
            </a:pP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Load balancing distributes workloads across multiple servers to meet the application workloads.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goals of load balancing techniques include:</a:t>
            </a:r>
            <a:endParaRPr lang="en-US"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Achieve maximum utilization of resources</a:t>
            </a:r>
            <a:endParaRPr lang="en-US"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Minimizing the response times</a:t>
            </a:r>
            <a:endParaRPr lang="en-US"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Maximizing throughput</a:t>
            </a:r>
            <a:endParaRPr lang="en-US" sz="18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8372474" y="1825625"/>
            <a:ext cx="3516777" cy="4003714"/>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Load </a:t>
            </a:r>
            <a:r>
              <a:rPr lang="en-US" dirty="0" smtClean="0">
                <a:latin typeface="Arial" panose="020B0604020202020204" pitchFamily="34" charset="0"/>
              </a:rPr>
              <a:t>Balancing Algorithms</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a:t>Round Robin load balancing</a:t>
            </a:r>
            <a:endParaRPr lang="en-US" dirty="0"/>
          </a:p>
          <a:p>
            <a:r>
              <a:rPr lang="en-US" dirty="0"/>
              <a:t>Weighted Round Robin load balancing</a:t>
            </a:r>
            <a:endParaRPr lang="en-US" dirty="0"/>
          </a:p>
          <a:p>
            <a:r>
              <a:rPr lang="en-US" dirty="0"/>
              <a:t>Low Latency load balancing</a:t>
            </a:r>
            <a:endParaRPr lang="en-US" dirty="0"/>
          </a:p>
          <a:p>
            <a:r>
              <a:rPr lang="en-US" dirty="0"/>
              <a:t>Least Connections load balancing</a:t>
            </a:r>
            <a:endParaRPr lang="en-US" dirty="0"/>
          </a:p>
          <a:p>
            <a:r>
              <a:rPr lang="en-US" dirty="0"/>
              <a:t>Priority load balancing</a:t>
            </a:r>
            <a:endParaRPr lang="en-US" dirty="0"/>
          </a:p>
          <a:p>
            <a:r>
              <a:rPr lang="en-US" dirty="0"/>
              <a:t>Overflow load balancing</a:t>
            </a:r>
            <a:endParaRPr lang="en-US"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4000" dirty="0">
                <a:latin typeface="Arial" panose="020B0604020202020204" pitchFamily="34" charset="0"/>
              </a:rPr>
              <a:t> Load </a:t>
            </a:r>
            <a:r>
              <a:rPr lang="en-US" sz="4000" dirty="0" smtClean="0">
                <a:latin typeface="Arial" panose="020B0604020202020204" pitchFamily="34" charset="0"/>
              </a:rPr>
              <a:t>Balancing  - Persistence Approaches</a:t>
            </a:r>
            <a:endParaRPr lang="en-US" sz="4000" dirty="0" smtClean="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smtClean="0"/>
              <a:t>Since </a:t>
            </a:r>
            <a:r>
              <a:rPr lang="en-US" dirty="0"/>
              <a:t>load balancing can route successive </a:t>
            </a:r>
            <a:r>
              <a:rPr lang="en-US" dirty="0" smtClean="0"/>
              <a:t>requests from </a:t>
            </a:r>
            <a:r>
              <a:rPr lang="en-US" dirty="0"/>
              <a:t>a user session to different servers, maintaining the state or the information of the </a:t>
            </a:r>
            <a:r>
              <a:rPr lang="en-US" dirty="0" smtClean="0"/>
              <a:t>session is </a:t>
            </a:r>
            <a:r>
              <a:rPr lang="en-US" dirty="0"/>
              <a:t>important. </a:t>
            </a:r>
            <a:endParaRPr lang="en-US" dirty="0" smtClean="0"/>
          </a:p>
          <a:p>
            <a:endParaRPr lang="en-US" dirty="0"/>
          </a:p>
          <a:p>
            <a:r>
              <a:rPr lang="en-US" dirty="0" smtClean="0"/>
              <a:t>Persistence Approaches</a:t>
            </a:r>
            <a:endParaRPr lang="en-US" dirty="0" smtClean="0"/>
          </a:p>
          <a:p>
            <a:pPr lvl="1"/>
            <a:r>
              <a:rPr lang="en-US" dirty="0"/>
              <a:t>Sticky sessions</a:t>
            </a:r>
            <a:endParaRPr lang="en-US" dirty="0"/>
          </a:p>
          <a:p>
            <a:pPr lvl="1"/>
            <a:r>
              <a:rPr lang="en-US" dirty="0"/>
              <a:t>Session Database</a:t>
            </a:r>
            <a:endParaRPr lang="en-US" dirty="0"/>
          </a:p>
          <a:p>
            <a:pPr lvl="1"/>
            <a:r>
              <a:rPr lang="en-US" dirty="0"/>
              <a:t>Browser cookies</a:t>
            </a:r>
            <a:endParaRPr lang="en-US" dirty="0"/>
          </a:p>
          <a:p>
            <a:pPr lvl="1"/>
            <a:r>
              <a:rPr lang="en-US" dirty="0"/>
              <a:t>URL re-writing</a:t>
            </a:r>
            <a:endParaRPr lang="en-US"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Scalability &amp; Elasticity</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5514975" cy="4351338"/>
          </a:xfrm>
        </p:spPr>
        <p:txBody>
          <a:bodyPr>
            <a:noAutofit/>
          </a:bodyPr>
          <a:lstStyle/>
          <a:p>
            <a:r>
              <a:rPr lang="en-US" sz="2200" dirty="0"/>
              <a:t>Multi-tier applications such as e-Commerce, social networking, business-to-business, etc</a:t>
            </a:r>
            <a:r>
              <a:rPr lang="en-US" sz="2200" dirty="0" smtClean="0"/>
              <a:t>. can </a:t>
            </a:r>
            <a:r>
              <a:rPr lang="en-US" sz="2200" dirty="0"/>
              <a:t>experience rapid changes in their traffic</a:t>
            </a:r>
            <a:r>
              <a:rPr lang="en-US" sz="2200" dirty="0" smtClean="0"/>
              <a:t>.</a:t>
            </a:r>
            <a:endParaRPr lang="en-US" sz="2200" dirty="0" smtClean="0"/>
          </a:p>
          <a:p>
            <a:endParaRPr lang="en-US" sz="2200" dirty="0" smtClean="0"/>
          </a:p>
          <a:p>
            <a:r>
              <a:rPr lang="en-US" sz="2200" dirty="0"/>
              <a:t>Capacity </a:t>
            </a:r>
            <a:r>
              <a:rPr lang="en-US" sz="2200" dirty="0" smtClean="0"/>
              <a:t>planning involves </a:t>
            </a:r>
            <a:r>
              <a:rPr lang="en-US" sz="2200" dirty="0"/>
              <a:t>determining the right sizing of each tier of the deployment of an application in </a:t>
            </a:r>
            <a:r>
              <a:rPr lang="en-US" sz="2200" dirty="0" smtClean="0"/>
              <a:t>terms of </a:t>
            </a:r>
            <a:r>
              <a:rPr lang="en-US" sz="2200" dirty="0"/>
              <a:t>the number of resources and the capacity of each resource</a:t>
            </a:r>
            <a:r>
              <a:rPr lang="en-US" sz="2200" dirty="0" smtClean="0"/>
              <a:t>.</a:t>
            </a:r>
            <a:endParaRPr lang="en-US" sz="2200" dirty="0" smtClean="0"/>
          </a:p>
          <a:p>
            <a:pPr marL="0" indent="0">
              <a:buNone/>
            </a:pPr>
            <a:r>
              <a:rPr lang="en-US" sz="2200" dirty="0" smtClean="0"/>
              <a:t> </a:t>
            </a:r>
            <a:endParaRPr lang="en-US" sz="2200" dirty="0" smtClean="0"/>
          </a:p>
          <a:p>
            <a:r>
              <a:rPr lang="en-US" sz="2200" dirty="0" smtClean="0"/>
              <a:t>Capacity </a:t>
            </a:r>
            <a:r>
              <a:rPr lang="en-US" sz="2200" dirty="0"/>
              <a:t>planning may be </a:t>
            </a:r>
            <a:r>
              <a:rPr lang="en-US" sz="2200" dirty="0" smtClean="0"/>
              <a:t>for computing</a:t>
            </a:r>
            <a:r>
              <a:rPr lang="en-US" sz="2200" dirty="0"/>
              <a:t>, storage, memory or network resources.</a:t>
            </a:r>
            <a:endParaRPr lang="en-US" sz="2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7274996" y="2458237"/>
            <a:ext cx="4595258" cy="3360711"/>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a:t>
            </a:r>
            <a:r>
              <a:rPr lang="en-US" dirty="0" smtClean="0">
                <a:latin typeface="Arial" panose="020B0604020202020204" pitchFamily="34" charset="0"/>
              </a:rPr>
              <a:t>Scaling Approaches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687050" cy="4351338"/>
          </a:xfrm>
        </p:spPr>
        <p:txBody>
          <a:bodyPr>
            <a:noAutofit/>
          </a:bodyPr>
          <a:lstStyle/>
          <a:p>
            <a:r>
              <a:rPr lang="en-US" sz="2200" dirty="0"/>
              <a:t>Vertical Scaling/Scaling up:</a:t>
            </a:r>
            <a:endParaRPr lang="en-US" sz="2200" dirty="0"/>
          </a:p>
          <a:p>
            <a:pPr lvl="1"/>
            <a:r>
              <a:rPr lang="en-US" sz="2200" dirty="0"/>
              <a:t>Involves upgrading the hardware resources (adding additional computing, memory, storage or network resources).  </a:t>
            </a:r>
            <a:endParaRPr lang="en-US" sz="2200" dirty="0"/>
          </a:p>
          <a:p>
            <a:endParaRPr lang="en-US" sz="2200" dirty="0" smtClean="0"/>
          </a:p>
          <a:p>
            <a:r>
              <a:rPr lang="en-US" sz="2200" dirty="0" smtClean="0"/>
              <a:t>Horizontal Scaling/Scaling out</a:t>
            </a:r>
            <a:endParaRPr lang="en-US" sz="2200" dirty="0"/>
          </a:p>
          <a:p>
            <a:pPr lvl="1"/>
            <a:r>
              <a:rPr lang="en-US" sz="2200" dirty="0"/>
              <a:t>I</a:t>
            </a:r>
            <a:r>
              <a:rPr lang="en-US" sz="2200" dirty="0" smtClean="0"/>
              <a:t>nvolves </a:t>
            </a:r>
            <a:r>
              <a:rPr lang="en-US" sz="2200" dirty="0"/>
              <a:t>addition of more resources of the same type. </a:t>
            </a:r>
            <a:endParaRPr lang="en-US" sz="2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Deployment</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515600" cy="4351338"/>
          </a:xfrm>
        </p:spPr>
        <p:txBody>
          <a:bodyPr>
            <a:noAutofit/>
          </a:bodyPr>
          <a:lstStyle/>
          <a:p>
            <a:r>
              <a:rPr lang="en-US" sz="2400" dirty="0"/>
              <a:t>Cloud application deployment design is an iterative process that </a:t>
            </a:r>
            <a:r>
              <a:rPr lang="en-US" sz="2400" dirty="0" smtClean="0"/>
              <a:t>involves:</a:t>
            </a:r>
            <a:endParaRPr lang="en-US" sz="2400" dirty="0"/>
          </a:p>
          <a:p>
            <a:pPr lvl="1"/>
            <a:r>
              <a:rPr lang="en-US" sz="2000" dirty="0"/>
              <a:t>Deployment </a:t>
            </a:r>
            <a:r>
              <a:rPr lang="en-US" sz="2000" dirty="0" smtClean="0"/>
              <a:t>Design</a:t>
            </a:r>
            <a:endParaRPr lang="en-US" sz="2000" dirty="0" smtClean="0"/>
          </a:p>
          <a:p>
            <a:pPr lvl="2"/>
            <a:r>
              <a:rPr lang="en-US" sz="1600" dirty="0"/>
              <a:t>The variables in this step include the number of servers in each tier, computing, memory and storage capacities of severs, server interconnection, load balancing and replication strategies. </a:t>
            </a:r>
            <a:endParaRPr lang="en-US" sz="1600" dirty="0"/>
          </a:p>
          <a:p>
            <a:pPr lvl="1"/>
            <a:r>
              <a:rPr lang="en-US" sz="2000" dirty="0"/>
              <a:t>Performance Evaluation</a:t>
            </a:r>
            <a:endParaRPr lang="en-US" sz="2000" dirty="0"/>
          </a:p>
          <a:p>
            <a:pPr lvl="2"/>
            <a:r>
              <a:rPr lang="en-US" sz="1600" dirty="0"/>
              <a:t>To verify whether the application meets the performance requirements with the deployment. </a:t>
            </a:r>
            <a:endParaRPr lang="en-US" sz="1600" dirty="0"/>
          </a:p>
          <a:p>
            <a:pPr lvl="2"/>
            <a:r>
              <a:rPr lang="en-US" sz="1600" dirty="0"/>
              <a:t>Involves monitoring the workload on the application and measuring various </a:t>
            </a:r>
            <a:r>
              <a:rPr lang="en-US" sz="1600" dirty="0" smtClean="0"/>
              <a:t>workload parameters </a:t>
            </a:r>
            <a:r>
              <a:rPr lang="en-US" sz="1600" dirty="0"/>
              <a:t>such as response time and throughput. </a:t>
            </a:r>
            <a:endParaRPr lang="en-US" sz="1600" dirty="0"/>
          </a:p>
          <a:p>
            <a:pPr lvl="2"/>
            <a:r>
              <a:rPr lang="en-US" sz="1600" dirty="0"/>
              <a:t>Utilization of servers (CPU, memory, disk, I/O, etc.) in each tier is also monitored.</a:t>
            </a:r>
            <a:endParaRPr lang="en-US" sz="1600" dirty="0" smtClean="0"/>
          </a:p>
          <a:p>
            <a:pPr lvl="1"/>
            <a:r>
              <a:rPr lang="en-US" sz="2000" dirty="0" smtClean="0"/>
              <a:t>Deployment Refinement</a:t>
            </a:r>
            <a:endParaRPr lang="en-US" sz="2000" dirty="0" smtClean="0"/>
          </a:p>
          <a:p>
            <a:pPr lvl="2"/>
            <a:r>
              <a:rPr lang="en-US" sz="1600" dirty="0"/>
              <a:t>Various alternatives can exist in this </a:t>
            </a:r>
            <a:r>
              <a:rPr lang="en-US" sz="1600" dirty="0" smtClean="0"/>
              <a:t>step such </a:t>
            </a:r>
            <a:r>
              <a:rPr lang="en-US" sz="1600" dirty="0"/>
              <a:t>as vertical scaling (or scaling up), horizontal scaling (or scaling out), alternative </a:t>
            </a:r>
            <a:r>
              <a:rPr lang="en-US" sz="1600" dirty="0" smtClean="0"/>
              <a:t>server interconnections</a:t>
            </a:r>
            <a:r>
              <a:rPr lang="en-US" sz="1600" dirty="0"/>
              <a:t>, alternative load balancing and replication strategies, for instance.</a:t>
            </a:r>
            <a:endParaRPr lang="en-US" sz="1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Replication</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725150" cy="3213100"/>
          </a:xfrm>
        </p:spPr>
        <p:txBody>
          <a:bodyPr>
            <a:noAutofit/>
          </a:bodyPr>
          <a:lstStyle/>
          <a:p>
            <a:r>
              <a:rPr lang="en-US" sz="2200" dirty="0"/>
              <a:t>Replication is used to create and maintain multiple copies of the data in the cloud.</a:t>
            </a:r>
            <a:endParaRPr lang="en-US" sz="2200" dirty="0" smtClean="0"/>
          </a:p>
          <a:p>
            <a:r>
              <a:rPr lang="en-US" sz="2200" dirty="0"/>
              <a:t>Cloud enables rapid implementation of replication solutions for disaster recovery </a:t>
            </a:r>
            <a:r>
              <a:rPr lang="en-US" sz="2200" dirty="0" smtClean="0"/>
              <a:t>for organizations</a:t>
            </a:r>
            <a:r>
              <a:rPr lang="en-US" sz="2200" dirty="0"/>
              <a:t>. </a:t>
            </a:r>
            <a:endParaRPr lang="en-US" sz="2200" dirty="0" smtClean="0"/>
          </a:p>
          <a:p>
            <a:r>
              <a:rPr lang="en-US" sz="2200" dirty="0" smtClean="0"/>
              <a:t>With </a:t>
            </a:r>
            <a:r>
              <a:rPr lang="en-US" sz="2200" dirty="0"/>
              <a:t>cloud-based data </a:t>
            </a:r>
            <a:r>
              <a:rPr lang="en-US" sz="2200" dirty="0" smtClean="0"/>
              <a:t>replication organizations </a:t>
            </a:r>
            <a:r>
              <a:rPr lang="en-US" sz="2200" dirty="0"/>
              <a:t>can plan for disaster recovery without making any capital expenditures </a:t>
            </a:r>
            <a:r>
              <a:rPr lang="en-US" sz="2200" dirty="0" smtClean="0"/>
              <a:t>on purchasing</a:t>
            </a:r>
            <a:r>
              <a:rPr lang="en-US" sz="2200" dirty="0"/>
              <a:t>, </a:t>
            </a:r>
            <a:r>
              <a:rPr lang="en-US" sz="2200" dirty="0" smtClean="0"/>
              <a:t>configuring </a:t>
            </a:r>
            <a:r>
              <a:rPr lang="en-US" sz="2200" dirty="0"/>
              <a:t>and managing secondary site </a:t>
            </a:r>
            <a:r>
              <a:rPr lang="en-US" sz="2200" dirty="0" smtClean="0"/>
              <a:t>locations.</a:t>
            </a:r>
            <a:endParaRPr lang="en-US" sz="2200" dirty="0" smtClean="0"/>
          </a:p>
          <a:p>
            <a:r>
              <a:rPr lang="en-US" sz="2200" dirty="0" smtClean="0"/>
              <a:t>Types:</a:t>
            </a:r>
            <a:endParaRPr lang="en-US" sz="2200" dirty="0" smtClean="0"/>
          </a:p>
          <a:p>
            <a:pPr lvl="1"/>
            <a:r>
              <a:rPr lang="en-US" sz="1800" dirty="0"/>
              <a:t>Array-based </a:t>
            </a:r>
            <a:r>
              <a:rPr lang="en-US" sz="1800" dirty="0" smtClean="0"/>
              <a:t>Replication</a:t>
            </a:r>
            <a:endParaRPr lang="en-US" sz="1800" dirty="0" smtClean="0"/>
          </a:p>
          <a:p>
            <a:pPr lvl="1"/>
            <a:r>
              <a:rPr lang="en-US" sz="1800" dirty="0"/>
              <a:t>Network-based </a:t>
            </a:r>
            <a:r>
              <a:rPr lang="en-US" sz="1800" dirty="0" smtClean="0"/>
              <a:t>Replication</a:t>
            </a:r>
            <a:endParaRPr lang="en-US" sz="1800" dirty="0" smtClean="0"/>
          </a:p>
          <a:p>
            <a:pPr lvl="1"/>
            <a:r>
              <a:rPr lang="en-US" sz="1800" dirty="0"/>
              <a:t>Host-based Replication</a:t>
            </a:r>
            <a:endParaRPr lang="en-US" sz="18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6200775" y="4210077"/>
            <a:ext cx="4705384" cy="1590687"/>
          </a:xfrm>
          <a:prstGeom prst="rect">
            <a:avLst/>
          </a:prstGeom>
        </p:spPr>
      </p:pic>
      <p:sp>
        <p:nvSpPr>
          <p:cNvPr id="10" name="Rectangle 9"/>
          <p:cNvSpPr/>
          <p:nvPr/>
        </p:nvSpPr>
        <p:spPr>
          <a:xfrm>
            <a:off x="7733476" y="5800764"/>
            <a:ext cx="1664045" cy="276999"/>
          </a:xfrm>
          <a:prstGeom prst="rect">
            <a:avLst/>
          </a:prstGeom>
        </p:spPr>
        <p:txBody>
          <a:bodyPr wrap="none">
            <a:spAutoFit/>
          </a:bodyPr>
          <a:lstStyle/>
          <a:p>
            <a:r>
              <a:rPr lang="en-US" sz="1200" dirty="0">
                <a:latin typeface="Arial" panose="020B0604020202020204" pitchFamily="34" charset="0"/>
              </a:rPr>
              <a:t>Array-based Replication</a:t>
            </a:r>
            <a:endParaRPr lang="en-US" sz="1200" dirty="0">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Monitoring</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4638675" cy="4351338"/>
          </a:xfrm>
        </p:spPr>
        <p:txBody>
          <a:bodyPr>
            <a:noAutofit/>
          </a:bodyPr>
          <a:lstStyle/>
          <a:p>
            <a:r>
              <a:rPr lang="en-US" sz="2000" dirty="0"/>
              <a:t>Monitoring services allow cloud users to collect and analyze the data on </a:t>
            </a:r>
            <a:r>
              <a:rPr lang="en-US" sz="2000" dirty="0" smtClean="0"/>
              <a:t>various monitoring </a:t>
            </a:r>
            <a:r>
              <a:rPr lang="en-US" sz="2000" dirty="0"/>
              <a:t>metrics. </a:t>
            </a:r>
            <a:endParaRPr lang="en-US" sz="2000" dirty="0" smtClean="0"/>
          </a:p>
          <a:p>
            <a:endParaRPr lang="en-US" sz="2000" dirty="0"/>
          </a:p>
          <a:p>
            <a:r>
              <a:rPr lang="en-US" sz="2000" dirty="0"/>
              <a:t>A monitoring service collects data on various system and application metrics from the </a:t>
            </a:r>
            <a:r>
              <a:rPr lang="en-US" sz="2000" dirty="0" smtClean="0"/>
              <a:t>cloud computing </a:t>
            </a:r>
            <a:r>
              <a:rPr lang="en-US" sz="2000" dirty="0"/>
              <a:t>instances</a:t>
            </a:r>
            <a:r>
              <a:rPr lang="en-US" sz="2000" dirty="0" smtClean="0"/>
              <a:t>.</a:t>
            </a:r>
            <a:endParaRPr lang="en-US" sz="2000" dirty="0" smtClean="0"/>
          </a:p>
          <a:p>
            <a:endParaRPr lang="en-US" sz="2000" dirty="0" smtClean="0"/>
          </a:p>
          <a:p>
            <a:r>
              <a:rPr lang="en-US" sz="2000" dirty="0"/>
              <a:t> Monitoring of cloud resources </a:t>
            </a:r>
            <a:r>
              <a:rPr lang="en-US" sz="2000" dirty="0" smtClean="0"/>
              <a:t>is important </a:t>
            </a:r>
            <a:r>
              <a:rPr lang="en-US" sz="2000" dirty="0"/>
              <a:t>because it allows the users to keep track of the health of applications and </a:t>
            </a:r>
            <a:r>
              <a:rPr lang="en-US" sz="2000" dirty="0" smtClean="0"/>
              <a:t>services deployed </a:t>
            </a:r>
            <a:r>
              <a:rPr lang="en-US" sz="2000" dirty="0"/>
              <a:t>in the cloud.</a:t>
            </a:r>
            <a:endParaRPr lang="en-US" sz="20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graphicFrame>
        <p:nvGraphicFramePr>
          <p:cNvPr id="9" name="Table 8"/>
          <p:cNvGraphicFramePr>
            <a:graphicFrameLocks noGrp="1"/>
          </p:cNvGraphicFramePr>
          <p:nvPr/>
        </p:nvGraphicFramePr>
        <p:xfrm>
          <a:off x="6124574" y="2635250"/>
          <a:ext cx="5546726" cy="2665095"/>
        </p:xfrm>
        <a:graphic>
          <a:graphicData uri="http://schemas.openxmlformats.org/drawingml/2006/table">
            <a:tbl>
              <a:tblPr firstRow="1" bandRow="1">
                <a:tableStyleId>{5C22544A-7EE6-4342-B048-85BDC9FD1C3A}</a:tableStyleId>
              </a:tblPr>
              <a:tblGrid>
                <a:gridCol w="1333502"/>
                <a:gridCol w="4213224"/>
              </a:tblGrid>
              <a:tr h="370205">
                <a:tc>
                  <a:txBody>
                    <a:bodyPr/>
                    <a:lstStyle/>
                    <a:p>
                      <a:r>
                        <a:rPr lang="en-US" dirty="0" smtClean="0">
                          <a:latin typeface="Arial" panose="020B0604020202020204" pitchFamily="34" charset="0"/>
                        </a:rPr>
                        <a:t>Type</a:t>
                      </a:r>
                      <a:endParaRPr lang="en-US" dirty="0">
                        <a:latin typeface="Arial" panose="020B0604020202020204" pitchFamily="34" charset="0"/>
                      </a:endParaRPr>
                    </a:p>
                  </a:txBody>
                  <a:tcPr/>
                </a:tc>
                <a:tc>
                  <a:txBody>
                    <a:bodyPr/>
                    <a:lstStyle/>
                    <a:p>
                      <a:r>
                        <a:rPr lang="en-US" dirty="0" smtClean="0">
                          <a:latin typeface="Arial" panose="020B0604020202020204" pitchFamily="34" charset="0"/>
                        </a:rPr>
                        <a:t>Metrics</a:t>
                      </a:r>
                      <a:endParaRPr lang="en-US" dirty="0" smtClean="0">
                        <a:latin typeface="Arial" panose="020B0604020202020204" pitchFamily="34" charset="0"/>
                      </a:endParaRPr>
                    </a:p>
                  </a:txBody>
                  <a:tcPr/>
                </a:tc>
              </a:tr>
              <a:tr h="370205">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latin typeface="Arial" panose="020B0604020202020204" pitchFamily="34" charset="0"/>
                        </a:rPr>
                        <a:t>CPU</a:t>
                      </a:r>
                      <a:endParaRPr lang="en-US" dirty="0" smtClean="0">
                        <a:latin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latin typeface="Arial" panose="020B0604020202020204" pitchFamily="34" charset="0"/>
                        </a:rPr>
                        <a:t>CPU-Usage, CPU-Idle</a:t>
                      </a:r>
                      <a:endParaRPr lang="en-US" dirty="0" smtClean="0">
                        <a:latin typeface="Arial" panose="020B0604020202020204" pitchFamily="34" charset="0"/>
                      </a:endParaRPr>
                    </a:p>
                  </a:txBody>
                  <a:tcPr/>
                </a:tc>
              </a:tr>
              <a:tr h="370205">
                <a:tc>
                  <a:txBody>
                    <a:bodyPr/>
                    <a:lstStyle/>
                    <a:p>
                      <a:r>
                        <a:rPr lang="en-US" dirty="0" smtClean="0">
                          <a:latin typeface="Arial" panose="020B0604020202020204" pitchFamily="34" charset="0"/>
                        </a:rPr>
                        <a:t>Disk</a:t>
                      </a:r>
                      <a:endParaRPr lang="en-US" dirty="0">
                        <a:latin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latin typeface="Arial" panose="020B0604020202020204" pitchFamily="34" charset="0"/>
                        </a:rPr>
                        <a:t>Disk-Usage, Bytes/sec (read/write), Operations/sec</a:t>
                      </a:r>
                      <a:endParaRPr lang="en-US" dirty="0" smtClean="0">
                        <a:latin typeface="Arial" panose="020B0604020202020204" pitchFamily="34" charset="0"/>
                      </a:endParaRPr>
                    </a:p>
                  </a:txBody>
                  <a:tcPr/>
                </a:tc>
              </a:tr>
              <a:tr h="370205">
                <a:tc>
                  <a:txBody>
                    <a:bodyPr/>
                    <a:lstStyle/>
                    <a:p>
                      <a:r>
                        <a:rPr lang="en-US" dirty="0" smtClean="0">
                          <a:latin typeface="Arial" panose="020B0604020202020204" pitchFamily="34" charset="0"/>
                        </a:rPr>
                        <a:t>Memory</a:t>
                      </a:r>
                      <a:endParaRPr lang="en-US" dirty="0">
                        <a:latin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dirty="0" smtClean="0">
                          <a:latin typeface="Arial" panose="020B0604020202020204" pitchFamily="34" charset="0"/>
                        </a:rPr>
                        <a:t>Memory-Used, Memory-Free, Page-Cache</a:t>
                      </a:r>
                      <a:endParaRPr lang="en-US" dirty="0" smtClean="0">
                        <a:latin typeface="Arial" panose="020B0604020202020204" pitchFamily="34" charset="0"/>
                      </a:endParaRPr>
                    </a:p>
                  </a:txBody>
                  <a:tcPr/>
                </a:tc>
              </a:tr>
              <a:tr h="370205">
                <a:tc>
                  <a:txBody>
                    <a:bodyPr/>
                    <a:lstStyle/>
                    <a:p>
                      <a:r>
                        <a:rPr lang="en-US" dirty="0" smtClean="0">
                          <a:latin typeface="Arial" panose="020B0604020202020204" pitchFamily="34" charset="0"/>
                        </a:rPr>
                        <a:t>Interface</a:t>
                      </a:r>
                      <a:endParaRPr lang="en-US" dirty="0">
                        <a:latin typeface="Arial" panose="020B0604020202020204" pitchFamily="34" charset="0"/>
                      </a:endParaRPr>
                    </a:p>
                  </a:txBody>
                  <a:tcPr/>
                </a:tc>
                <a:tc>
                  <a:txBody>
                    <a:bodyPr/>
                    <a:lstStyle/>
                    <a:p>
                      <a:r>
                        <a:rPr lang="en-US" dirty="0" smtClean="0">
                          <a:latin typeface="Arial" panose="020B0604020202020204" pitchFamily="34" charset="0"/>
                        </a:rPr>
                        <a:t>Packets/sec (incoming/outgoing),</a:t>
                      </a:r>
                      <a:endParaRPr lang="en-US" dirty="0" smtClean="0">
                        <a:latin typeface="Arial" panose="020B0604020202020204" pitchFamily="34" charset="0"/>
                      </a:endParaRPr>
                    </a:p>
                    <a:p>
                      <a:r>
                        <a:rPr lang="en-US" dirty="0" smtClean="0">
                          <a:latin typeface="Arial" panose="020B0604020202020204" pitchFamily="34" charset="0"/>
                        </a:rPr>
                        <a:t>Octets/sec(incoming/outgoing)</a:t>
                      </a:r>
                      <a:endParaRPr lang="en-US" dirty="0" smtClean="0">
                        <a:latin typeface="Arial" panose="020B0604020202020204" pitchFamily="34" charset="0"/>
                      </a:endParaRPr>
                    </a:p>
                    <a:p>
                      <a:endParaRPr lang="en-US" dirty="0">
                        <a:latin typeface="Arial" panose="020B0604020202020204" pitchFamily="34" charset="0"/>
                      </a:endParaRPr>
                    </a:p>
                  </a:txBody>
                  <a:tcPr/>
                </a:tc>
              </a:tr>
            </a:tbl>
          </a:graphicData>
        </a:graphic>
      </p:graphicFrame>
      <p:sp>
        <p:nvSpPr>
          <p:cNvPr id="10" name="Rectangle 9"/>
          <p:cNvSpPr/>
          <p:nvPr/>
        </p:nvSpPr>
        <p:spPr>
          <a:xfrm>
            <a:off x="7225193" y="2187059"/>
            <a:ext cx="3233962" cy="369332"/>
          </a:xfrm>
          <a:prstGeom prst="rect">
            <a:avLst/>
          </a:prstGeom>
        </p:spPr>
        <p:txBody>
          <a:bodyPr wrap="none">
            <a:spAutoFit/>
          </a:bodyPr>
          <a:lstStyle/>
          <a:p>
            <a:r>
              <a:rPr lang="en-US" dirty="0">
                <a:latin typeface="Arial" panose="020B0604020202020204" pitchFamily="34" charset="0"/>
              </a:rPr>
              <a:t> </a:t>
            </a:r>
            <a:r>
              <a:rPr lang="en-US" dirty="0" smtClean="0">
                <a:latin typeface="Arial" panose="020B0604020202020204" pitchFamily="34" charset="0"/>
              </a:rPr>
              <a:t>Examples of Monitoring Metrics</a:t>
            </a:r>
            <a:endParaRPr lang="en-US" dirty="0">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cs typeface="Arial" panose="020B0604020202020204" pitchFamily="34" charset="0"/>
              </a:rPr>
              <a:t> Deﬁnition of Cloud Computing</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marL="0" indent="0">
              <a:buNone/>
            </a:pPr>
            <a:r>
              <a:rPr lang="en-US" dirty="0">
                <a:latin typeface="Arial" panose="020B0604020202020204" pitchFamily="34" charset="0"/>
                <a:cs typeface="Arial" panose="020B0604020202020204" pitchFamily="34" charset="0"/>
              </a:rPr>
              <a:t>The U.S. National Institute of Standards and Technology (NIST) deﬁnes cloud </a:t>
            </a:r>
            <a:r>
              <a:rPr lang="en-US" dirty="0" smtClean="0">
                <a:latin typeface="Arial" panose="020B0604020202020204" pitchFamily="34" charset="0"/>
                <a:cs typeface="Arial" panose="020B0604020202020204" pitchFamily="34" charset="0"/>
              </a:rPr>
              <a:t>computing as: </a:t>
            </a:r>
            <a:endParaRPr lang="en-US" dirty="0" smtClean="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Cloud </a:t>
            </a:r>
            <a:r>
              <a:rPr lang="en-US" dirty="0">
                <a:latin typeface="Arial" panose="020B0604020202020204" pitchFamily="34" charset="0"/>
                <a:cs typeface="Arial" panose="020B0604020202020204" pitchFamily="34" charset="0"/>
              </a:rPr>
              <a:t>computing is a model for enabling ubiquitous, convenient, </a:t>
            </a:r>
            <a:r>
              <a:rPr lang="en-US" dirty="0" smtClean="0">
                <a:latin typeface="Arial" panose="020B0604020202020204" pitchFamily="34" charset="0"/>
                <a:cs typeface="Arial" panose="020B0604020202020204" pitchFamily="34" charset="0"/>
              </a:rPr>
              <a:t>on-demand network </a:t>
            </a:r>
            <a:r>
              <a:rPr lang="en-US" dirty="0">
                <a:latin typeface="Arial" panose="020B0604020202020204" pitchFamily="34" charset="0"/>
                <a:cs typeface="Arial" panose="020B0604020202020204" pitchFamily="34" charset="0"/>
              </a:rPr>
              <a:t>access to a shared pool of conﬁgurable computing resources (e.g., networks</a:t>
            </a:r>
            <a:r>
              <a:rPr lang="en-US" dirty="0" smtClean="0">
                <a:latin typeface="Arial" panose="020B0604020202020204" pitchFamily="34" charset="0"/>
                <a:cs typeface="Arial" panose="020B0604020202020204" pitchFamily="34" charset="0"/>
              </a:rPr>
              <a:t>, servers</a:t>
            </a:r>
            <a:r>
              <a:rPr lang="en-US" dirty="0">
                <a:latin typeface="Arial" panose="020B0604020202020204" pitchFamily="34" charset="0"/>
                <a:cs typeface="Arial" panose="020B0604020202020204" pitchFamily="34" charset="0"/>
              </a:rPr>
              <a:t>, storage, applications, and services) that can be rapidly provisioned and </a:t>
            </a:r>
            <a:r>
              <a:rPr lang="en-US" dirty="0" smtClean="0">
                <a:latin typeface="Arial" panose="020B0604020202020204" pitchFamily="34" charset="0"/>
                <a:cs typeface="Arial" panose="020B0604020202020204" pitchFamily="34" charset="0"/>
              </a:rPr>
              <a:t>released with </a:t>
            </a:r>
            <a:r>
              <a:rPr lang="en-US" dirty="0">
                <a:latin typeface="Arial" panose="020B0604020202020204" pitchFamily="34" charset="0"/>
                <a:cs typeface="Arial" panose="020B0604020202020204" pitchFamily="34" charset="0"/>
              </a:rPr>
              <a:t>minimal management effort or service provider interaction.</a:t>
            </a:r>
            <a:endParaRPr lang="en-US"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Software Deﬁned Networking</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687050" cy="4351338"/>
          </a:xfrm>
        </p:spPr>
        <p:txBody>
          <a:bodyPr>
            <a:noAutofit/>
          </a:bodyPr>
          <a:lstStyle/>
          <a:p>
            <a:r>
              <a:rPr lang="en-US" sz="2200" dirty="0"/>
              <a:t>Software-Defined Networking (SDN) is a networking architecture that separates the </a:t>
            </a:r>
            <a:r>
              <a:rPr lang="en-US" sz="2200" dirty="0" smtClean="0"/>
              <a:t>control plane </a:t>
            </a:r>
            <a:r>
              <a:rPr lang="en-US" sz="2200" dirty="0"/>
              <a:t>from the data plane and centralizes the network controller. </a:t>
            </a:r>
            <a:endParaRPr lang="en-US" sz="2200" dirty="0" smtClean="0"/>
          </a:p>
          <a:p>
            <a:r>
              <a:rPr lang="en-US" sz="2200" dirty="0" smtClean="0"/>
              <a:t>Conventional </a:t>
            </a:r>
            <a:r>
              <a:rPr lang="en-US" sz="2200" dirty="0"/>
              <a:t>network architecture </a:t>
            </a:r>
            <a:endParaRPr lang="en-US" sz="2200" dirty="0" smtClean="0"/>
          </a:p>
          <a:p>
            <a:pPr lvl="1"/>
            <a:r>
              <a:rPr lang="en-US" sz="1800" dirty="0" smtClean="0"/>
              <a:t>The </a:t>
            </a:r>
            <a:r>
              <a:rPr lang="en-US" sz="1800" dirty="0"/>
              <a:t>control plane and </a:t>
            </a:r>
            <a:r>
              <a:rPr lang="en-US" sz="1800" dirty="0" smtClean="0"/>
              <a:t>data plane </a:t>
            </a:r>
            <a:r>
              <a:rPr lang="en-US" sz="1800" dirty="0"/>
              <a:t>are coupled. Control plane is the part of the network that carries the signaling </a:t>
            </a:r>
            <a:r>
              <a:rPr lang="en-US" sz="1800" dirty="0" smtClean="0"/>
              <a:t>and routing </a:t>
            </a:r>
            <a:r>
              <a:rPr lang="en-US" sz="1800" dirty="0"/>
              <a:t>message traffic while the data plane is the part of the network that carries the </a:t>
            </a:r>
            <a:r>
              <a:rPr lang="en-US" sz="1800" dirty="0" smtClean="0"/>
              <a:t>payload data traffic.</a:t>
            </a:r>
            <a:endParaRPr lang="en-US" sz="1800" dirty="0" smtClean="0"/>
          </a:p>
          <a:p>
            <a:r>
              <a:rPr lang="en-US" sz="2200" dirty="0"/>
              <a:t>SDN </a:t>
            </a:r>
            <a:r>
              <a:rPr lang="en-US" sz="2200" dirty="0" smtClean="0"/>
              <a:t>Architecture </a:t>
            </a:r>
            <a:endParaRPr lang="en-US" sz="2200" dirty="0" smtClean="0"/>
          </a:p>
          <a:p>
            <a:pPr lvl="1"/>
            <a:r>
              <a:rPr lang="en-US" sz="1800" dirty="0" smtClean="0"/>
              <a:t>The </a:t>
            </a:r>
            <a:r>
              <a:rPr lang="en-US" sz="1800" dirty="0"/>
              <a:t>control and data planes are decoupled and the network controller </a:t>
            </a:r>
            <a:r>
              <a:rPr lang="en-US" sz="1800" dirty="0" smtClean="0"/>
              <a:t>is centralized</a:t>
            </a:r>
            <a:r>
              <a:rPr lang="en-US" sz="1800" dirty="0"/>
              <a:t>.</a:t>
            </a:r>
            <a:endParaRPr lang="en-US" sz="18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3529925" y="4634363"/>
            <a:ext cx="5867596" cy="1725221"/>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SDN - Key Elements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687050" cy="4351338"/>
          </a:xfrm>
        </p:spPr>
        <p:txBody>
          <a:bodyPr>
            <a:noAutofit/>
          </a:bodyPr>
          <a:lstStyle/>
          <a:p>
            <a:r>
              <a:rPr lang="en-US" sz="2200" dirty="0" smtClean="0"/>
              <a:t>Centralized </a:t>
            </a:r>
            <a:r>
              <a:rPr lang="en-US" sz="2200" dirty="0"/>
              <a:t>Network </a:t>
            </a:r>
            <a:r>
              <a:rPr lang="en-US" sz="2200" dirty="0" smtClean="0"/>
              <a:t>Controller</a:t>
            </a:r>
            <a:endParaRPr lang="en-US" sz="2200" dirty="0" smtClean="0"/>
          </a:p>
          <a:p>
            <a:pPr lvl="1"/>
            <a:r>
              <a:rPr lang="en-US" sz="1800" dirty="0" smtClean="0"/>
              <a:t>With </a:t>
            </a:r>
            <a:r>
              <a:rPr lang="en-US" sz="1800" dirty="0"/>
              <a:t>decoupled the control and data planes </a:t>
            </a:r>
            <a:r>
              <a:rPr lang="en-US" sz="1800" dirty="0" smtClean="0"/>
              <a:t>and centralized </a:t>
            </a:r>
            <a:r>
              <a:rPr lang="en-US" sz="1800" dirty="0"/>
              <a:t>network controller, the network administrators can rapidly </a:t>
            </a:r>
            <a:r>
              <a:rPr lang="en-US" sz="1800" dirty="0" smtClean="0"/>
              <a:t>configure the network.</a:t>
            </a:r>
            <a:endParaRPr lang="en-US" sz="1800" dirty="0" smtClean="0"/>
          </a:p>
          <a:p>
            <a:pPr lvl="1"/>
            <a:endParaRPr lang="en-US" sz="1800" dirty="0"/>
          </a:p>
          <a:p>
            <a:r>
              <a:rPr lang="en-US" sz="1800" dirty="0"/>
              <a:t>Programmable Open </a:t>
            </a:r>
            <a:r>
              <a:rPr lang="en-US" sz="1800" dirty="0" smtClean="0"/>
              <a:t>APIs</a:t>
            </a:r>
            <a:endParaRPr lang="en-US" sz="1800" dirty="0" smtClean="0"/>
          </a:p>
          <a:p>
            <a:pPr lvl="1"/>
            <a:r>
              <a:rPr lang="en-US" sz="1800" dirty="0" smtClean="0"/>
              <a:t>SDN </a:t>
            </a:r>
            <a:r>
              <a:rPr lang="en-US" sz="1800" dirty="0"/>
              <a:t>architecture supports programmable open </a:t>
            </a:r>
            <a:r>
              <a:rPr lang="en-US" sz="1800" dirty="0" smtClean="0"/>
              <a:t>APIs for </a:t>
            </a:r>
            <a:r>
              <a:rPr lang="en-US" sz="1800" dirty="0"/>
              <a:t>interface between the SDN application and control layers (Northbound interface</a:t>
            </a:r>
            <a:r>
              <a:rPr lang="en-US" sz="1800" dirty="0" smtClean="0"/>
              <a:t>). These </a:t>
            </a:r>
            <a:r>
              <a:rPr lang="en-US" sz="1800" dirty="0"/>
              <a:t>open APIs that allow implementing various network services such as routing</a:t>
            </a:r>
            <a:r>
              <a:rPr lang="en-US" sz="1800" dirty="0" smtClean="0"/>
              <a:t>, quality </a:t>
            </a:r>
            <a:r>
              <a:rPr lang="en-US" sz="1800" dirty="0"/>
              <a:t>of </a:t>
            </a:r>
            <a:r>
              <a:rPr lang="en-US" sz="1800" dirty="0" smtClean="0"/>
              <a:t>service </a:t>
            </a:r>
            <a:r>
              <a:rPr lang="en-US" sz="1800" dirty="0"/>
              <a:t>(</a:t>
            </a:r>
            <a:r>
              <a:rPr lang="en-US" sz="1800" dirty="0" err="1"/>
              <a:t>QoS</a:t>
            </a:r>
            <a:r>
              <a:rPr lang="en-US" sz="1800" dirty="0"/>
              <a:t>), access control, etc</a:t>
            </a:r>
            <a:r>
              <a:rPr lang="en-US" sz="1800" dirty="0" smtClean="0"/>
              <a:t>.</a:t>
            </a:r>
            <a:endParaRPr lang="en-US" sz="1800" dirty="0" smtClean="0"/>
          </a:p>
          <a:p>
            <a:pPr lvl="1"/>
            <a:endParaRPr lang="en-US" sz="1800" dirty="0"/>
          </a:p>
          <a:p>
            <a:r>
              <a:rPr lang="en-US" sz="2200" dirty="0"/>
              <a:t>Standard Communication Interface (</a:t>
            </a:r>
            <a:r>
              <a:rPr lang="en-US" sz="2200" dirty="0" err="1" smtClean="0"/>
              <a:t>OpenFlow</a:t>
            </a:r>
            <a:r>
              <a:rPr lang="en-US" sz="2200" dirty="0" smtClean="0"/>
              <a:t>)</a:t>
            </a:r>
            <a:endParaRPr lang="en-US" sz="2200" dirty="0" smtClean="0"/>
          </a:p>
          <a:p>
            <a:pPr lvl="1"/>
            <a:r>
              <a:rPr lang="en-US" sz="1800" dirty="0" smtClean="0"/>
              <a:t>SDN </a:t>
            </a:r>
            <a:r>
              <a:rPr lang="en-US" sz="1800" dirty="0"/>
              <a:t>architecture uses a </a:t>
            </a:r>
            <a:r>
              <a:rPr lang="en-US" sz="1800" dirty="0" smtClean="0"/>
              <a:t>standard communication </a:t>
            </a:r>
            <a:r>
              <a:rPr lang="en-US" sz="1800" dirty="0"/>
              <a:t>interface between the control and infrastructure layers (</a:t>
            </a:r>
            <a:r>
              <a:rPr lang="en-US" sz="1800" dirty="0" smtClean="0"/>
              <a:t>Southbound interface</a:t>
            </a:r>
            <a:r>
              <a:rPr lang="en-US" sz="1800" dirty="0"/>
              <a:t>). </a:t>
            </a:r>
            <a:r>
              <a:rPr lang="en-US" sz="1800" dirty="0" err="1"/>
              <a:t>OpenFlow</a:t>
            </a:r>
            <a:r>
              <a:rPr lang="en-US" sz="1800" dirty="0"/>
              <a:t>, which is </a:t>
            </a:r>
            <a:r>
              <a:rPr lang="en-US" sz="1800" dirty="0" smtClean="0"/>
              <a:t>defined </a:t>
            </a:r>
            <a:r>
              <a:rPr lang="en-US" sz="1800" dirty="0"/>
              <a:t>by the Open Networking Foundation (ONF</a:t>
            </a:r>
            <a:r>
              <a:rPr lang="en-US" sz="1800" dirty="0" smtClean="0"/>
              <a:t>) is </a:t>
            </a:r>
            <a:r>
              <a:rPr lang="en-US" sz="1800" dirty="0"/>
              <a:t>the broadly accepted SDN protocol for the Southbound interface. </a:t>
            </a:r>
            <a:endParaRPr lang="en-US" sz="18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err="1" smtClean="0">
                <a:latin typeface="Arial" panose="020B0604020202020204" pitchFamily="34" charset="0"/>
              </a:rPr>
              <a:t>OpenFlow</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8296275" cy="4351338"/>
          </a:xfrm>
        </p:spPr>
        <p:txBody>
          <a:bodyPr>
            <a:noAutofit/>
          </a:bodyPr>
          <a:lstStyle/>
          <a:p>
            <a:r>
              <a:rPr lang="en-US" sz="2200" dirty="0" err="1" smtClean="0"/>
              <a:t>OpenFlow</a:t>
            </a:r>
            <a:r>
              <a:rPr lang="en-US" sz="2200" dirty="0" smtClean="0"/>
              <a:t> is </a:t>
            </a:r>
            <a:r>
              <a:rPr lang="en-US" sz="2200" dirty="0"/>
              <a:t>the broadly accepted SDN protocol for the Southbound interface.</a:t>
            </a:r>
            <a:endParaRPr lang="en-US" sz="2200" dirty="0"/>
          </a:p>
          <a:p>
            <a:r>
              <a:rPr lang="en-US" sz="2200" dirty="0" smtClean="0"/>
              <a:t>With </a:t>
            </a:r>
            <a:r>
              <a:rPr lang="en-US" sz="2200" dirty="0" err="1"/>
              <a:t>OpenFlow</a:t>
            </a:r>
            <a:r>
              <a:rPr lang="en-US" sz="2200" dirty="0"/>
              <a:t>, the forwarding plane of the network devices can be directly accessed and manipulated. </a:t>
            </a:r>
            <a:endParaRPr lang="en-US" sz="2200" dirty="0" smtClean="0"/>
          </a:p>
          <a:p>
            <a:r>
              <a:rPr lang="en-US" sz="2200" dirty="0" err="1" smtClean="0"/>
              <a:t>OpenFlow</a:t>
            </a:r>
            <a:r>
              <a:rPr lang="en-US" sz="2200" dirty="0" smtClean="0"/>
              <a:t> </a:t>
            </a:r>
            <a:r>
              <a:rPr lang="en-US" sz="2200" dirty="0"/>
              <a:t>uses the concept of flows to identify network traffic based on pre-defined match rules. </a:t>
            </a:r>
            <a:endParaRPr lang="en-US" sz="2200" dirty="0" smtClean="0"/>
          </a:p>
          <a:p>
            <a:r>
              <a:rPr lang="en-US" sz="2200" dirty="0" smtClean="0"/>
              <a:t>Flows </a:t>
            </a:r>
            <a:r>
              <a:rPr lang="en-US" sz="2200" dirty="0"/>
              <a:t>can be programmed statically or dynamically by the SDN control software. </a:t>
            </a:r>
            <a:endParaRPr lang="en-US" sz="2200" dirty="0" smtClean="0"/>
          </a:p>
          <a:p>
            <a:r>
              <a:rPr lang="en-US" sz="2200" dirty="0" err="1" smtClean="0"/>
              <a:t>OpenFlow</a:t>
            </a:r>
            <a:r>
              <a:rPr lang="en-US" sz="2200" dirty="0" smtClean="0"/>
              <a:t> </a:t>
            </a:r>
            <a:r>
              <a:rPr lang="en-US" sz="2200" dirty="0"/>
              <a:t>protocol is implemented on both sides of the interface between the controller and the network devices. </a:t>
            </a:r>
            <a:endParaRPr lang="en-US" sz="2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9134475" y="1667546"/>
            <a:ext cx="2401144" cy="2863934"/>
          </a:xfrm>
          <a:prstGeom prst="rect">
            <a:avLst/>
          </a:prstGeom>
        </p:spPr>
      </p:pic>
      <p:sp>
        <p:nvSpPr>
          <p:cNvPr id="9" name="Rectangle 8"/>
          <p:cNvSpPr/>
          <p:nvPr/>
        </p:nvSpPr>
        <p:spPr>
          <a:xfrm>
            <a:off x="9134475" y="4531479"/>
            <a:ext cx="2536825" cy="1815882"/>
          </a:xfrm>
          <a:prstGeom prst="rect">
            <a:avLst/>
          </a:prstGeom>
        </p:spPr>
        <p:txBody>
          <a:bodyPr wrap="square">
            <a:spAutoFit/>
          </a:bodyPr>
          <a:lstStyle/>
          <a:p>
            <a:r>
              <a:rPr lang="en-US" sz="1600" dirty="0" err="1">
                <a:latin typeface="Arial" panose="020B0604020202020204" pitchFamily="34" charset="0"/>
              </a:rPr>
              <a:t>OpenFlow</a:t>
            </a:r>
            <a:r>
              <a:rPr lang="en-US" sz="1600" dirty="0">
                <a:latin typeface="Arial" panose="020B0604020202020204" pitchFamily="34" charset="0"/>
              </a:rPr>
              <a:t> switch comprising of one or more flow tables and a group table, which perform packet lookups and forwarding, and </a:t>
            </a:r>
            <a:r>
              <a:rPr lang="en-US" sz="1600" dirty="0" err="1">
                <a:latin typeface="Arial" panose="020B0604020202020204" pitchFamily="34" charset="0"/>
              </a:rPr>
              <a:t>OpenFlow</a:t>
            </a:r>
            <a:r>
              <a:rPr lang="en-US" sz="1600" dirty="0">
                <a:latin typeface="Arial" panose="020B0604020202020204" pitchFamily="34" charset="0"/>
              </a:rPr>
              <a:t> channel to an external controller. </a:t>
            </a:r>
            <a:endParaRPr lang="en-US" sz="1600" dirty="0">
              <a:latin typeface="Arial" panose="020B0604020202020204" pitchFamily="34" charset="0"/>
            </a:endParaRPr>
          </a:p>
        </p:txBody>
      </p:sp>
      <p:sp>
        <p:nvSpPr>
          <p:cNvPr id="10" name="Footer Placeholder 9"/>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Network Function Virtualization</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833100" cy="4351338"/>
          </a:xfrm>
        </p:spPr>
        <p:txBody>
          <a:bodyPr>
            <a:noAutofit/>
          </a:bodyPr>
          <a:lstStyle/>
          <a:p>
            <a:r>
              <a:rPr lang="en-US" sz="2200" dirty="0"/>
              <a:t>Network Function Virtualization (NFV) is a technology that leverages virtualization </a:t>
            </a:r>
            <a:r>
              <a:rPr lang="en-US" sz="2200" dirty="0" smtClean="0"/>
              <a:t>to consolidate </a:t>
            </a:r>
            <a:r>
              <a:rPr lang="en-US" sz="2200" dirty="0"/>
              <a:t>the heterogeneous network devices onto industry standard high volume servers</a:t>
            </a:r>
            <a:r>
              <a:rPr lang="en-US" sz="2200" dirty="0" smtClean="0"/>
              <a:t>, switches </a:t>
            </a:r>
            <a:r>
              <a:rPr lang="en-US" sz="2200" dirty="0"/>
              <a:t>and storage. </a:t>
            </a:r>
            <a:endParaRPr lang="en-US" sz="2200" dirty="0" smtClean="0"/>
          </a:p>
          <a:p>
            <a:endParaRPr lang="en-US" sz="2200" dirty="0" smtClean="0"/>
          </a:p>
          <a:p>
            <a:r>
              <a:rPr lang="en-US" sz="2200" dirty="0" smtClean="0"/>
              <a:t>Relationship to SDN</a:t>
            </a:r>
            <a:endParaRPr lang="en-US" sz="2200" dirty="0" smtClean="0"/>
          </a:p>
          <a:p>
            <a:pPr lvl="1"/>
            <a:r>
              <a:rPr lang="en-US" sz="1800" dirty="0" smtClean="0"/>
              <a:t>NFV </a:t>
            </a:r>
            <a:r>
              <a:rPr lang="en-US" sz="1800" dirty="0"/>
              <a:t>is complementary to </a:t>
            </a:r>
            <a:r>
              <a:rPr lang="en-US" sz="1800" dirty="0" smtClean="0"/>
              <a:t>SDN </a:t>
            </a:r>
            <a:r>
              <a:rPr lang="en-US" sz="1800" dirty="0"/>
              <a:t>as NFV can provide the </a:t>
            </a:r>
            <a:r>
              <a:rPr lang="en-US" sz="1800" dirty="0" smtClean="0"/>
              <a:t>infrastructure on </a:t>
            </a:r>
            <a:r>
              <a:rPr lang="en-US" sz="1800" dirty="0"/>
              <a:t>which SDN can run. </a:t>
            </a:r>
            <a:endParaRPr lang="en-US" sz="1800" dirty="0" smtClean="0"/>
          </a:p>
          <a:p>
            <a:pPr lvl="1"/>
            <a:r>
              <a:rPr lang="en-US" sz="1800" dirty="0" smtClean="0"/>
              <a:t>NFV </a:t>
            </a:r>
            <a:r>
              <a:rPr lang="en-US" sz="1800" dirty="0"/>
              <a:t>and SDN are mutually beneficial to each other but not dependent. </a:t>
            </a:r>
            <a:endParaRPr lang="en-US" sz="1800" dirty="0" smtClean="0"/>
          </a:p>
          <a:p>
            <a:pPr lvl="1"/>
            <a:r>
              <a:rPr lang="en-US" sz="1800" dirty="0" smtClean="0"/>
              <a:t>Network </a:t>
            </a:r>
            <a:r>
              <a:rPr lang="en-US" sz="1800" dirty="0"/>
              <a:t>functions can be virtualized without SDN, similarly, SDN can run without NFV</a:t>
            </a:r>
            <a:r>
              <a:rPr lang="en-US" sz="1800" dirty="0" smtClean="0"/>
              <a:t>.</a:t>
            </a:r>
            <a:endParaRPr lang="en-US" sz="1800" dirty="0" smtClean="0"/>
          </a:p>
          <a:p>
            <a:pPr lvl="1"/>
            <a:endParaRPr lang="en-US" sz="1800" dirty="0"/>
          </a:p>
          <a:p>
            <a:r>
              <a:rPr lang="en-US" sz="1800" dirty="0"/>
              <a:t>NFV comprises of network functions implemented in software that run on virtualized resources in the cloud. </a:t>
            </a:r>
            <a:endParaRPr lang="en-US" sz="1800" dirty="0"/>
          </a:p>
          <a:p>
            <a:r>
              <a:rPr lang="en-US" sz="1800" dirty="0"/>
              <a:t>NFV enables a separation the network functions which are implemented in software from the underlying hardware.</a:t>
            </a:r>
            <a:endParaRPr lang="en-US" sz="18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NFV Architecture</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6265545" cy="4351655"/>
          </a:xfrm>
        </p:spPr>
        <p:txBody>
          <a:bodyPr>
            <a:noAutofit/>
          </a:bodyPr>
          <a:lstStyle/>
          <a:p>
            <a:r>
              <a:rPr lang="en-US" sz="2200" dirty="0"/>
              <a:t>Key elements of the NFV architecture </a:t>
            </a:r>
            <a:r>
              <a:rPr lang="en-US" sz="2200" dirty="0" smtClean="0"/>
              <a:t>are</a:t>
            </a:r>
            <a:endParaRPr lang="en-US" sz="2200" dirty="0" smtClean="0"/>
          </a:p>
          <a:p>
            <a:pPr lvl="1"/>
            <a:r>
              <a:rPr lang="en-US" sz="1800" dirty="0" smtClean="0"/>
              <a:t>Virtualized </a:t>
            </a:r>
            <a:r>
              <a:rPr lang="en-US" sz="1800" dirty="0"/>
              <a:t>Network Function (VNF): VNF is a software implementation of a network function which is capable of running over the NFV Infrastructure (NFVI</a:t>
            </a:r>
            <a:r>
              <a:rPr lang="en-US" sz="1800" dirty="0" smtClean="0"/>
              <a:t>).</a:t>
            </a:r>
            <a:endParaRPr lang="en-US" sz="1800" dirty="0" smtClean="0"/>
          </a:p>
          <a:p>
            <a:pPr lvl="1"/>
            <a:endParaRPr lang="en-US" sz="1800" dirty="0" smtClean="0"/>
          </a:p>
          <a:p>
            <a:pPr lvl="1"/>
            <a:r>
              <a:rPr lang="en-US" sz="1800" dirty="0" smtClean="0"/>
              <a:t>NFV </a:t>
            </a:r>
            <a:r>
              <a:rPr lang="en-US" sz="1800" dirty="0"/>
              <a:t>Infrastructure (NFVI): NFVI includes compute, network and storage resources that are </a:t>
            </a:r>
            <a:r>
              <a:rPr lang="en-US" sz="1800" dirty="0" smtClean="0"/>
              <a:t>virtualized.</a:t>
            </a:r>
            <a:endParaRPr lang="en-US" sz="1800" dirty="0" smtClean="0"/>
          </a:p>
          <a:p>
            <a:pPr lvl="1"/>
            <a:endParaRPr lang="en-US" sz="1800" dirty="0" smtClean="0"/>
          </a:p>
          <a:p>
            <a:pPr lvl="1"/>
            <a:r>
              <a:rPr lang="en-US" sz="1800" dirty="0" smtClean="0"/>
              <a:t>NFV </a:t>
            </a:r>
            <a:r>
              <a:rPr lang="en-US" sz="1800" dirty="0"/>
              <a:t>Management and Orchestration: NFV Management and Orchestration focuses on all virtualization-specific management tasks and covers the orchestration and lifecycle management of physical and/or software resources that support the infrastructure virtualization, and the lifecycle management of VNFs.</a:t>
            </a:r>
            <a:endParaRPr lang="en-US" sz="18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7286625" y="1825625"/>
            <a:ext cx="4515827" cy="2286049"/>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err="1" smtClean="0">
                <a:latin typeface="Arial" panose="020B0604020202020204" pitchFamily="34" charset="0"/>
              </a:rPr>
              <a:t>MapReduce</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5800725" cy="4351338"/>
          </a:xfrm>
        </p:spPr>
        <p:txBody>
          <a:bodyPr>
            <a:noAutofit/>
          </a:bodyPr>
          <a:lstStyle/>
          <a:p>
            <a:r>
              <a:rPr lang="en-US" sz="2000" dirty="0" err="1"/>
              <a:t>MapReduce</a:t>
            </a:r>
            <a:r>
              <a:rPr lang="en-US" sz="2000" dirty="0"/>
              <a:t> is a parallel data processing model for processing and analysis of massive scale data. </a:t>
            </a:r>
            <a:endParaRPr lang="en-US" sz="2000" dirty="0"/>
          </a:p>
          <a:p>
            <a:r>
              <a:rPr lang="en-US" sz="2000" dirty="0" err="1" smtClean="0"/>
              <a:t>MapReduce</a:t>
            </a:r>
            <a:r>
              <a:rPr lang="en-US" sz="2000" dirty="0" smtClean="0"/>
              <a:t> </a:t>
            </a:r>
            <a:r>
              <a:rPr lang="en-US" sz="2000" dirty="0"/>
              <a:t>phases:</a:t>
            </a:r>
            <a:endParaRPr lang="en-US" sz="2000" dirty="0"/>
          </a:p>
          <a:p>
            <a:pPr lvl="1"/>
            <a:r>
              <a:rPr lang="en-US" sz="1600" b="1" dirty="0"/>
              <a:t>Map </a:t>
            </a:r>
            <a:r>
              <a:rPr lang="en-US" sz="1600" b="1" dirty="0" smtClean="0"/>
              <a:t>Phase</a:t>
            </a:r>
            <a:r>
              <a:rPr lang="en-US" sz="1600" dirty="0" smtClean="0"/>
              <a:t>: In </a:t>
            </a:r>
            <a:r>
              <a:rPr lang="en-US" sz="1600" dirty="0"/>
              <a:t>the Map phase, data is read from a distributed file system, partitioned among a set of computing nodes in </a:t>
            </a:r>
            <a:r>
              <a:rPr lang="en-US" sz="1600" dirty="0" smtClean="0"/>
              <a:t>the cluster</a:t>
            </a:r>
            <a:r>
              <a:rPr lang="en-US" sz="1600" dirty="0"/>
              <a:t>, and sent to the nodes as a set of key-value pairs. </a:t>
            </a:r>
            <a:endParaRPr lang="en-US" sz="1600" dirty="0" smtClean="0"/>
          </a:p>
          <a:p>
            <a:pPr lvl="1"/>
            <a:r>
              <a:rPr lang="en-US" sz="1600" dirty="0" smtClean="0"/>
              <a:t>The </a:t>
            </a:r>
            <a:r>
              <a:rPr lang="en-US" sz="1600" dirty="0"/>
              <a:t>Map tasks process the </a:t>
            </a:r>
            <a:r>
              <a:rPr lang="en-US" sz="1600" dirty="0" smtClean="0"/>
              <a:t>input records </a:t>
            </a:r>
            <a:r>
              <a:rPr lang="en-US" sz="1600" dirty="0"/>
              <a:t>independently of each other and produce intermediate results as key-value pairs. </a:t>
            </a:r>
            <a:endParaRPr lang="en-US" sz="1600" dirty="0" smtClean="0"/>
          </a:p>
          <a:p>
            <a:pPr lvl="1"/>
            <a:r>
              <a:rPr lang="en-US" sz="1600" dirty="0" smtClean="0"/>
              <a:t>The intermediate </a:t>
            </a:r>
            <a:r>
              <a:rPr lang="en-US" sz="1600" dirty="0"/>
              <a:t>results are stored on the local disk of the node running the Map task. </a:t>
            </a:r>
            <a:endParaRPr lang="en-US" sz="2000" dirty="0"/>
          </a:p>
          <a:p>
            <a:pPr lvl="1"/>
            <a:r>
              <a:rPr lang="en-US" sz="1600" b="1" dirty="0"/>
              <a:t>Reduce </a:t>
            </a:r>
            <a:r>
              <a:rPr lang="en-US" sz="1600" b="1" dirty="0" smtClean="0"/>
              <a:t>Phase</a:t>
            </a:r>
            <a:r>
              <a:rPr lang="en-US" sz="1600" dirty="0" smtClean="0"/>
              <a:t>: When </a:t>
            </a:r>
            <a:r>
              <a:rPr lang="en-US" sz="1600" dirty="0"/>
              <a:t>all the Map tasks are completed, the Reduce phase begins in which the intermediate data with the same key is aggregated. </a:t>
            </a:r>
            <a:endParaRPr lang="en-US" sz="16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7594247" y="1819107"/>
            <a:ext cx="4077053" cy="2171888"/>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Identity and Access Management</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515600" cy="4351338"/>
          </a:xfrm>
        </p:spPr>
        <p:txBody>
          <a:bodyPr>
            <a:noAutofit/>
          </a:bodyPr>
          <a:lstStyle/>
          <a:p>
            <a:r>
              <a:rPr lang="en-US" sz="2000" dirty="0"/>
              <a:t>Identity and Access Management (IDAM) for cloud describes the authentication and </a:t>
            </a:r>
            <a:r>
              <a:rPr lang="en-US" sz="2000" dirty="0" smtClean="0"/>
              <a:t>authorization </a:t>
            </a:r>
            <a:r>
              <a:rPr lang="en-US" sz="2000" dirty="0"/>
              <a:t>of users to provide secure access to cloud resources. </a:t>
            </a:r>
            <a:endParaRPr lang="en-US" sz="2000" dirty="0" smtClean="0"/>
          </a:p>
          <a:p>
            <a:r>
              <a:rPr lang="en-US" sz="2000" dirty="0" smtClean="0"/>
              <a:t>Organizations </a:t>
            </a:r>
            <a:r>
              <a:rPr lang="en-US" sz="2000" dirty="0"/>
              <a:t>with </a:t>
            </a:r>
            <a:r>
              <a:rPr lang="en-US" sz="2000" dirty="0" smtClean="0"/>
              <a:t>multiple users </a:t>
            </a:r>
            <a:r>
              <a:rPr lang="en-US" sz="2000" dirty="0"/>
              <a:t>can use IDAM services provided by the cloud service provider for management of </a:t>
            </a:r>
            <a:r>
              <a:rPr lang="en-US" sz="2000" dirty="0" smtClean="0"/>
              <a:t>user identifiers </a:t>
            </a:r>
            <a:r>
              <a:rPr lang="en-US" sz="2000" dirty="0"/>
              <a:t>and user permissions. </a:t>
            </a:r>
            <a:endParaRPr lang="en-US" sz="2000" dirty="0" smtClean="0"/>
          </a:p>
          <a:p>
            <a:r>
              <a:rPr lang="en-US" sz="2000" dirty="0" smtClean="0"/>
              <a:t>IDAM </a:t>
            </a:r>
            <a:r>
              <a:rPr lang="en-US" sz="2000" dirty="0"/>
              <a:t>services allow organizations to centrally </a:t>
            </a:r>
            <a:r>
              <a:rPr lang="en-US" sz="2000" dirty="0" smtClean="0"/>
              <a:t>manage users</a:t>
            </a:r>
            <a:r>
              <a:rPr lang="en-US" sz="2000" dirty="0"/>
              <a:t>, access permissions, security credentials and access keys. </a:t>
            </a:r>
            <a:endParaRPr lang="en-US" sz="2000" dirty="0" smtClean="0"/>
          </a:p>
          <a:p>
            <a:r>
              <a:rPr lang="en-US" sz="2000" dirty="0" smtClean="0"/>
              <a:t>Organizations </a:t>
            </a:r>
            <a:r>
              <a:rPr lang="en-US" sz="2000" dirty="0"/>
              <a:t>can </a:t>
            </a:r>
            <a:r>
              <a:rPr lang="en-US" sz="2000" dirty="0" smtClean="0"/>
              <a:t>enable role-based </a:t>
            </a:r>
            <a:r>
              <a:rPr lang="en-US" sz="2000" dirty="0"/>
              <a:t>access control to cloud resources and applications using the IDAM services</a:t>
            </a:r>
            <a:r>
              <a:rPr lang="en-US" sz="2000" dirty="0" smtClean="0"/>
              <a:t>. </a:t>
            </a:r>
            <a:endParaRPr lang="en-US" sz="2000" dirty="0" smtClean="0"/>
          </a:p>
          <a:p>
            <a:r>
              <a:rPr lang="en-US" sz="2000" dirty="0" smtClean="0"/>
              <a:t>IDAM </a:t>
            </a:r>
            <a:r>
              <a:rPr lang="en-US" sz="2000" dirty="0"/>
              <a:t>services allow creation of user groups where all the users in a group have the same access permissions. </a:t>
            </a:r>
            <a:endParaRPr lang="en-US" sz="2000" dirty="0" smtClean="0"/>
          </a:p>
          <a:p>
            <a:r>
              <a:rPr lang="en-US" sz="2000" dirty="0" smtClean="0"/>
              <a:t>Identity </a:t>
            </a:r>
            <a:r>
              <a:rPr lang="en-US" sz="2000" dirty="0"/>
              <a:t>and Access Management is enabled by a number of </a:t>
            </a:r>
            <a:r>
              <a:rPr lang="en-US" sz="2000" dirty="0" smtClean="0"/>
              <a:t>technologies such </a:t>
            </a:r>
            <a:r>
              <a:rPr lang="en-US" sz="2000" dirty="0"/>
              <a:t>as </a:t>
            </a:r>
            <a:r>
              <a:rPr lang="en-US" sz="2000" dirty="0" err="1"/>
              <a:t>OpenAuth</a:t>
            </a:r>
            <a:r>
              <a:rPr lang="en-US" sz="2000" dirty="0"/>
              <a:t>, Role-based Access Control (RBAC), Digital Identities, Security Tokens</a:t>
            </a:r>
            <a:r>
              <a:rPr lang="en-US" sz="2000" dirty="0" smtClean="0"/>
              <a:t>, Identity </a:t>
            </a:r>
            <a:r>
              <a:rPr lang="en-US" sz="2000" dirty="0"/>
              <a:t>Providers, etc.</a:t>
            </a:r>
            <a:endParaRPr lang="en-US" sz="16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Billing</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515600" cy="4351338"/>
          </a:xfrm>
        </p:spPr>
        <p:txBody>
          <a:bodyPr>
            <a:noAutofit/>
          </a:bodyPr>
          <a:lstStyle/>
          <a:p>
            <a:pPr marL="0" indent="0">
              <a:buNone/>
            </a:pPr>
            <a:r>
              <a:rPr lang="en-US" sz="2000" dirty="0"/>
              <a:t>Cloud service providers offer a number of billing models described as follows:</a:t>
            </a:r>
            <a:endParaRPr lang="en-US" sz="2000" dirty="0"/>
          </a:p>
          <a:p>
            <a:r>
              <a:rPr lang="en-US" sz="2000" dirty="0"/>
              <a:t>Elastic Pricing</a:t>
            </a:r>
            <a:endParaRPr lang="en-US" sz="2000" dirty="0"/>
          </a:p>
          <a:p>
            <a:pPr lvl="1"/>
            <a:r>
              <a:rPr lang="en-US" sz="1600" dirty="0"/>
              <a:t>In elastic pricing or pay-as-you-use pricing model, the customers are charged based on </a:t>
            </a:r>
            <a:r>
              <a:rPr lang="en-US" sz="1600" dirty="0" smtClean="0"/>
              <a:t>the usage </a:t>
            </a:r>
            <a:r>
              <a:rPr lang="en-US" sz="1600" dirty="0"/>
              <a:t>of cloud resources.  </a:t>
            </a:r>
            <a:endParaRPr lang="en-US" sz="1600" dirty="0"/>
          </a:p>
          <a:p>
            <a:r>
              <a:rPr lang="en-US" sz="2000" dirty="0"/>
              <a:t>Fixed Pricing</a:t>
            </a:r>
            <a:endParaRPr lang="en-US" sz="2000" dirty="0"/>
          </a:p>
          <a:p>
            <a:pPr lvl="1"/>
            <a:r>
              <a:rPr lang="en-US" sz="1600" dirty="0"/>
              <a:t>In fixed pricing models, customers are charged a fixed amount per month for the </a:t>
            </a:r>
            <a:r>
              <a:rPr lang="en-US" sz="1600" dirty="0" smtClean="0"/>
              <a:t>cloud resources</a:t>
            </a:r>
            <a:r>
              <a:rPr lang="en-US" sz="1600" dirty="0"/>
              <a:t>. </a:t>
            </a:r>
            <a:endParaRPr lang="en-US" sz="1600" dirty="0"/>
          </a:p>
          <a:p>
            <a:r>
              <a:rPr lang="en-US" sz="2000" dirty="0"/>
              <a:t>Spot Pricing</a:t>
            </a:r>
            <a:endParaRPr lang="en-US" sz="2000" dirty="0"/>
          </a:p>
          <a:p>
            <a:pPr lvl="1"/>
            <a:r>
              <a:rPr lang="en-US" sz="1600" dirty="0"/>
              <a:t>Spot pricing models offer variable pricing for cloud resources which is driven by market demand.</a:t>
            </a:r>
            <a:endParaRPr lang="en-US" sz="1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solidFill>
                  <a:schemeClr val="tx1">
                    <a:lumMod val="95000"/>
                    <a:lumOff val="5000"/>
                  </a:schemeClr>
                </a:solidFill>
                <a:latin typeface="Arial" panose="020B0604020202020204" pitchFamily="34" charset="0"/>
                <a:cs typeface="Arial" panose="020B0604020202020204" pitchFamily="34" charset="0"/>
                <a:sym typeface="+mn-ea"/>
              </a:rPr>
              <a:t>Cloud Services &amp; Platforms</a:t>
            </a:r>
            <a:endParaRPr lang="en-US" dirty="0" smtClean="0">
              <a:solidFill>
                <a:schemeClr val="tx1">
                  <a:lumMod val="95000"/>
                  <a:lumOff val="5000"/>
                </a:schemeClr>
              </a:solidFill>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600" dirty="0"/>
              <a:t>Compute Services</a:t>
            </a:r>
            <a:endParaRPr lang="en-US" sz="2600" dirty="0"/>
          </a:p>
          <a:p>
            <a:r>
              <a:rPr lang="en-US" sz="2600" dirty="0"/>
              <a:t>Storage Services</a:t>
            </a:r>
            <a:endParaRPr lang="en-US" sz="2600" dirty="0"/>
          </a:p>
          <a:p>
            <a:r>
              <a:rPr lang="en-US" sz="2600" dirty="0"/>
              <a:t>Database Services</a:t>
            </a:r>
            <a:endParaRPr lang="en-US" sz="2600" dirty="0"/>
          </a:p>
          <a:p>
            <a:r>
              <a:rPr lang="en-US" sz="2600" dirty="0"/>
              <a:t>Application Services</a:t>
            </a:r>
            <a:endParaRPr lang="en-US" sz="2600" dirty="0"/>
          </a:p>
          <a:p>
            <a:r>
              <a:rPr lang="en-US" sz="2600" dirty="0"/>
              <a:t>Content Delivery Services</a:t>
            </a:r>
            <a:endParaRPr lang="en-US" sz="2600" dirty="0"/>
          </a:p>
          <a:p>
            <a:r>
              <a:rPr lang="en-US" sz="2600" dirty="0"/>
              <a:t>Analytics Services</a:t>
            </a:r>
            <a:endParaRPr lang="en-US" sz="2600" dirty="0"/>
          </a:p>
          <a:p>
            <a:r>
              <a:rPr lang="en-US" sz="2600" dirty="0"/>
              <a:t>Deployment &amp; Management Services</a:t>
            </a:r>
            <a:endParaRPr lang="en-US" sz="2600" dirty="0"/>
          </a:p>
          <a:p>
            <a:r>
              <a:rPr lang="en-US" sz="2600" dirty="0"/>
              <a:t>Identity &amp; Access Management Services</a:t>
            </a:r>
            <a:endParaRPr lang="en-US" sz="2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Cloud Reference Model</a:t>
            </a:r>
            <a:endParaRPr lang="en-US" dirty="0">
              <a:latin typeface="Arial" panose="020B0604020202020204" pitchFamily="34" charset="0"/>
            </a:endParaRPr>
          </a:p>
        </p:txBody>
      </p:sp>
      <p:sp>
        <p:nvSpPr>
          <p:cNvPr id="3" name="Content Placeholder 2"/>
          <p:cNvSpPr>
            <a:spLocks noGrp="1"/>
          </p:cNvSpPr>
          <p:nvPr>
            <p:ph idx="1"/>
          </p:nvPr>
        </p:nvSpPr>
        <p:spPr>
          <a:xfrm>
            <a:off x="190500" y="1825625"/>
            <a:ext cx="7301230" cy="4351655"/>
          </a:xfrm>
        </p:spPr>
        <p:txBody>
          <a:bodyPr>
            <a:noAutofit/>
          </a:bodyPr>
          <a:lstStyle/>
          <a:p>
            <a:r>
              <a:rPr lang="en-US" sz="1400" dirty="0">
                <a:latin typeface="Arial" panose="020B0604020202020204" pitchFamily="34" charset="0"/>
                <a:cs typeface="Arial" panose="020B0604020202020204" pitchFamily="34" charset="0"/>
              </a:rPr>
              <a:t>Infrastructure &amp; Facilities Layer </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Includes the physical infrastructure such as datacenter facilities, electrical and mechanical equipment, etc. </a:t>
            </a:r>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Hardware Layer </a:t>
            </a:r>
            <a:endParaRPr lang="en-US" sz="14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Includes </a:t>
            </a:r>
            <a:r>
              <a:rPr lang="en-US" sz="1400" dirty="0">
                <a:latin typeface="Arial" panose="020B0604020202020204" pitchFamily="34" charset="0"/>
                <a:cs typeface="Arial" panose="020B0604020202020204" pitchFamily="34" charset="0"/>
              </a:rPr>
              <a:t>physical compute, network and storage hardware. </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Virtualization Layer </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Partitions the physical hardware resources into multiple virtual resources that enabling pooling of resources.  </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Platform &amp; Middleware Layer</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Builds upon the </a:t>
            </a:r>
            <a:r>
              <a:rPr lang="en-US" sz="1400" dirty="0" err="1">
                <a:latin typeface="Arial" panose="020B0604020202020204" pitchFamily="34" charset="0"/>
                <a:cs typeface="Arial" panose="020B0604020202020204" pitchFamily="34" charset="0"/>
              </a:rPr>
              <a:t>IaaS</a:t>
            </a:r>
            <a:r>
              <a:rPr lang="en-US" sz="1400" dirty="0">
                <a:latin typeface="Arial" panose="020B0604020202020204" pitchFamily="34" charset="0"/>
                <a:cs typeface="Arial" panose="020B0604020202020204" pitchFamily="34" charset="0"/>
              </a:rPr>
              <a:t> layers below and provides standardized stacks of services such as database service, queuing service, application </a:t>
            </a:r>
            <a:r>
              <a:rPr lang="en-US" sz="1400" dirty="0" smtClean="0">
                <a:latin typeface="Arial" panose="020B0604020202020204" pitchFamily="34" charset="0"/>
                <a:cs typeface="Arial" panose="020B0604020202020204" pitchFamily="34" charset="0"/>
              </a:rPr>
              <a:t>frameworks and </a:t>
            </a:r>
            <a:r>
              <a:rPr lang="en-US" sz="1400" dirty="0">
                <a:latin typeface="Arial" panose="020B0604020202020204" pitchFamily="34" charset="0"/>
                <a:cs typeface="Arial" panose="020B0604020202020204" pitchFamily="34" charset="0"/>
              </a:rPr>
              <a:t>run-time environments, messaging services, monitoring services, analytics services, etc</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Service Management Layer </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Provides APIs for requesting, managing and monitoring cloud resources. </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Applications Layer </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Includes SaaS applications such as Email, cloud storage application, productivity applications, management portals, customer self-service portals, etc.</a:t>
            </a:r>
            <a:endParaRPr lang="en-US" sz="14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7366822" y="1825626"/>
            <a:ext cx="4635858" cy="3999442"/>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Characteristics of Cloud Computing</a:t>
            </a:r>
            <a:endParaRPr lang="en-US" dirty="0">
              <a:latin typeface="Arial" panose="020B0604020202020204" pitchFamily="34" charset="0"/>
            </a:endParaRPr>
          </a:p>
        </p:txBody>
      </p:sp>
      <p:sp>
        <p:nvSpPr>
          <p:cNvPr id="3" name="Content Placeholder 2"/>
          <p:cNvSpPr>
            <a:spLocks noGrp="1"/>
          </p:cNvSpPr>
          <p:nvPr>
            <p:ph idx="1"/>
          </p:nvPr>
        </p:nvSpPr>
        <p:spPr/>
        <p:txBody>
          <a:bodyPr/>
          <a:lstStyle/>
          <a:p>
            <a:r>
              <a:rPr lang="en-US" dirty="0"/>
              <a:t>On-demand self </a:t>
            </a:r>
            <a:r>
              <a:rPr lang="en-US" dirty="0" smtClean="0"/>
              <a:t>service:</a:t>
            </a:r>
            <a:endParaRPr lang="en-US" dirty="0" smtClean="0"/>
          </a:p>
          <a:p>
            <a:pPr lvl="1"/>
            <a:r>
              <a:rPr lang="en-US" dirty="0"/>
              <a:t>Cloud computing resources can be provisioned on-demand by the users, without </a:t>
            </a:r>
            <a:r>
              <a:rPr lang="en-US" dirty="0" smtClean="0"/>
              <a:t>requiring interactions </a:t>
            </a:r>
            <a:r>
              <a:rPr lang="en-US" dirty="0"/>
              <a:t>with the cloud service provider.   The process of provisioning resources </a:t>
            </a:r>
            <a:r>
              <a:rPr lang="en-US" dirty="0" smtClean="0"/>
              <a:t>is automated.</a:t>
            </a:r>
            <a:endParaRPr lang="en-US" dirty="0" smtClean="0"/>
          </a:p>
          <a:p>
            <a:pPr marL="457200" lvl="1" indent="0">
              <a:buNone/>
            </a:pPr>
            <a:endParaRPr lang="en-US" dirty="0" smtClean="0"/>
          </a:p>
          <a:p>
            <a:r>
              <a:rPr lang="en-US" sz="2600" dirty="0"/>
              <a:t>Broad network </a:t>
            </a:r>
            <a:r>
              <a:rPr lang="en-US" sz="2600" dirty="0" smtClean="0"/>
              <a:t>access:</a:t>
            </a:r>
            <a:endParaRPr lang="en-US" sz="2600" dirty="0" smtClean="0"/>
          </a:p>
          <a:p>
            <a:pPr lvl="1"/>
            <a:r>
              <a:rPr lang="en-US" sz="2200" dirty="0"/>
              <a:t>Cloud computing resources can be accessed over the network using standard access </a:t>
            </a:r>
            <a:r>
              <a:rPr lang="en-US" sz="2200" dirty="0" smtClean="0"/>
              <a:t>mechanisms </a:t>
            </a:r>
            <a:r>
              <a:rPr lang="en-US" sz="2200" dirty="0"/>
              <a:t>that provide platform-independent access through the use of heterogeneous </a:t>
            </a:r>
            <a:r>
              <a:rPr lang="en-US" sz="2200" dirty="0" smtClean="0"/>
              <a:t>client platforms </a:t>
            </a:r>
            <a:r>
              <a:rPr lang="en-US" sz="2200" dirty="0"/>
              <a:t>such as workstations, laptops, tablets and </a:t>
            </a:r>
            <a:r>
              <a:rPr lang="en-US" sz="2200" dirty="0" smtClean="0"/>
              <a:t>smartphones</a:t>
            </a:r>
            <a:r>
              <a:rPr lang="en-US" sz="2200" dirty="0"/>
              <a:t>.</a:t>
            </a:r>
            <a:endParaRPr lang="en-US" sz="2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Compute Services</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761134" cy="4351338"/>
          </a:xfrm>
        </p:spPr>
        <p:txBody>
          <a:bodyPr/>
          <a:lstStyle/>
          <a:p>
            <a:r>
              <a:rPr lang="en-US" sz="2000" dirty="0">
                <a:latin typeface="Arial" panose="020B0604020202020204" pitchFamily="34" charset="0"/>
                <a:cs typeface="Arial" panose="020B0604020202020204" pitchFamily="34" charset="0"/>
              </a:rPr>
              <a:t>Compute services provide dynamically scalable compute capacity in the cloud.</a:t>
            </a:r>
            <a:endParaRPr lang="en-US" sz="2000" dirty="0">
              <a:latin typeface="Arial" panose="020B0604020202020204" pitchFamily="34" charset="0"/>
              <a:cs typeface="Arial" panose="020B0604020202020204" pitchFamily="34" charset="0"/>
            </a:endParaRP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Compute resources can be provisioned on-demand in the form of virtual machines. Virtual machines can be created from standard images provided by the cloud service provider or custom images created by the users. </a:t>
            </a: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Compute services can be accessed from the web consoles of these services that provide graphical user interfaces for provisioning, managing and monitoring these services.</a:t>
            </a: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Cloud service providers also provide APIs for various programming languages that allow developers to access and manage these services programmatically.</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Compute Services – Amazon EC2</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633075" cy="4351655"/>
          </a:xfrm>
        </p:spPr>
        <p:txBody>
          <a:bodyPr>
            <a:noAutofit/>
          </a:bodyPr>
          <a:lstStyle/>
          <a:p>
            <a:r>
              <a:rPr lang="en-US" sz="1600" dirty="0">
                <a:latin typeface="Arial" panose="020B0604020202020204" pitchFamily="34" charset="0"/>
                <a:cs typeface="Arial" panose="020B0604020202020204" pitchFamily="34" charset="0"/>
              </a:rPr>
              <a:t>Amazon Elastic Compute Cloud (EC2) is a compute service provided by Amazon.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Launching EC2 Instances</a:t>
            </a:r>
            <a:endParaRPr lang="en-US" sz="16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To launch a new instance click on the launch instance button. This will open a wizard where you can select the Amazon machine </a:t>
            </a:r>
            <a:r>
              <a:rPr lang="en-US" sz="1400" dirty="0" smtClean="0">
                <a:latin typeface="Arial" panose="020B0604020202020204" pitchFamily="34" charset="0"/>
                <a:cs typeface="Arial" panose="020B0604020202020204" pitchFamily="34" charset="0"/>
              </a:rPr>
              <a:t>image (</a:t>
            </a:r>
            <a:r>
              <a:rPr lang="en-US" sz="1400" dirty="0">
                <a:latin typeface="Arial" panose="020B0604020202020204" pitchFamily="34" charset="0"/>
                <a:cs typeface="Arial" panose="020B0604020202020204" pitchFamily="34" charset="0"/>
              </a:rPr>
              <a:t>AMI) with which you want to launch the instance. You can also create their own AMIs with custom applications, libraries and data.  </a:t>
            </a:r>
            <a:r>
              <a:rPr lang="en-US" sz="1400" dirty="0" smtClean="0">
                <a:latin typeface="Arial" panose="020B0604020202020204" pitchFamily="34" charset="0"/>
                <a:cs typeface="Arial" panose="020B0604020202020204" pitchFamily="34" charset="0"/>
              </a:rPr>
              <a:t>Instances </a:t>
            </a:r>
            <a:r>
              <a:rPr lang="en-US" sz="1400" dirty="0">
                <a:latin typeface="Arial" panose="020B0604020202020204" pitchFamily="34" charset="0"/>
                <a:cs typeface="Arial" panose="020B0604020202020204" pitchFamily="34" charset="0"/>
              </a:rPr>
              <a:t>can be launched with a variety of operating systems. </a:t>
            </a:r>
            <a:endParaRPr lang="en-US" sz="14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Instance Sizes</a:t>
            </a:r>
            <a:endParaRPr lang="en-US" sz="16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When you launch an instance you specify the instance type (micro, small</a:t>
            </a:r>
            <a:r>
              <a:rPr lang="en-US" sz="1400" dirty="0" smtClean="0">
                <a:latin typeface="Arial" panose="020B0604020202020204" pitchFamily="34" charset="0"/>
                <a:cs typeface="Arial" panose="020B0604020202020204" pitchFamily="34" charset="0"/>
              </a:rPr>
              <a:t>, medium</a:t>
            </a:r>
            <a:r>
              <a:rPr lang="en-US" sz="1400" dirty="0">
                <a:latin typeface="Arial" panose="020B0604020202020204" pitchFamily="34" charset="0"/>
                <a:cs typeface="Arial" panose="020B0604020202020204" pitchFamily="34" charset="0"/>
              </a:rPr>
              <a:t>, large, extra-large, etc.), the number of instances to launch based on the selected AMI and availability zones for the instances. </a:t>
            </a:r>
            <a:endParaRPr lang="en-US" sz="14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Key-pairs</a:t>
            </a:r>
            <a:endParaRPr lang="en-US" sz="16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When launching a new instance, the user selects a key-pair from existing </a:t>
            </a:r>
            <a:r>
              <a:rPr lang="en-US" sz="1400" dirty="0" err="1">
                <a:latin typeface="Arial" panose="020B0604020202020204" pitchFamily="34" charset="0"/>
                <a:cs typeface="Arial" panose="020B0604020202020204" pitchFamily="34" charset="0"/>
              </a:rPr>
              <a:t>keypairs</a:t>
            </a:r>
            <a:r>
              <a:rPr lang="en-US" sz="1400" dirty="0">
                <a:latin typeface="Arial" panose="020B0604020202020204" pitchFamily="34" charset="0"/>
                <a:cs typeface="Arial" panose="020B0604020202020204" pitchFamily="34" charset="0"/>
              </a:rPr>
              <a:t> or creates a new </a:t>
            </a:r>
            <a:r>
              <a:rPr lang="en-US" sz="1400" dirty="0" err="1">
                <a:latin typeface="Arial" panose="020B0604020202020204" pitchFamily="34" charset="0"/>
                <a:cs typeface="Arial" panose="020B0604020202020204" pitchFamily="34" charset="0"/>
              </a:rPr>
              <a:t>keypair</a:t>
            </a:r>
            <a:r>
              <a:rPr lang="en-US" sz="1400" dirty="0">
                <a:latin typeface="Arial" panose="020B0604020202020204" pitchFamily="34" charset="0"/>
                <a:cs typeface="Arial" panose="020B0604020202020204" pitchFamily="34" charset="0"/>
              </a:rPr>
              <a:t> for the instance. </a:t>
            </a:r>
            <a:r>
              <a:rPr lang="en-US" sz="1400" dirty="0" err="1">
                <a:latin typeface="Arial" panose="020B0604020202020204" pitchFamily="34" charset="0"/>
                <a:cs typeface="Arial" panose="020B0604020202020204" pitchFamily="34" charset="0"/>
              </a:rPr>
              <a:t>Keypairs</a:t>
            </a:r>
            <a:r>
              <a:rPr lang="en-US" sz="1400" dirty="0">
                <a:latin typeface="Arial" panose="020B0604020202020204" pitchFamily="34" charset="0"/>
                <a:cs typeface="Arial" panose="020B0604020202020204" pitchFamily="34" charset="0"/>
              </a:rPr>
              <a:t> are used to securely connect to an instance after it launches. </a:t>
            </a:r>
            <a:endParaRPr lang="en-US" sz="14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Security Groups</a:t>
            </a:r>
            <a:endParaRPr lang="en-US" sz="16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The security groups to be associated with the instance can be selected from the instance launch wizard. Security groups are used to open or block a specific network port for the launched instances.</a:t>
            </a:r>
            <a:endParaRPr lang="en-US" sz="14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Storage Services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744200" cy="4351338"/>
          </a:xfrm>
        </p:spPr>
        <p:txBody>
          <a:bodyPr>
            <a:normAutofit lnSpcReduction="10000"/>
          </a:bodyPr>
          <a:lstStyle/>
          <a:p>
            <a:r>
              <a:rPr lang="en-US" sz="1600" dirty="0"/>
              <a:t>Cloud storage services allow storage and retrieval of any amount of data, at any time from anywhere on the web. </a:t>
            </a:r>
            <a:endParaRPr lang="en-US" sz="1600" dirty="0"/>
          </a:p>
          <a:p>
            <a:r>
              <a:rPr lang="en-US" sz="1600" dirty="0"/>
              <a:t>Most cloud storage services organize data into buckets or containers. </a:t>
            </a:r>
            <a:endParaRPr lang="en-US" sz="1600" dirty="0"/>
          </a:p>
          <a:p>
            <a:r>
              <a:rPr lang="en-US" sz="1600" dirty="0"/>
              <a:t>Scalability</a:t>
            </a:r>
            <a:endParaRPr lang="en-US" sz="1600" dirty="0"/>
          </a:p>
          <a:p>
            <a:pPr lvl="1"/>
            <a:r>
              <a:rPr lang="en-US" sz="1400" dirty="0"/>
              <a:t>Cloud storage services provide high capacity and scalability.  Objects </a:t>
            </a:r>
            <a:r>
              <a:rPr lang="en-US" sz="1400" dirty="0" err="1"/>
              <a:t>upto</a:t>
            </a:r>
            <a:r>
              <a:rPr lang="en-US" sz="1400" dirty="0"/>
              <a:t> several </a:t>
            </a:r>
            <a:r>
              <a:rPr lang="en-US" sz="1400" dirty="0" err="1"/>
              <a:t>tera</a:t>
            </a:r>
            <a:r>
              <a:rPr lang="en-US" sz="1400" dirty="0"/>
              <a:t>-bytes in size can be uploaded and multiple buckets/containers can be created on cloud storages</a:t>
            </a:r>
            <a:r>
              <a:rPr lang="en-US" sz="1400" dirty="0" smtClean="0"/>
              <a:t>.</a:t>
            </a:r>
            <a:endParaRPr lang="en-US" sz="1400" dirty="0"/>
          </a:p>
          <a:p>
            <a:r>
              <a:rPr lang="en-US" sz="1600" dirty="0"/>
              <a:t>Replication</a:t>
            </a:r>
            <a:endParaRPr lang="en-US" sz="1600" dirty="0"/>
          </a:p>
          <a:p>
            <a:pPr lvl="1"/>
            <a:r>
              <a:rPr lang="en-US" sz="1400" dirty="0"/>
              <a:t>When an object is uploaded it is replicated at multiple facilities and/or on multiple devices within each facility</a:t>
            </a:r>
            <a:r>
              <a:rPr lang="en-US" sz="1400" dirty="0" smtClean="0"/>
              <a:t>.</a:t>
            </a:r>
            <a:endParaRPr lang="en-US" sz="1400" dirty="0"/>
          </a:p>
          <a:p>
            <a:r>
              <a:rPr lang="en-US" sz="1600" dirty="0"/>
              <a:t>Access Policies</a:t>
            </a:r>
            <a:endParaRPr lang="en-US" sz="1600" dirty="0"/>
          </a:p>
          <a:p>
            <a:pPr lvl="1"/>
            <a:r>
              <a:rPr lang="en-US" sz="1400" dirty="0"/>
              <a:t>Cloud storage services provide several security features such as Access Control Lists (ACLs), bucket/container level policies, etc. ACLs can be used to selectively grant access permissions on individual objects. Bucket/container level policies can also be </a:t>
            </a:r>
            <a:r>
              <a:rPr lang="en-US" sz="1400" dirty="0" smtClean="0"/>
              <a:t>defined </a:t>
            </a:r>
            <a:r>
              <a:rPr lang="en-US" sz="1400" dirty="0"/>
              <a:t>to allow or deny permissions across some or all of the objects within a single bucket/container</a:t>
            </a:r>
            <a:r>
              <a:rPr lang="en-US" sz="1400" dirty="0" smtClean="0"/>
              <a:t>.</a:t>
            </a:r>
            <a:endParaRPr lang="en-US" sz="1400" dirty="0"/>
          </a:p>
          <a:p>
            <a:r>
              <a:rPr lang="en-US" sz="1600" dirty="0"/>
              <a:t>Encryption</a:t>
            </a:r>
            <a:endParaRPr lang="en-US" sz="1600" dirty="0"/>
          </a:p>
          <a:p>
            <a:pPr lvl="1"/>
            <a:r>
              <a:rPr lang="en-US" sz="1400" dirty="0"/>
              <a:t>Cloud storage services provide Server Side Encryption (SSE) options to encrypt all data stored in the cloud storage. </a:t>
            </a:r>
            <a:endParaRPr lang="en-US" sz="1400" dirty="0"/>
          </a:p>
          <a:p>
            <a:r>
              <a:rPr lang="en-US" sz="1600" dirty="0" smtClean="0"/>
              <a:t>Consistency</a:t>
            </a:r>
            <a:endParaRPr lang="en-US" sz="1600" dirty="0" smtClean="0"/>
          </a:p>
          <a:p>
            <a:pPr lvl="1"/>
            <a:r>
              <a:rPr lang="en-US" sz="1400" dirty="0" smtClean="0"/>
              <a:t>Strong </a:t>
            </a:r>
            <a:r>
              <a:rPr lang="en-US" sz="1400" dirty="0"/>
              <a:t>data consistency is provided for all upload and delete operations. Therefore, any object that is uploaded can be immediately downloaded after the upload is complete.</a:t>
            </a:r>
            <a:endParaRPr lang="en-US" sz="14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Storage Services – Amazon S3</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607675" cy="4351655"/>
          </a:xfrm>
        </p:spPr>
        <p:txBody>
          <a:bodyPr>
            <a:noAutofit/>
          </a:bodyPr>
          <a:lstStyle/>
          <a:p>
            <a:r>
              <a:rPr lang="en-US" sz="1800" dirty="0">
                <a:latin typeface="Arial" panose="020B0604020202020204" pitchFamily="34" charset="0"/>
                <a:cs typeface="Arial" panose="020B0604020202020204" pitchFamily="34" charset="0"/>
              </a:rPr>
              <a:t>Amazon Simple Storage Service(S3) is an online cloud-based data storage infrastructure for storing and retrieving any amount of data.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S3 provides highly reliable, scalable, fast, fully redundant and affordable storage infrastructure.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Buckets</a:t>
            </a:r>
            <a:endParaRPr lang="en-US" sz="18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Data stored on S3 is organized in the form of buckets. You must create a bucket before you can store data on S3.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Uploading Files to Buckets</a:t>
            </a:r>
            <a:endParaRPr lang="en-US" sz="18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S3 console provides simple wizards for creating a new bucket and uploading files. </a:t>
            </a:r>
            <a:endParaRPr lang="en-US" sz="14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You </a:t>
            </a:r>
            <a:r>
              <a:rPr lang="en-US" sz="1400" dirty="0">
                <a:latin typeface="Arial" panose="020B0604020202020204" pitchFamily="34" charset="0"/>
                <a:cs typeface="Arial" panose="020B0604020202020204" pitchFamily="34" charset="0"/>
              </a:rPr>
              <a:t>can upload any kind of file to S3. </a:t>
            </a:r>
            <a:endParaRPr lang="en-US" sz="14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While </a:t>
            </a:r>
            <a:r>
              <a:rPr lang="en-US" sz="1400" dirty="0">
                <a:latin typeface="Arial" panose="020B0604020202020204" pitchFamily="34" charset="0"/>
                <a:cs typeface="Arial" panose="020B0604020202020204" pitchFamily="34" charset="0"/>
              </a:rPr>
              <a:t>uploading a file, you can specify the redundancy and encryption options and access permissions.</a:t>
            </a:r>
            <a:endParaRPr lang="en-US" sz="14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Database Services</a:t>
            </a:r>
            <a:endParaRPr lang="en-US" dirty="0">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1600" dirty="0">
                <a:latin typeface="Arial" panose="020B0604020202020204" pitchFamily="34" charset="0"/>
                <a:cs typeface="Arial" panose="020B0604020202020204" pitchFamily="34" charset="0"/>
              </a:rPr>
              <a:t>Cloud database services allow you to set-up and operate relational or non-relational databases in the cloud.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Relational Databases</a:t>
            </a:r>
            <a:endParaRPr lang="en-US" sz="16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Popular relational databases provided by various cloud service providers include MySQL, Oracle, SQL Server, etc. </a:t>
            </a:r>
            <a:endParaRPr lang="en-US" sz="14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Non-relational Databases</a:t>
            </a:r>
            <a:endParaRPr lang="en-US" sz="16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The non-relational (No-SQL) databases provided by cloud service providers are mostly proprietary solutions</a:t>
            </a:r>
            <a:r>
              <a:rPr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Scalability</a:t>
            </a:r>
            <a:endParaRPr lang="en-US" sz="16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Cloud </a:t>
            </a:r>
            <a:r>
              <a:rPr lang="en-US" sz="1400" dirty="0">
                <a:latin typeface="Arial" panose="020B0604020202020204" pitchFamily="34" charset="0"/>
                <a:cs typeface="Arial" panose="020B0604020202020204" pitchFamily="34" charset="0"/>
              </a:rPr>
              <a:t>database services allow provisioning as much compute and storage resources as required to meet the application workload levels. Provisioned capacity can be scaled-up or down. For read-heavy workloads, read-replicas can be created.</a:t>
            </a:r>
            <a:endParaRPr lang="en-US" sz="14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Reliability</a:t>
            </a:r>
            <a:endParaRPr lang="en-US" sz="16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Cloud </a:t>
            </a:r>
            <a:r>
              <a:rPr lang="en-US" sz="1400" dirty="0">
                <a:latin typeface="Arial" panose="020B0604020202020204" pitchFamily="34" charset="0"/>
                <a:cs typeface="Arial" panose="020B0604020202020204" pitchFamily="34" charset="0"/>
              </a:rPr>
              <a:t>database services are reliable and provide automated backup and snapshot options.</a:t>
            </a:r>
            <a:endParaRPr lang="en-US" sz="14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Performance</a:t>
            </a:r>
            <a:endParaRPr lang="en-US" sz="16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Cloud </a:t>
            </a:r>
            <a:r>
              <a:rPr lang="en-US" sz="1400" dirty="0">
                <a:latin typeface="Arial" panose="020B0604020202020204" pitchFamily="34" charset="0"/>
                <a:cs typeface="Arial" panose="020B0604020202020204" pitchFamily="34" charset="0"/>
              </a:rPr>
              <a:t>database services provide guaranteed performance with options such as guaranteed input/output operations per second (IOPS) which can be provisioned upfront.</a:t>
            </a:r>
            <a:endParaRPr lang="en-US" sz="14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Security</a:t>
            </a:r>
            <a:endParaRPr lang="en-US" sz="16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Cloud </a:t>
            </a:r>
            <a:r>
              <a:rPr lang="en-US" sz="1400" dirty="0">
                <a:latin typeface="Arial" panose="020B0604020202020204" pitchFamily="34" charset="0"/>
                <a:cs typeface="Arial" panose="020B0604020202020204" pitchFamily="34" charset="0"/>
              </a:rPr>
              <a:t>database services provide several security features to restrict the access to the database instances and stored data, such as network firewalls and authentication mechanisms.</a:t>
            </a:r>
            <a:endParaRPr lang="en-US" sz="14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Database Services </a:t>
            </a:r>
            <a:r>
              <a:rPr lang="en-US" dirty="0">
                <a:latin typeface="Arial" panose="020B0604020202020204" pitchFamily="34" charset="0"/>
              </a:rPr>
              <a:t>– </a:t>
            </a:r>
            <a:r>
              <a:rPr lang="en-US" dirty="0" smtClean="0">
                <a:latin typeface="Arial" panose="020B0604020202020204" pitchFamily="34" charset="0"/>
              </a:rPr>
              <a:t>Amazon RDS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617200" cy="4351655"/>
          </a:xfrm>
        </p:spPr>
        <p:txBody>
          <a:bodyPr>
            <a:noAutofit/>
          </a:bodyPr>
          <a:lstStyle/>
          <a:p>
            <a:r>
              <a:rPr lang="en-US" sz="2000" dirty="0">
                <a:latin typeface="Arial" panose="020B0604020202020204" pitchFamily="34" charset="0"/>
                <a:cs typeface="Arial" panose="020B0604020202020204" pitchFamily="34" charset="0"/>
              </a:rPr>
              <a:t>Amazon Relational Database Service (RDS) is a web service that makes it easy to setup, operate and scale a relational database in the cloud.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Launching DB Instances</a:t>
            </a:r>
            <a:endParaRPr lang="en-US" sz="20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The console provides an instance launch wizard that allows you to select the type of database to create (MySQL, Oracle or SQL Server) database </a:t>
            </a:r>
            <a:r>
              <a:rPr lang="en-US" sz="1600" dirty="0" smtClean="0">
                <a:latin typeface="Arial" panose="020B0604020202020204" pitchFamily="34" charset="0"/>
                <a:cs typeface="Arial" panose="020B0604020202020204" pitchFamily="34" charset="0"/>
              </a:rPr>
              <a:t>instance size</a:t>
            </a:r>
            <a:r>
              <a:rPr lang="en-US" sz="1600" dirty="0">
                <a:latin typeface="Arial" panose="020B0604020202020204" pitchFamily="34" charset="0"/>
                <a:cs typeface="Arial" panose="020B0604020202020204" pitchFamily="34" charset="0"/>
              </a:rPr>
              <a:t>, allocated storage, DB instance </a:t>
            </a:r>
            <a:r>
              <a:rPr lang="en-US" sz="1600" dirty="0" smtClean="0">
                <a:latin typeface="Arial" panose="020B0604020202020204" pitchFamily="34" charset="0"/>
                <a:cs typeface="Arial" panose="020B0604020202020204" pitchFamily="34" charset="0"/>
              </a:rPr>
              <a:t>identifier</a:t>
            </a:r>
            <a:r>
              <a:rPr lang="en-US" sz="1600" dirty="0">
                <a:latin typeface="Arial" panose="020B0604020202020204" pitchFamily="34" charset="0"/>
                <a:cs typeface="Arial" panose="020B0604020202020204" pitchFamily="34" charset="0"/>
              </a:rPr>
              <a:t>, DB username and password. The status of the launched DB instances can be viewed from the console.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Connecting to a DB Instance</a:t>
            </a:r>
            <a:endParaRPr lang="en-US" sz="20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Once the instance is available, you can note the instance end point from the instance properties tab.  This end point can then be used for securely connecting to the instance.</a:t>
            </a:r>
            <a:endParaRPr lang="en-US"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4000" dirty="0" smtClean="0">
                <a:latin typeface="Arial" panose="020B0604020202020204" pitchFamily="34" charset="0"/>
              </a:rPr>
              <a:t>Database Services </a:t>
            </a:r>
            <a:r>
              <a:rPr lang="en-US" sz="4000" dirty="0">
                <a:latin typeface="Arial" panose="020B0604020202020204" pitchFamily="34" charset="0"/>
              </a:rPr>
              <a:t>– </a:t>
            </a:r>
            <a:r>
              <a:rPr lang="en-US" sz="4000" dirty="0" smtClean="0">
                <a:latin typeface="Arial" panose="020B0604020202020204" pitchFamily="34" charset="0"/>
              </a:rPr>
              <a:t>Amazon </a:t>
            </a:r>
            <a:r>
              <a:rPr lang="en-US" sz="4000" dirty="0" err="1" smtClean="0">
                <a:latin typeface="Arial" panose="020B0604020202020204" pitchFamily="34" charset="0"/>
              </a:rPr>
              <a:t>DynamoDB</a:t>
            </a:r>
            <a:endParaRPr lang="en-US" sz="4000" dirty="0" err="1" smtClean="0">
              <a:latin typeface="Arial" panose="020B0604020202020204" pitchFamily="34" charset="0"/>
            </a:endParaRPr>
          </a:p>
        </p:txBody>
      </p:sp>
      <p:sp>
        <p:nvSpPr>
          <p:cNvPr id="3" name="Content Placeholder 2"/>
          <p:cNvSpPr>
            <a:spLocks noGrp="1"/>
          </p:cNvSpPr>
          <p:nvPr>
            <p:ph idx="1"/>
          </p:nvPr>
        </p:nvSpPr>
        <p:spPr>
          <a:xfrm>
            <a:off x="838200" y="1825625"/>
            <a:ext cx="10516235" cy="4351655"/>
          </a:xfrm>
        </p:spPr>
        <p:txBody>
          <a:bodyPr>
            <a:noAutofit/>
          </a:bodyPr>
          <a:lstStyle/>
          <a:p>
            <a:r>
              <a:rPr lang="en-US" sz="1800" dirty="0"/>
              <a:t>Amazon </a:t>
            </a:r>
            <a:r>
              <a:rPr lang="en-US" sz="1800" dirty="0" err="1"/>
              <a:t>DynamoDB</a:t>
            </a:r>
            <a:r>
              <a:rPr lang="en-US" sz="1800" dirty="0"/>
              <a:t> is the non-relational (No-SQL) database service from Amazon. </a:t>
            </a:r>
            <a:endParaRPr lang="en-US" sz="1800" dirty="0"/>
          </a:p>
          <a:p>
            <a:r>
              <a:rPr lang="en-US" sz="1800" dirty="0"/>
              <a:t>Data Model</a:t>
            </a:r>
            <a:endParaRPr lang="en-US" sz="1800" dirty="0"/>
          </a:p>
          <a:p>
            <a:pPr lvl="1"/>
            <a:r>
              <a:rPr lang="en-US" sz="1400" dirty="0"/>
              <a:t>The </a:t>
            </a:r>
            <a:r>
              <a:rPr lang="en-US" sz="1400" dirty="0" err="1"/>
              <a:t>DynamoDB</a:t>
            </a:r>
            <a:r>
              <a:rPr lang="en-US" sz="1400" dirty="0"/>
              <a:t> data model includes include tables, items and attributes. </a:t>
            </a:r>
            <a:endParaRPr lang="en-US" sz="1400" dirty="0" smtClean="0"/>
          </a:p>
          <a:p>
            <a:pPr lvl="1"/>
            <a:r>
              <a:rPr lang="en-US" sz="1400" dirty="0" smtClean="0"/>
              <a:t>A </a:t>
            </a:r>
            <a:r>
              <a:rPr lang="en-US" sz="1400" dirty="0"/>
              <a:t>table is a collection of items and each item is a collection of attributes</a:t>
            </a:r>
            <a:r>
              <a:rPr lang="en-US" sz="1400" dirty="0" smtClean="0"/>
              <a:t>.</a:t>
            </a:r>
            <a:endParaRPr lang="en-US" sz="1400" dirty="0" smtClean="0"/>
          </a:p>
          <a:p>
            <a:pPr lvl="1"/>
            <a:r>
              <a:rPr lang="en-US" sz="1400" dirty="0" smtClean="0"/>
              <a:t>To </a:t>
            </a:r>
            <a:r>
              <a:rPr lang="en-US" sz="1400" dirty="0"/>
              <a:t>store data in </a:t>
            </a:r>
            <a:r>
              <a:rPr lang="en-US" sz="1400" dirty="0" err="1"/>
              <a:t>DynamoDB</a:t>
            </a:r>
            <a:r>
              <a:rPr lang="en-US" sz="1400" dirty="0"/>
              <a:t> you have to create a one or more tables and specify how much throughput capacity you want to provision and reserve for reads </a:t>
            </a:r>
            <a:r>
              <a:rPr lang="en-US" sz="1400" dirty="0" smtClean="0"/>
              <a:t>and writes</a:t>
            </a:r>
            <a:r>
              <a:rPr lang="en-US" sz="1400" dirty="0"/>
              <a:t>. </a:t>
            </a:r>
            <a:endParaRPr lang="en-US" sz="1400" dirty="0"/>
          </a:p>
          <a:p>
            <a:r>
              <a:rPr lang="en-US" sz="1800" dirty="0"/>
              <a:t>Fully Managed Service</a:t>
            </a:r>
            <a:endParaRPr lang="en-US" sz="1800" dirty="0"/>
          </a:p>
          <a:p>
            <a:pPr lvl="1"/>
            <a:r>
              <a:rPr lang="en-US" sz="1400" dirty="0" err="1"/>
              <a:t>DynamoDB</a:t>
            </a:r>
            <a:r>
              <a:rPr lang="en-US" sz="1400" dirty="0"/>
              <a:t> is a fully managed service that automatically spreads the data and traffic for the stored tables over a number of servers to meet the throughput requirements specified by the users. </a:t>
            </a:r>
            <a:endParaRPr lang="en-US" sz="1800" dirty="0"/>
          </a:p>
          <a:p>
            <a:r>
              <a:rPr lang="en-US" sz="1800" dirty="0"/>
              <a:t>Replication</a:t>
            </a:r>
            <a:endParaRPr lang="en-US" sz="1800" dirty="0"/>
          </a:p>
          <a:p>
            <a:pPr lvl="1"/>
            <a:r>
              <a:rPr lang="en-US" sz="1400" dirty="0"/>
              <a:t>All stored data is automatically replicated across multiple availability zones to provide data durability.</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Application Runtimes &amp; Frameworks</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2000" dirty="0"/>
              <a:t>Cloud-based application runtimes and frameworks allow developers to develop and </a:t>
            </a:r>
            <a:r>
              <a:rPr lang="en-US" sz="2000" dirty="0" smtClean="0"/>
              <a:t>host applications </a:t>
            </a:r>
            <a:r>
              <a:rPr lang="en-US" sz="2000" dirty="0"/>
              <a:t>in the cloud. </a:t>
            </a:r>
            <a:endParaRPr lang="en-US" sz="2000" dirty="0" smtClean="0"/>
          </a:p>
          <a:p>
            <a:endParaRPr lang="en-US" sz="2000" dirty="0" smtClean="0"/>
          </a:p>
          <a:p>
            <a:r>
              <a:rPr lang="en-US" sz="2000" dirty="0" smtClean="0"/>
              <a:t>Support for various programming languages</a:t>
            </a:r>
            <a:endParaRPr lang="en-US" sz="2000" dirty="0" smtClean="0"/>
          </a:p>
          <a:p>
            <a:pPr lvl="1"/>
            <a:r>
              <a:rPr lang="en-US" sz="1800" dirty="0" smtClean="0"/>
              <a:t>Application </a:t>
            </a:r>
            <a:r>
              <a:rPr lang="en-US" sz="1800" dirty="0"/>
              <a:t>runtimes provide support for programming </a:t>
            </a:r>
            <a:r>
              <a:rPr lang="en-US" sz="1800" dirty="0" smtClean="0"/>
              <a:t>languages (e.g</a:t>
            </a:r>
            <a:r>
              <a:rPr lang="en-US" sz="1800" dirty="0"/>
              <a:t>., Java, Python, or Ruby).  </a:t>
            </a:r>
            <a:endParaRPr lang="en-US" sz="1800" dirty="0" smtClean="0"/>
          </a:p>
          <a:p>
            <a:pPr lvl="1"/>
            <a:endParaRPr lang="en-US" sz="1800" dirty="0" smtClean="0"/>
          </a:p>
          <a:p>
            <a:r>
              <a:rPr lang="en-US" sz="2000" dirty="0" smtClean="0"/>
              <a:t>Resource Allocation</a:t>
            </a:r>
            <a:endParaRPr lang="en-US" sz="2000" dirty="0" smtClean="0"/>
          </a:p>
          <a:p>
            <a:pPr lvl="1"/>
            <a:r>
              <a:rPr lang="en-US" sz="1800" dirty="0" smtClean="0"/>
              <a:t>Application </a:t>
            </a:r>
            <a:r>
              <a:rPr lang="en-US" sz="1800" dirty="0"/>
              <a:t>runtimes automatically allocate resources </a:t>
            </a:r>
            <a:r>
              <a:rPr lang="en-US" sz="1800" dirty="0" smtClean="0"/>
              <a:t>for applications </a:t>
            </a:r>
            <a:r>
              <a:rPr lang="en-US" sz="1800" dirty="0"/>
              <a:t>and handle the application scaling, without the need to run and maintain servers.</a:t>
            </a:r>
            <a:endParaRPr lang="en-US" sz="18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1066145" cy="1082675"/>
          </a:xfrm>
        </p:spPr>
        <p:txBody>
          <a:bodyPr>
            <a:noAutofit/>
          </a:bodyPr>
          <a:lstStyle/>
          <a:p>
            <a:r>
              <a:rPr lang="en-US" sz="3600" dirty="0">
                <a:latin typeface="Arial" panose="020B0604020202020204" pitchFamily="34" charset="0"/>
              </a:rPr>
              <a:t>Queuing Services - Amazon Simple Queue Service</a:t>
            </a:r>
            <a:endParaRPr lang="en-US" sz="3600" dirty="0">
              <a:latin typeface="Arial" panose="020B0604020202020204" pitchFamily="34" charset="0"/>
            </a:endParaRPr>
          </a:p>
        </p:txBody>
      </p:sp>
      <p:sp>
        <p:nvSpPr>
          <p:cNvPr id="3" name="Content Placeholder 2"/>
          <p:cNvSpPr>
            <a:spLocks noGrp="1"/>
          </p:cNvSpPr>
          <p:nvPr>
            <p:ph idx="1"/>
          </p:nvPr>
        </p:nvSpPr>
        <p:spPr>
          <a:xfrm>
            <a:off x="838200" y="1825625"/>
            <a:ext cx="10380345" cy="4351655"/>
          </a:xfrm>
        </p:spPr>
        <p:txBody>
          <a:bodyPr>
            <a:noAutofit/>
          </a:bodyPr>
          <a:lstStyle/>
          <a:p>
            <a:r>
              <a:rPr lang="en-US" sz="2000" dirty="0"/>
              <a:t>Amazon Simple Queue Service (SQS) is a queuing service from Amazon. </a:t>
            </a:r>
            <a:endParaRPr lang="en-US" sz="2000" dirty="0"/>
          </a:p>
          <a:p>
            <a:r>
              <a:rPr lang="en-US" sz="2000" dirty="0"/>
              <a:t>Short Messages</a:t>
            </a:r>
            <a:endParaRPr lang="en-US" sz="2000" dirty="0"/>
          </a:p>
          <a:p>
            <a:pPr lvl="1"/>
            <a:r>
              <a:rPr lang="en-US" sz="1600" dirty="0"/>
              <a:t>SQS is a distributed queue that supports messages of up to 256 KB in size. </a:t>
            </a:r>
            <a:endParaRPr lang="en-US" sz="2000" dirty="0"/>
          </a:p>
          <a:p>
            <a:r>
              <a:rPr lang="en-US" sz="2000" dirty="0"/>
              <a:t>Multiple Writers/Readers</a:t>
            </a:r>
            <a:endParaRPr lang="en-US" sz="2000" dirty="0"/>
          </a:p>
          <a:p>
            <a:pPr lvl="1"/>
            <a:r>
              <a:rPr lang="en-US" sz="1600" dirty="0"/>
              <a:t>SQS supports multiple writers and readers and locks messages while they are being processed. </a:t>
            </a:r>
            <a:endParaRPr lang="en-US" sz="2000" dirty="0"/>
          </a:p>
          <a:p>
            <a:r>
              <a:rPr lang="en-US" sz="2000" dirty="0"/>
              <a:t>High Availability</a:t>
            </a:r>
            <a:endParaRPr lang="en-US" sz="2000" dirty="0"/>
          </a:p>
          <a:p>
            <a:pPr lvl="1"/>
            <a:r>
              <a:rPr lang="en-US" sz="1600" dirty="0"/>
              <a:t>To ensure high availability for delivering messages, SQS service trade-offs on the first in, first out capability and does not guarantee that messages will be delivered in FIFO order. </a:t>
            </a:r>
            <a:endParaRPr lang="en-US" sz="1600" dirty="0" smtClean="0"/>
          </a:p>
          <a:p>
            <a:pPr lvl="1"/>
            <a:r>
              <a:rPr lang="en-US" sz="1600" dirty="0" smtClean="0"/>
              <a:t>Applications </a:t>
            </a:r>
            <a:r>
              <a:rPr lang="en-US" sz="1600" dirty="0"/>
              <a:t>that require FIFO ordering of messages can place additional sequencing information in each message so </a:t>
            </a:r>
            <a:r>
              <a:rPr lang="en-US" sz="1600" dirty="0" smtClean="0"/>
              <a:t>that they </a:t>
            </a:r>
            <a:r>
              <a:rPr lang="en-US" sz="1600" dirty="0"/>
              <a:t>can be re-ordered after retrieving from a queue. </a:t>
            </a:r>
            <a:endParaRPr lang="en-US" sz="1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Email Services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718800" cy="4351338"/>
          </a:xfrm>
        </p:spPr>
        <p:txBody>
          <a:bodyPr>
            <a:noAutofit/>
          </a:bodyPr>
          <a:lstStyle/>
          <a:p>
            <a:r>
              <a:rPr lang="en-US" sz="2400" dirty="0">
                <a:latin typeface="Arial" panose="020B0604020202020204" pitchFamily="34" charset="0"/>
                <a:cs typeface="Arial" panose="020B0604020202020204" pitchFamily="34" charset="0"/>
              </a:rPr>
              <a:t>Cloud-based email services allow applications hosted in the cloud to send emails.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Amazon Simple Email Service</a:t>
            </a:r>
            <a:endParaRPr lang="en-US" sz="24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Amazon Simple Email Service is bulk and transactional email-sending service from </a:t>
            </a:r>
            <a:r>
              <a:rPr lang="en-US" sz="1800" dirty="0" smtClean="0">
                <a:latin typeface="Arial" panose="020B0604020202020204" pitchFamily="34" charset="0"/>
                <a:cs typeface="Arial" panose="020B0604020202020204" pitchFamily="34" charset="0"/>
              </a:rPr>
              <a:t>Amazon</a:t>
            </a:r>
            <a:endParaRPr lang="en-US" sz="18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SES is an outbound-only email-sending service that allows applications hosted in the </a:t>
            </a:r>
            <a:r>
              <a:rPr lang="en-US" sz="1800" dirty="0" smtClean="0">
                <a:latin typeface="Arial" panose="020B0604020202020204" pitchFamily="34" charset="0"/>
                <a:cs typeface="Arial" panose="020B0604020202020204" pitchFamily="34" charset="0"/>
              </a:rPr>
              <a:t>Amazon cloud </a:t>
            </a:r>
            <a:r>
              <a:rPr lang="en-US" sz="1800" dirty="0">
                <a:latin typeface="Arial" panose="020B0604020202020204" pitchFamily="34" charset="0"/>
                <a:cs typeface="Arial" panose="020B0604020202020204" pitchFamily="34" charset="0"/>
              </a:rPr>
              <a:t>to send emails such as marketing emails, transactional emails and other types </a:t>
            </a:r>
            <a:r>
              <a:rPr lang="en-US" sz="1800" dirty="0" smtClean="0">
                <a:latin typeface="Arial" panose="020B0604020202020204" pitchFamily="34" charset="0"/>
                <a:cs typeface="Arial" panose="020B0604020202020204" pitchFamily="34" charset="0"/>
              </a:rPr>
              <a:t>of correspondence</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To </a:t>
            </a:r>
            <a:r>
              <a:rPr lang="en-US" sz="1800" dirty="0">
                <a:latin typeface="Arial" panose="020B0604020202020204" pitchFamily="34" charset="0"/>
                <a:cs typeface="Arial" panose="020B0604020202020204" pitchFamily="34" charset="0"/>
              </a:rPr>
              <a:t>ensure high email deliverability, SES uses content filtering </a:t>
            </a:r>
            <a:r>
              <a:rPr lang="en-US" sz="1800" dirty="0" smtClean="0">
                <a:latin typeface="Arial" panose="020B0604020202020204" pitchFamily="34" charset="0"/>
                <a:cs typeface="Arial" panose="020B0604020202020204" pitchFamily="34" charset="0"/>
              </a:rPr>
              <a:t>technologies to </a:t>
            </a:r>
            <a:r>
              <a:rPr lang="en-US" sz="1800" dirty="0">
                <a:latin typeface="Arial" panose="020B0604020202020204" pitchFamily="34" charset="0"/>
                <a:cs typeface="Arial" panose="020B0604020202020204" pitchFamily="34" charset="0"/>
              </a:rPr>
              <a:t>scan the outgoing email </a:t>
            </a:r>
            <a:r>
              <a:rPr lang="en-US" sz="1800" dirty="0" smtClean="0">
                <a:latin typeface="Arial" panose="020B0604020202020204" pitchFamily="34" charset="0"/>
                <a:cs typeface="Arial" panose="020B0604020202020204" pitchFamily="34" charset="0"/>
              </a:rPr>
              <a:t>messages</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SES </a:t>
            </a:r>
            <a:r>
              <a:rPr lang="en-US" sz="1800" dirty="0">
                <a:latin typeface="Arial" panose="020B0604020202020204" pitchFamily="34" charset="0"/>
                <a:cs typeface="Arial" panose="020B0604020202020204" pitchFamily="34" charset="0"/>
              </a:rPr>
              <a:t>service can be accessed and used from </a:t>
            </a:r>
            <a:r>
              <a:rPr lang="en-US" sz="1800" dirty="0" smtClean="0">
                <a:latin typeface="Arial" panose="020B0604020202020204" pitchFamily="34" charset="0"/>
                <a:cs typeface="Arial" panose="020B0604020202020204" pitchFamily="34" charset="0"/>
              </a:rPr>
              <a:t>the SES </a:t>
            </a:r>
            <a:r>
              <a:rPr lang="en-US" sz="1800" dirty="0">
                <a:latin typeface="Arial" panose="020B0604020202020204" pitchFamily="34" charset="0"/>
                <a:cs typeface="Arial" panose="020B0604020202020204" pitchFamily="34" charset="0"/>
              </a:rPr>
              <a:t>console, the Simple Mail Transfer Protocol (SMTP) interface, or the SES </a:t>
            </a:r>
            <a:r>
              <a:rPr lang="en-US" sz="1800" dirty="0" smtClean="0">
                <a:latin typeface="Arial" panose="020B0604020202020204" pitchFamily="34" charset="0"/>
                <a:cs typeface="Arial" panose="020B0604020202020204" pitchFamily="34" charset="0"/>
              </a:rPr>
              <a:t>API</a:t>
            </a:r>
            <a:endParaRPr lang="en-US" sz="18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Characteristics of Cloud Computing</a:t>
            </a:r>
            <a:endParaRPr lang="en-US" dirty="0">
              <a:latin typeface="Arial" panose="020B0604020202020204" pitchFamily="34" charset="0"/>
            </a:endParaRPr>
          </a:p>
        </p:txBody>
      </p:sp>
      <p:sp>
        <p:nvSpPr>
          <p:cNvPr id="3" name="Content Placeholder 2"/>
          <p:cNvSpPr>
            <a:spLocks noGrp="1"/>
          </p:cNvSpPr>
          <p:nvPr>
            <p:ph idx="1"/>
          </p:nvPr>
        </p:nvSpPr>
        <p:spPr/>
        <p:txBody>
          <a:bodyPr/>
          <a:lstStyle/>
          <a:p>
            <a:r>
              <a:rPr lang="en-US" dirty="0"/>
              <a:t>Resource pooling:</a:t>
            </a:r>
            <a:endParaRPr lang="en-US" dirty="0" smtClean="0"/>
          </a:p>
          <a:p>
            <a:pPr lvl="1"/>
            <a:r>
              <a:rPr lang="en-US" dirty="0"/>
              <a:t>The computing and storage resources provided by cloud service providers are pooled to </a:t>
            </a:r>
            <a:r>
              <a:rPr lang="en-US" dirty="0" smtClean="0"/>
              <a:t>serve multiple </a:t>
            </a:r>
            <a:r>
              <a:rPr lang="en-US" dirty="0"/>
              <a:t>users using multi-tenancy. Multi-tenant aspects of the cloud allow multiple </a:t>
            </a:r>
            <a:r>
              <a:rPr lang="en-US" dirty="0" smtClean="0"/>
              <a:t>users to </a:t>
            </a:r>
            <a:r>
              <a:rPr lang="en-US" dirty="0"/>
              <a:t>be served by the same physical hardware. </a:t>
            </a:r>
            <a:endParaRPr lang="en-US" dirty="0" smtClean="0"/>
          </a:p>
          <a:p>
            <a:pPr marL="457200" lvl="1" indent="0">
              <a:buNone/>
            </a:pPr>
            <a:endParaRPr lang="en-US" dirty="0" smtClean="0"/>
          </a:p>
          <a:p>
            <a:r>
              <a:rPr lang="en-US" sz="2600" dirty="0"/>
              <a:t>Rapid elasticity:</a:t>
            </a:r>
            <a:endParaRPr lang="en-US" sz="2600" dirty="0" smtClean="0"/>
          </a:p>
          <a:p>
            <a:pPr lvl="1"/>
            <a:r>
              <a:rPr lang="en-US" sz="2200" dirty="0"/>
              <a:t>Cloud computing resources can be provisioned rapidly and elastically. Cloud resources </a:t>
            </a:r>
            <a:r>
              <a:rPr lang="en-US" sz="2200" dirty="0" smtClean="0"/>
              <a:t>can be </a:t>
            </a:r>
            <a:r>
              <a:rPr lang="en-US" sz="2200" dirty="0"/>
              <a:t>rapidly scaled up or down based on demand.</a:t>
            </a:r>
            <a:endParaRPr lang="en-US" sz="2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Notification Services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718800" cy="4351338"/>
          </a:xfrm>
        </p:spPr>
        <p:txBody>
          <a:bodyPr>
            <a:noAutofit/>
          </a:bodyPr>
          <a:lstStyle/>
          <a:p>
            <a:r>
              <a:rPr lang="en-US" sz="2000" dirty="0"/>
              <a:t>Cloud-based notification services or push messaging services allow applications to push messages to internet connected smart devices such as smartphones, tablets, etc. </a:t>
            </a:r>
            <a:endParaRPr lang="en-US" sz="800" dirty="0"/>
          </a:p>
          <a:p>
            <a:r>
              <a:rPr lang="en-US" sz="2000" dirty="0" smtClean="0"/>
              <a:t>Push messaging </a:t>
            </a:r>
            <a:r>
              <a:rPr lang="en-US" sz="2000" dirty="0"/>
              <a:t>services are based on publish-subscribe model in which consumers subscribe </a:t>
            </a:r>
            <a:r>
              <a:rPr lang="en-US" sz="2000" dirty="0" smtClean="0"/>
              <a:t>to various </a:t>
            </a:r>
            <a:r>
              <a:rPr lang="en-US" sz="2000" dirty="0"/>
              <a:t>topics/channels provided by a publisher/producer. </a:t>
            </a:r>
            <a:endParaRPr lang="en-US" sz="2000" dirty="0" smtClean="0"/>
          </a:p>
          <a:p>
            <a:r>
              <a:rPr lang="en-US" sz="2000" dirty="0" smtClean="0"/>
              <a:t>Whenever </a:t>
            </a:r>
            <a:r>
              <a:rPr lang="en-US" sz="2000" dirty="0"/>
              <a:t>new content is </a:t>
            </a:r>
            <a:r>
              <a:rPr lang="en-US" sz="2000" dirty="0" smtClean="0"/>
              <a:t>available on </a:t>
            </a:r>
            <a:r>
              <a:rPr lang="en-US" sz="2000" dirty="0"/>
              <a:t>one of those topics/channels, the notification service pushes that information out to </a:t>
            </a:r>
            <a:r>
              <a:rPr lang="en-US" sz="2000" dirty="0" smtClean="0"/>
              <a:t>the consumer</a:t>
            </a:r>
            <a:r>
              <a:rPr lang="en-US" sz="2000" dirty="0"/>
              <a:t>. </a:t>
            </a:r>
            <a:endParaRPr lang="en-US" sz="2000" dirty="0" smtClean="0"/>
          </a:p>
          <a:p>
            <a:r>
              <a:rPr lang="en-US" sz="2000" dirty="0" smtClean="0"/>
              <a:t>Push </a:t>
            </a:r>
            <a:r>
              <a:rPr lang="en-US" sz="2000" dirty="0"/>
              <a:t>notifications are used for such smart devices as they help in displaying </a:t>
            </a:r>
            <a:r>
              <a:rPr lang="en-US" sz="2000" dirty="0" smtClean="0"/>
              <a:t>the latest </a:t>
            </a:r>
            <a:r>
              <a:rPr lang="en-US" sz="2000" dirty="0"/>
              <a:t>information while remaining energy efficient. </a:t>
            </a:r>
            <a:endParaRPr lang="en-US" sz="2000" dirty="0" smtClean="0"/>
          </a:p>
          <a:p>
            <a:r>
              <a:rPr lang="en-US" sz="2000" dirty="0" smtClean="0"/>
              <a:t>Consumer </a:t>
            </a:r>
            <a:r>
              <a:rPr lang="en-US" sz="2000" dirty="0"/>
              <a:t>applications on such </a:t>
            </a:r>
            <a:r>
              <a:rPr lang="en-US" sz="2000" dirty="0" smtClean="0"/>
              <a:t>devices can </a:t>
            </a:r>
            <a:r>
              <a:rPr lang="en-US" sz="2000" dirty="0"/>
              <a:t>increase their consumer engagement with the help of push notifications.</a:t>
            </a:r>
            <a:endParaRPr lang="en-US" sz="16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415925"/>
            <a:ext cx="11099800" cy="1082675"/>
          </a:xfrm>
        </p:spPr>
        <p:txBody>
          <a:bodyPr>
            <a:noAutofit/>
          </a:bodyPr>
          <a:lstStyle/>
          <a:p>
            <a:r>
              <a:rPr lang="en-US" sz="3200" dirty="0">
                <a:latin typeface="Arial" panose="020B0604020202020204" pitchFamily="34" charset="0"/>
              </a:rPr>
              <a:t>Notification Services - Amazon Simple Notification Service</a:t>
            </a:r>
            <a:br>
              <a:rPr lang="en-US" sz="3200" dirty="0">
                <a:latin typeface="Arial" panose="020B0604020202020204" pitchFamily="34" charset="0"/>
              </a:rPr>
            </a:br>
            <a:endParaRPr lang="en-US" sz="3200" dirty="0">
              <a:latin typeface="Arial" panose="020B0604020202020204" pitchFamily="34" charset="0"/>
            </a:endParaRPr>
          </a:p>
        </p:txBody>
      </p:sp>
      <p:sp>
        <p:nvSpPr>
          <p:cNvPr id="3" name="Content Placeholder 2"/>
          <p:cNvSpPr>
            <a:spLocks noGrp="1"/>
          </p:cNvSpPr>
          <p:nvPr>
            <p:ph idx="1"/>
          </p:nvPr>
        </p:nvSpPr>
        <p:spPr>
          <a:xfrm>
            <a:off x="838200" y="1825625"/>
            <a:ext cx="10582910" cy="4351655"/>
          </a:xfrm>
        </p:spPr>
        <p:txBody>
          <a:bodyPr>
            <a:noAutofit/>
          </a:bodyPr>
          <a:lstStyle/>
          <a:p>
            <a:r>
              <a:rPr lang="en-US" sz="2400" dirty="0" smtClean="0">
                <a:latin typeface="Arial" panose="020B0604020202020204" pitchFamily="34" charset="0"/>
                <a:cs typeface="Arial" panose="020B0604020202020204" pitchFamily="34" charset="0"/>
              </a:rPr>
              <a:t>Amazon </a:t>
            </a:r>
            <a:r>
              <a:rPr lang="en-US" sz="2400" dirty="0">
                <a:latin typeface="Arial" panose="020B0604020202020204" pitchFamily="34" charset="0"/>
                <a:cs typeface="Arial" panose="020B0604020202020204" pitchFamily="34" charset="0"/>
              </a:rPr>
              <a:t>Simple Notification Service is a push messaging service from Amazon. </a:t>
            </a:r>
            <a:endParaRPr lang="en-US"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SNS has two </a:t>
            </a:r>
            <a:r>
              <a:rPr lang="en-US" sz="2400" dirty="0">
                <a:latin typeface="Arial" panose="020B0604020202020204" pitchFamily="34" charset="0"/>
                <a:cs typeface="Arial" panose="020B0604020202020204" pitchFamily="34" charset="0"/>
              </a:rPr>
              <a:t>types of </a:t>
            </a:r>
            <a:r>
              <a:rPr lang="en-US" sz="2400" dirty="0" smtClean="0">
                <a:latin typeface="Arial" panose="020B0604020202020204" pitchFamily="34" charset="0"/>
                <a:cs typeface="Arial" panose="020B0604020202020204" pitchFamily="34" charset="0"/>
              </a:rPr>
              <a:t>clients:</a:t>
            </a:r>
            <a:endParaRPr lang="en-US" sz="24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Publishers </a:t>
            </a:r>
            <a:endParaRPr lang="en-US" sz="1800" dirty="0" smtClean="0">
              <a:latin typeface="Arial" panose="020B0604020202020204" pitchFamily="34" charset="0"/>
              <a:cs typeface="Arial" panose="020B0604020202020204" pitchFamily="34" charset="0"/>
            </a:endParaRPr>
          </a:p>
          <a:p>
            <a:pPr lvl="2"/>
            <a:r>
              <a:rPr lang="en-US" sz="1400" dirty="0" smtClean="0">
                <a:latin typeface="Arial" panose="020B0604020202020204" pitchFamily="34" charset="0"/>
                <a:cs typeface="Arial" panose="020B0604020202020204" pitchFamily="34" charset="0"/>
              </a:rPr>
              <a:t>Publishers </a:t>
            </a:r>
            <a:r>
              <a:rPr lang="en-US" sz="1400" dirty="0">
                <a:latin typeface="Arial" panose="020B0604020202020204" pitchFamily="34" charset="0"/>
                <a:cs typeface="Arial" panose="020B0604020202020204" pitchFamily="34" charset="0"/>
              </a:rPr>
              <a:t>communicate </a:t>
            </a:r>
            <a:r>
              <a:rPr lang="en-US" sz="1400" dirty="0" smtClean="0">
                <a:latin typeface="Arial" panose="020B0604020202020204" pitchFamily="34" charset="0"/>
                <a:cs typeface="Arial" panose="020B0604020202020204" pitchFamily="34" charset="0"/>
              </a:rPr>
              <a:t>asynchronously with </a:t>
            </a:r>
            <a:r>
              <a:rPr lang="en-US" sz="1400" dirty="0">
                <a:latin typeface="Arial" panose="020B0604020202020204" pitchFamily="34" charset="0"/>
                <a:cs typeface="Arial" panose="020B0604020202020204" pitchFamily="34" charset="0"/>
              </a:rPr>
              <a:t>subscribers by producing and sending messages to topics. A topic is a logical </a:t>
            </a:r>
            <a:r>
              <a:rPr lang="en-US" sz="1400" dirty="0" smtClean="0">
                <a:latin typeface="Arial" panose="020B0604020202020204" pitchFamily="34" charset="0"/>
                <a:cs typeface="Arial" panose="020B0604020202020204" pitchFamily="34" charset="0"/>
              </a:rPr>
              <a:t>access point </a:t>
            </a:r>
            <a:r>
              <a:rPr lang="en-US" sz="1400" dirty="0">
                <a:latin typeface="Arial" panose="020B0604020202020204" pitchFamily="34" charset="0"/>
                <a:cs typeface="Arial" panose="020B0604020202020204" pitchFamily="34" charset="0"/>
              </a:rPr>
              <a:t>and a communication channel. </a:t>
            </a:r>
            <a:endParaRPr lang="en-US" sz="24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Subscribers</a:t>
            </a:r>
            <a:r>
              <a:rPr lang="en-US" sz="1800" dirty="0">
                <a:latin typeface="Arial" panose="020B0604020202020204" pitchFamily="34" charset="0"/>
                <a:cs typeface="Arial" panose="020B0604020202020204" pitchFamily="34" charset="0"/>
              </a:rPr>
              <a:t>. </a:t>
            </a:r>
            <a:endParaRPr lang="en-US" sz="1800" dirty="0">
              <a:latin typeface="Arial" panose="020B0604020202020204" pitchFamily="34" charset="0"/>
              <a:cs typeface="Arial" panose="020B0604020202020204" pitchFamily="34" charset="0"/>
            </a:endParaRPr>
          </a:p>
          <a:p>
            <a:pPr lvl="2"/>
            <a:r>
              <a:rPr lang="en-US" sz="1400" dirty="0" smtClean="0">
                <a:latin typeface="Arial" panose="020B0604020202020204" pitchFamily="34" charset="0"/>
                <a:cs typeface="Arial" panose="020B0604020202020204" pitchFamily="34" charset="0"/>
              </a:rPr>
              <a:t>Subscribers </a:t>
            </a:r>
            <a:r>
              <a:rPr lang="en-US" sz="1400" dirty="0">
                <a:latin typeface="Arial" panose="020B0604020202020204" pitchFamily="34" charset="0"/>
                <a:cs typeface="Arial" panose="020B0604020202020204" pitchFamily="34" charset="0"/>
              </a:rPr>
              <a:t>are the consumers who subscribe to </a:t>
            </a:r>
            <a:r>
              <a:rPr lang="en-US" sz="1400" dirty="0" smtClean="0">
                <a:latin typeface="Arial" panose="020B0604020202020204" pitchFamily="34" charset="0"/>
                <a:cs typeface="Arial" panose="020B0604020202020204" pitchFamily="34" charset="0"/>
              </a:rPr>
              <a:t>topics to </a:t>
            </a:r>
            <a:r>
              <a:rPr lang="en-US" sz="1400" dirty="0">
                <a:latin typeface="Arial" panose="020B0604020202020204" pitchFamily="34" charset="0"/>
                <a:cs typeface="Arial" panose="020B0604020202020204" pitchFamily="34" charset="0"/>
              </a:rPr>
              <a:t>receive notifications. </a:t>
            </a:r>
            <a:endParaRPr lang="en-US" sz="1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SNS </a:t>
            </a:r>
            <a:r>
              <a:rPr lang="en-US" sz="2400" dirty="0">
                <a:latin typeface="Arial" panose="020B0604020202020204" pitchFamily="34" charset="0"/>
                <a:cs typeface="Arial" panose="020B0604020202020204" pitchFamily="34" charset="0"/>
              </a:rPr>
              <a:t>can deliver notifications as SMS, email, or to SQS queues, </a:t>
            </a:r>
            <a:r>
              <a:rPr lang="en-US" sz="2400" dirty="0" smtClean="0">
                <a:latin typeface="Arial" panose="020B0604020202020204" pitchFamily="34" charset="0"/>
                <a:cs typeface="Arial" panose="020B0604020202020204" pitchFamily="34" charset="0"/>
              </a:rPr>
              <a:t>or any </a:t>
            </a:r>
            <a:r>
              <a:rPr lang="en-US" sz="2400" dirty="0">
                <a:latin typeface="Arial" panose="020B0604020202020204" pitchFamily="34" charset="0"/>
                <a:cs typeface="Arial" panose="020B0604020202020204" pitchFamily="34" charset="0"/>
              </a:rPr>
              <a:t>HTTP endpoint.</a:t>
            </a:r>
            <a:endParaRPr lang="en-US" sz="24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Media Services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718800" cy="4351338"/>
          </a:xfrm>
        </p:spPr>
        <p:txBody>
          <a:bodyPr>
            <a:noAutofit/>
          </a:bodyPr>
          <a:lstStyle/>
          <a:p>
            <a:r>
              <a:rPr lang="en-US" sz="2400" dirty="0" smtClean="0">
                <a:latin typeface="Arial" panose="020B0604020202020204" pitchFamily="34" charset="0"/>
                <a:cs typeface="Arial" panose="020B0604020202020204" pitchFamily="34" charset="0"/>
              </a:rPr>
              <a:t>Cloud </a:t>
            </a:r>
            <a:r>
              <a:rPr lang="en-US" sz="2400" dirty="0">
                <a:latin typeface="Arial" panose="020B0604020202020204" pitchFamily="34" charset="0"/>
                <a:cs typeface="Arial" panose="020B0604020202020204" pitchFamily="34" charset="0"/>
              </a:rPr>
              <a:t>service providers provide various types of media services that can be used by applications for manipulating, transforming or transcoding media such as images, videos, etc</a:t>
            </a:r>
            <a:r>
              <a:rPr lang="en-US" sz="2400" dirty="0" smtClean="0">
                <a:latin typeface="Arial" panose="020B0604020202020204" pitchFamily="34" charset="0"/>
                <a:cs typeface="Arial" panose="020B0604020202020204" pitchFamily="34" charset="0"/>
              </a:rPr>
              <a:t>.</a:t>
            </a:r>
            <a:endParaRPr lang="en-US" sz="2400" dirty="0" smtClean="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Amazon Elastic Transcoder</a:t>
            </a:r>
            <a:endParaRPr lang="en-US" sz="24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Amazon Elastic Transcoder is a cloud-based video transcoding service from Amazon. </a:t>
            </a:r>
            <a:endParaRPr lang="en-US" sz="18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Elastic Transcoder can be used to convert video </a:t>
            </a:r>
            <a:r>
              <a:rPr lang="en-US" sz="1800" dirty="0" smtClean="0">
                <a:latin typeface="Arial" panose="020B0604020202020204" pitchFamily="34" charset="0"/>
                <a:cs typeface="Arial" panose="020B0604020202020204" pitchFamily="34" charset="0"/>
              </a:rPr>
              <a:t>files </a:t>
            </a:r>
            <a:r>
              <a:rPr lang="en-US" sz="1800" dirty="0">
                <a:latin typeface="Arial" panose="020B0604020202020204" pitchFamily="34" charset="0"/>
                <a:cs typeface="Arial" panose="020B0604020202020204" pitchFamily="34" charset="0"/>
              </a:rPr>
              <a:t>from their source format into various other formats that can be played on devices such as desktops, mobiles, tablets, etc.   </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Content Delivery Services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718800" cy="4351338"/>
          </a:xfrm>
        </p:spPr>
        <p:txBody>
          <a:bodyPr>
            <a:noAutofit/>
          </a:bodyPr>
          <a:lstStyle/>
          <a:p>
            <a:r>
              <a:rPr lang="en-US" sz="1800" dirty="0">
                <a:latin typeface="Arial" panose="020B0604020202020204" pitchFamily="34" charset="0"/>
                <a:cs typeface="Arial" panose="020B0604020202020204" pitchFamily="34" charset="0"/>
              </a:rPr>
              <a:t>Cloud-based content delivery service include Content Delivery Networks (CDNs). </a:t>
            </a:r>
            <a:endParaRPr lang="en-US" sz="18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CDN </a:t>
            </a:r>
            <a:r>
              <a:rPr lang="en-US" sz="1800" dirty="0">
                <a:latin typeface="Arial" panose="020B0604020202020204" pitchFamily="34" charset="0"/>
                <a:cs typeface="Arial" panose="020B0604020202020204" pitchFamily="34" charset="0"/>
              </a:rPr>
              <a:t>is a distributed system of servers located across multiple geographic locations to serve content to end-users with high availability and high performance. </a:t>
            </a:r>
            <a:endParaRPr lang="en-US" sz="18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CDNs </a:t>
            </a:r>
            <a:r>
              <a:rPr lang="en-US" sz="1800" dirty="0">
                <a:latin typeface="Arial" panose="020B0604020202020204" pitchFamily="34" charset="0"/>
                <a:cs typeface="Arial" panose="020B0604020202020204" pitchFamily="34" charset="0"/>
              </a:rPr>
              <a:t>are useful for serving static content such as text, images, scripts, etc., and streaming media. </a:t>
            </a:r>
            <a:endParaRPr lang="en-US" sz="18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CDNs </a:t>
            </a:r>
            <a:r>
              <a:rPr lang="en-US" sz="1800" dirty="0">
                <a:latin typeface="Arial" panose="020B0604020202020204" pitchFamily="34" charset="0"/>
                <a:cs typeface="Arial" panose="020B0604020202020204" pitchFamily="34" charset="0"/>
              </a:rPr>
              <a:t>have a number of edge  locations deployed in multiple locations, often over multiple backbones. </a:t>
            </a:r>
            <a:endParaRPr lang="en-US" sz="18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Requests </a:t>
            </a:r>
            <a:r>
              <a:rPr lang="en-US" sz="1800" dirty="0">
                <a:latin typeface="Arial" panose="020B0604020202020204" pitchFamily="34" charset="0"/>
                <a:cs typeface="Arial" panose="020B0604020202020204" pitchFamily="34" charset="0"/>
              </a:rPr>
              <a:t>for static for streaming media content that is served by a CDN are directed to the nearest edge location</a:t>
            </a:r>
            <a:r>
              <a:rPr lang="en-US" sz="1800" dirty="0" smtClean="0">
                <a:latin typeface="Arial" panose="020B0604020202020204" pitchFamily="34" charset="0"/>
                <a:cs typeface="Arial" panose="020B0604020202020204" pitchFamily="34" charset="0"/>
              </a:rPr>
              <a:t>.</a:t>
            </a:r>
            <a:endParaRPr lang="en-US" sz="2000" dirty="0" smtClean="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Amazon </a:t>
            </a:r>
            <a:r>
              <a:rPr lang="en-US" sz="2000" dirty="0" err="1">
                <a:latin typeface="Arial" panose="020B0604020202020204" pitchFamily="34" charset="0"/>
                <a:cs typeface="Arial" panose="020B0604020202020204" pitchFamily="34" charset="0"/>
              </a:rPr>
              <a:t>CloudFront</a:t>
            </a:r>
            <a:endParaRPr lang="en-US" sz="20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Amazon </a:t>
            </a:r>
            <a:r>
              <a:rPr lang="en-US" sz="1600" dirty="0" err="1">
                <a:latin typeface="Arial" panose="020B0604020202020204" pitchFamily="34" charset="0"/>
                <a:cs typeface="Arial" panose="020B0604020202020204" pitchFamily="34" charset="0"/>
              </a:rPr>
              <a:t>CloudFront</a:t>
            </a:r>
            <a:r>
              <a:rPr lang="en-US" sz="1600" dirty="0">
                <a:latin typeface="Arial" panose="020B0604020202020204" pitchFamily="34" charset="0"/>
                <a:cs typeface="Arial" panose="020B0604020202020204" pitchFamily="34" charset="0"/>
              </a:rPr>
              <a:t> is a content delivery service from Amazon. </a:t>
            </a:r>
            <a:r>
              <a:rPr lang="en-US" sz="1600" dirty="0" err="1">
                <a:latin typeface="Arial" panose="020B0604020202020204" pitchFamily="34" charset="0"/>
                <a:cs typeface="Arial" panose="020B0604020202020204" pitchFamily="34" charset="0"/>
              </a:rPr>
              <a:t>CloudFront</a:t>
            </a:r>
            <a:r>
              <a:rPr lang="en-US" sz="1600" dirty="0">
                <a:latin typeface="Arial" panose="020B0604020202020204" pitchFamily="34" charset="0"/>
                <a:cs typeface="Arial" panose="020B0604020202020204" pitchFamily="34" charset="0"/>
              </a:rPr>
              <a:t> can be used </a:t>
            </a:r>
            <a:r>
              <a:rPr lang="en-US" sz="1600" dirty="0" smtClean="0">
                <a:latin typeface="Arial" panose="020B0604020202020204" pitchFamily="34" charset="0"/>
                <a:cs typeface="Arial" panose="020B0604020202020204" pitchFamily="34" charset="0"/>
              </a:rPr>
              <a:t>to deliver </a:t>
            </a:r>
            <a:r>
              <a:rPr lang="en-US" sz="1600" dirty="0">
                <a:latin typeface="Arial" panose="020B0604020202020204" pitchFamily="34" charset="0"/>
                <a:cs typeface="Arial" panose="020B0604020202020204" pitchFamily="34" charset="0"/>
              </a:rPr>
              <a:t>dynamic, static and streaming content using a global network of edge locations. </a:t>
            </a:r>
            <a:endParaRPr lang="en-US" sz="1600" dirty="0" smtClean="0">
              <a:latin typeface="Arial" panose="020B0604020202020204" pitchFamily="34" charset="0"/>
              <a:cs typeface="Arial" panose="020B0604020202020204" pitchFamily="34" charset="0"/>
            </a:endParaRPr>
          </a:p>
          <a:p>
            <a:pPr marL="0" indent="0">
              <a:buNone/>
            </a:pPr>
            <a:endParaRPr lang="en-US" sz="16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Analytics Services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761133" cy="4351338"/>
          </a:xfrm>
        </p:spPr>
        <p:txBody>
          <a:bodyPr>
            <a:noAutofit/>
          </a:bodyPr>
          <a:lstStyle/>
          <a:p>
            <a:r>
              <a:rPr lang="en-US" sz="2400" dirty="0" smtClean="0">
                <a:latin typeface="Arial" panose="020B0604020202020204" pitchFamily="34" charset="0"/>
                <a:cs typeface="Arial" panose="020B0604020202020204" pitchFamily="34" charset="0"/>
              </a:rPr>
              <a:t>Cloud-based </a:t>
            </a:r>
            <a:r>
              <a:rPr lang="en-US" sz="2400" dirty="0">
                <a:latin typeface="Arial" panose="020B0604020202020204" pitchFamily="34" charset="0"/>
                <a:cs typeface="Arial" panose="020B0604020202020204" pitchFamily="34" charset="0"/>
              </a:rPr>
              <a:t>analytics services allow analyzing massive data sets stored in the cloud either in cloud storages or in cloud databases using programming models such as </a:t>
            </a:r>
            <a:r>
              <a:rPr lang="en-US" sz="2400" dirty="0" err="1">
                <a:latin typeface="Arial" panose="020B0604020202020204" pitchFamily="34" charset="0"/>
                <a:cs typeface="Arial" panose="020B0604020202020204" pitchFamily="34" charset="0"/>
              </a:rPr>
              <a:t>MapReduce</a:t>
            </a:r>
            <a:r>
              <a:rPr lang="en-US" sz="2400" dirty="0">
                <a:latin typeface="Arial" panose="020B0604020202020204" pitchFamily="34" charset="0"/>
                <a:cs typeface="Arial" panose="020B0604020202020204" pitchFamily="34" charset="0"/>
              </a:rPr>
              <a:t>. </a:t>
            </a:r>
            <a:endParaRPr lang="en-US" sz="2400" dirty="0" smtClean="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Amazon Elastic </a:t>
            </a:r>
            <a:r>
              <a:rPr lang="en-US" sz="2400" dirty="0" err="1">
                <a:latin typeface="Arial" panose="020B0604020202020204" pitchFamily="34" charset="0"/>
                <a:cs typeface="Arial" panose="020B0604020202020204" pitchFamily="34" charset="0"/>
              </a:rPr>
              <a:t>MapReduce</a:t>
            </a:r>
            <a:endParaRPr lang="en-US" sz="24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Amazon Elastic </a:t>
            </a:r>
            <a:r>
              <a:rPr lang="en-US" sz="1800" dirty="0" err="1">
                <a:latin typeface="Arial" panose="020B0604020202020204" pitchFamily="34" charset="0"/>
                <a:cs typeface="Arial" panose="020B0604020202020204" pitchFamily="34" charset="0"/>
              </a:rPr>
              <a:t>MapReduce</a:t>
            </a:r>
            <a:r>
              <a:rPr lang="en-US" sz="1800" dirty="0">
                <a:latin typeface="Arial" panose="020B0604020202020204" pitchFamily="34" charset="0"/>
                <a:cs typeface="Arial" panose="020B0604020202020204" pitchFamily="34" charset="0"/>
              </a:rPr>
              <a:t> is the </a:t>
            </a:r>
            <a:r>
              <a:rPr lang="en-US" sz="1800" dirty="0" err="1">
                <a:latin typeface="Arial" panose="020B0604020202020204" pitchFamily="34" charset="0"/>
                <a:cs typeface="Arial" panose="020B0604020202020204" pitchFamily="34" charset="0"/>
              </a:rPr>
              <a:t>MapReduce</a:t>
            </a:r>
            <a:r>
              <a:rPr lang="en-US" sz="1800" dirty="0">
                <a:latin typeface="Arial" panose="020B0604020202020204" pitchFamily="34" charset="0"/>
                <a:cs typeface="Arial" panose="020B0604020202020204" pitchFamily="34" charset="0"/>
              </a:rPr>
              <a:t> service from Amazon based the </a:t>
            </a:r>
            <a:r>
              <a:rPr lang="en-US" sz="1800" dirty="0" err="1">
                <a:latin typeface="Arial" panose="020B0604020202020204" pitchFamily="34" charset="0"/>
                <a:cs typeface="Arial" panose="020B0604020202020204" pitchFamily="34" charset="0"/>
              </a:rPr>
              <a:t>Hadoop</a:t>
            </a:r>
            <a:r>
              <a:rPr lang="en-US" sz="1800" dirty="0">
                <a:latin typeface="Arial" panose="020B0604020202020204" pitchFamily="34" charset="0"/>
                <a:cs typeface="Arial" panose="020B0604020202020204" pitchFamily="34" charset="0"/>
              </a:rPr>
              <a:t> framework running on Amazon EC2 and </a:t>
            </a:r>
            <a:r>
              <a:rPr lang="en-US" sz="1800" dirty="0" smtClean="0">
                <a:latin typeface="Arial" panose="020B0604020202020204" pitchFamily="34" charset="0"/>
                <a:cs typeface="Arial" panose="020B0604020202020204" pitchFamily="34" charset="0"/>
              </a:rPr>
              <a:t>S3</a:t>
            </a:r>
            <a:endParaRPr lang="en-US" sz="18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EMR supports </a:t>
            </a:r>
            <a:r>
              <a:rPr lang="en-US" sz="1800" dirty="0" smtClean="0">
                <a:latin typeface="Arial" panose="020B0604020202020204" pitchFamily="34" charset="0"/>
                <a:cs typeface="Arial" panose="020B0604020202020204" pitchFamily="34" charset="0"/>
              </a:rPr>
              <a:t>various </a:t>
            </a:r>
            <a:r>
              <a:rPr lang="en-US" sz="1800" dirty="0">
                <a:latin typeface="Arial" panose="020B0604020202020204" pitchFamily="34" charset="0"/>
                <a:cs typeface="Arial" panose="020B0604020202020204" pitchFamily="34" charset="0"/>
              </a:rPr>
              <a:t>job </a:t>
            </a:r>
            <a:r>
              <a:rPr lang="en-US" sz="1800" dirty="0" smtClean="0">
                <a:latin typeface="Arial" panose="020B0604020202020204" pitchFamily="34" charset="0"/>
                <a:cs typeface="Arial" panose="020B0604020202020204" pitchFamily="34" charset="0"/>
              </a:rPr>
              <a:t>types such as</a:t>
            </a:r>
            <a:r>
              <a:rPr lang="x-none" altLang="en-US" sz="1800" dirty="0" smtClean="0">
                <a:latin typeface="Arial" panose="020B0604020202020204" pitchFamily="34" charset="0"/>
                <a:cs typeface="Arial" panose="020B0604020202020204" pitchFamily="34" charset="0"/>
              </a:rPr>
              <a:t>:</a:t>
            </a:r>
            <a:endParaRPr lang="x-none" altLang="en-US" sz="1800" dirty="0" smtClean="0">
              <a:latin typeface="Arial" panose="020B0604020202020204" pitchFamily="34" charset="0"/>
              <a:cs typeface="Arial" panose="020B0604020202020204" pitchFamily="34" charset="0"/>
            </a:endParaRPr>
          </a:p>
          <a:p>
            <a:pPr lvl="2"/>
            <a:r>
              <a:rPr lang="en-US" sz="1400" dirty="0" smtClean="0">
                <a:latin typeface="Arial" panose="020B0604020202020204" pitchFamily="34" charset="0"/>
                <a:cs typeface="Arial" panose="020B0604020202020204" pitchFamily="34" charset="0"/>
              </a:rPr>
              <a:t>Custom JAR</a:t>
            </a:r>
            <a:endParaRPr lang="en-US" sz="1400" dirty="0" smtClean="0">
              <a:latin typeface="Arial" panose="020B0604020202020204" pitchFamily="34" charset="0"/>
              <a:cs typeface="Arial" panose="020B0604020202020204" pitchFamily="34" charset="0"/>
            </a:endParaRPr>
          </a:p>
          <a:p>
            <a:pPr lvl="2"/>
            <a:r>
              <a:rPr lang="en-US" sz="1400" dirty="0" smtClean="0">
                <a:latin typeface="Arial" panose="020B0604020202020204" pitchFamily="34" charset="0"/>
                <a:cs typeface="Arial" panose="020B0604020202020204" pitchFamily="34" charset="0"/>
              </a:rPr>
              <a:t>Hive program</a:t>
            </a:r>
            <a:endParaRPr lang="en-US" sz="1400" dirty="0" smtClean="0">
              <a:latin typeface="Arial" panose="020B0604020202020204" pitchFamily="34" charset="0"/>
              <a:cs typeface="Arial" panose="020B0604020202020204" pitchFamily="34" charset="0"/>
            </a:endParaRPr>
          </a:p>
          <a:p>
            <a:pPr lvl="2"/>
            <a:r>
              <a:rPr lang="en-US" sz="1400" dirty="0" smtClean="0">
                <a:latin typeface="Arial" panose="020B0604020202020204" pitchFamily="34" charset="0"/>
                <a:cs typeface="Arial" panose="020B0604020202020204" pitchFamily="34" charset="0"/>
              </a:rPr>
              <a:t>Streaming job</a:t>
            </a:r>
            <a:endParaRPr lang="en-US" sz="1400" dirty="0" smtClean="0">
              <a:latin typeface="Arial" panose="020B0604020202020204" pitchFamily="34" charset="0"/>
              <a:cs typeface="Arial" panose="020B0604020202020204" pitchFamily="34" charset="0"/>
            </a:endParaRPr>
          </a:p>
          <a:p>
            <a:pPr lvl="2"/>
            <a:r>
              <a:rPr lang="en-US" sz="1400" dirty="0" smtClean="0">
                <a:latin typeface="Arial" panose="020B0604020202020204" pitchFamily="34" charset="0"/>
                <a:cs typeface="Arial" panose="020B0604020202020204" pitchFamily="34" charset="0"/>
              </a:rPr>
              <a:t>Pig programs</a:t>
            </a:r>
            <a:endParaRPr lang="en-US" sz="1400" dirty="0" smtClean="0">
              <a:latin typeface="Arial" panose="020B0604020202020204" pitchFamily="34" charset="0"/>
              <a:cs typeface="Arial" panose="020B0604020202020204" pitchFamily="34" charset="0"/>
            </a:endParaRPr>
          </a:p>
          <a:p>
            <a:pPr lvl="2"/>
            <a:r>
              <a:rPr lang="en-US" sz="1400" dirty="0" err="1" smtClean="0">
                <a:latin typeface="Arial" panose="020B0604020202020204" pitchFamily="34" charset="0"/>
                <a:cs typeface="Arial" panose="020B0604020202020204" pitchFamily="34" charset="0"/>
              </a:rPr>
              <a:t>Hbase</a:t>
            </a:r>
            <a:endParaRPr lang="en-US" sz="1165" dirty="0" smtClean="0"/>
          </a:p>
          <a:p>
            <a:pPr marL="0" indent="0">
              <a:buNone/>
            </a:pPr>
            <a:endParaRPr lang="en-US" sz="1400" dirty="0"/>
          </a:p>
          <a:p>
            <a:endParaRPr lang="en-US" sz="1800" dirty="0"/>
          </a:p>
          <a:p>
            <a:endParaRPr lang="en-US" sz="1800" dirty="0"/>
          </a:p>
          <a:p>
            <a:endParaRPr lang="en-US" sz="18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Deployment &amp; Management Services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718800" cy="4351338"/>
          </a:xfrm>
        </p:spPr>
        <p:txBody>
          <a:bodyPr>
            <a:noAutofit/>
          </a:bodyPr>
          <a:lstStyle/>
          <a:p>
            <a:r>
              <a:rPr lang="en-US" sz="1800" dirty="0"/>
              <a:t>Cloud-based deployment &amp; management services allow you to easily deploy and manage applications in the cloud.  These services automatically handle deployment tasks such as capacity provisioning, load balancing, auto-scaling, and application health monitoring.</a:t>
            </a:r>
            <a:endParaRPr lang="en-US" sz="1800" dirty="0"/>
          </a:p>
          <a:p>
            <a:endParaRPr lang="en-US" sz="1800" dirty="0"/>
          </a:p>
          <a:p>
            <a:r>
              <a:rPr lang="en-US" sz="1800" dirty="0"/>
              <a:t>Amazon Elastic Beanstalk</a:t>
            </a:r>
            <a:endParaRPr lang="en-US" sz="1800" dirty="0"/>
          </a:p>
          <a:p>
            <a:pPr lvl="1"/>
            <a:r>
              <a:rPr lang="en-US" sz="1400" dirty="0"/>
              <a:t>Amazon provides a deployment service called Elastic Beanstalk that allows you to quickly deploy and manage applications in the AWS cloud. </a:t>
            </a:r>
            <a:endParaRPr lang="en-US" sz="1400" dirty="0"/>
          </a:p>
          <a:p>
            <a:pPr lvl="1"/>
            <a:r>
              <a:rPr lang="en-US" sz="1400" dirty="0"/>
              <a:t>Elastic Beanstalk supports Java, PHP, .NET, Node.js, Python, and Ruby applications. </a:t>
            </a:r>
            <a:endParaRPr lang="en-US" sz="1400" dirty="0"/>
          </a:p>
          <a:p>
            <a:pPr lvl="1"/>
            <a:r>
              <a:rPr lang="en-US" sz="1400" dirty="0"/>
              <a:t>With Elastic Beanstalk you just need to upload the application and specify configuration settings in a simple wizard and the service automatically handles instance provisioning, server configuration, load balancing and monitoring</a:t>
            </a:r>
            <a:r>
              <a:rPr lang="en-US" sz="1400" dirty="0" smtClean="0"/>
              <a:t>.</a:t>
            </a:r>
            <a:endParaRPr lang="en-US" sz="1400" dirty="0" smtClean="0"/>
          </a:p>
          <a:p>
            <a:r>
              <a:rPr lang="en-US" sz="1800" dirty="0"/>
              <a:t>Amazon </a:t>
            </a:r>
            <a:r>
              <a:rPr lang="en-US" sz="1800" dirty="0" err="1"/>
              <a:t>CloudFormation</a:t>
            </a:r>
            <a:endParaRPr lang="en-US" sz="1800" dirty="0"/>
          </a:p>
          <a:p>
            <a:pPr lvl="1"/>
            <a:r>
              <a:rPr lang="en-US" sz="1400" dirty="0"/>
              <a:t>Amazon </a:t>
            </a:r>
            <a:r>
              <a:rPr lang="en-US" sz="1400" dirty="0" err="1"/>
              <a:t>CloudFormation</a:t>
            </a:r>
            <a:r>
              <a:rPr lang="en-US" sz="1400" dirty="0"/>
              <a:t> is a deployment management service from Amazon. </a:t>
            </a:r>
            <a:endParaRPr lang="en-US" sz="1400" dirty="0" smtClean="0"/>
          </a:p>
          <a:p>
            <a:pPr lvl="1"/>
            <a:r>
              <a:rPr lang="en-US" sz="1400" dirty="0" smtClean="0"/>
              <a:t>With </a:t>
            </a:r>
            <a:r>
              <a:rPr lang="en-US" sz="1400" dirty="0" err="1"/>
              <a:t>CloudFront</a:t>
            </a:r>
            <a:r>
              <a:rPr lang="en-US" sz="1400" dirty="0"/>
              <a:t> you can create deployments from a collection of AWS resources such as Amazon Elastic Compute Cloud, Amazon Elastic Block Store, Amazon Simple </a:t>
            </a:r>
            <a:r>
              <a:rPr lang="en-US" sz="1400" dirty="0" smtClean="0"/>
              <a:t>Notification </a:t>
            </a:r>
            <a:r>
              <a:rPr lang="en-US" sz="1400" dirty="0"/>
              <a:t>Service, Elastic Load Balancing and Auto Scaling. </a:t>
            </a:r>
            <a:endParaRPr lang="en-US" sz="1400" dirty="0" smtClean="0"/>
          </a:p>
          <a:p>
            <a:pPr lvl="1"/>
            <a:r>
              <a:rPr lang="en-US" sz="1400" dirty="0" smtClean="0"/>
              <a:t>A </a:t>
            </a:r>
            <a:r>
              <a:rPr lang="en-US" sz="1400" dirty="0"/>
              <a:t>collection of AWS resources that you want to manage together are organized into a stack. </a:t>
            </a:r>
            <a:endParaRPr lang="en-US" sz="1400" dirty="0"/>
          </a:p>
          <a:p>
            <a:endParaRPr lang="en-US" sz="18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Identity &amp; Access Management Services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718800" cy="4351338"/>
          </a:xfrm>
        </p:spPr>
        <p:txBody>
          <a:bodyPr>
            <a:noAutofit/>
          </a:bodyPr>
          <a:lstStyle/>
          <a:p>
            <a:r>
              <a:rPr lang="en-US" sz="2000" dirty="0"/>
              <a:t>Identity &amp; Access Management (IDAM) services allow managing the authentication and authorization of users to provide secure access to cloud resources. </a:t>
            </a:r>
            <a:endParaRPr lang="en-US" sz="2000" dirty="0" smtClean="0"/>
          </a:p>
          <a:p>
            <a:r>
              <a:rPr lang="en-US" sz="2000" dirty="0" smtClean="0"/>
              <a:t>Using </a:t>
            </a:r>
            <a:r>
              <a:rPr lang="en-US" sz="2000" dirty="0"/>
              <a:t>IDAM services you can manage user </a:t>
            </a:r>
            <a:r>
              <a:rPr lang="en-US" sz="2000" dirty="0" smtClean="0"/>
              <a:t>identifiers</a:t>
            </a:r>
            <a:r>
              <a:rPr lang="en-US" sz="2000" dirty="0"/>
              <a:t>, user permissions, security credentials and access keys</a:t>
            </a:r>
            <a:r>
              <a:rPr lang="en-US" sz="2000" dirty="0" smtClean="0"/>
              <a:t>.</a:t>
            </a:r>
            <a:endParaRPr lang="en-US" sz="2000" dirty="0" smtClean="0"/>
          </a:p>
          <a:p>
            <a:endParaRPr lang="en-US" sz="2000" dirty="0"/>
          </a:p>
          <a:p>
            <a:r>
              <a:rPr lang="en-US" sz="2000" dirty="0"/>
              <a:t>Amazon Identity &amp; Access Management</a:t>
            </a:r>
            <a:endParaRPr lang="en-US" sz="2000" dirty="0"/>
          </a:p>
          <a:p>
            <a:pPr lvl="1"/>
            <a:r>
              <a:rPr lang="en-US" sz="1600" dirty="0"/>
              <a:t>AWS Identity and Access Management (IAM) allows you to manage users and user permissions for an AWS account. </a:t>
            </a:r>
            <a:endParaRPr lang="en-US" sz="1600" dirty="0"/>
          </a:p>
          <a:p>
            <a:pPr lvl="1"/>
            <a:r>
              <a:rPr lang="en-US" sz="1600" dirty="0"/>
              <a:t>With IAM you can manage users, security credentials such as access keys, and permissions that control which AWS resources users can access. </a:t>
            </a:r>
            <a:endParaRPr lang="en-US" sz="1600" dirty="0"/>
          </a:p>
          <a:p>
            <a:pPr lvl="1"/>
            <a:r>
              <a:rPr lang="en-US" sz="1600" dirty="0"/>
              <a:t>Using IAM you can control what data users can access and what resources users can create. </a:t>
            </a:r>
            <a:endParaRPr lang="en-US" sz="1600" dirty="0"/>
          </a:p>
          <a:p>
            <a:pPr lvl="1"/>
            <a:r>
              <a:rPr lang="en-US" sz="1600" dirty="0"/>
              <a:t>IAM also allows you to control creation, rotation, and revocation security credentials of users</a:t>
            </a:r>
            <a:r>
              <a:rPr lang="en-US" sz="1600" dirty="0" smtClean="0"/>
              <a:t>.</a:t>
            </a:r>
            <a:endParaRPr lang="en-US" altLang="en-US" sz="16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a:latin typeface="Arial" panose="020B0604020202020204" pitchFamily="34" charset="0"/>
              </a:rPr>
              <a:t>Open Source Private Cloud Software - </a:t>
            </a:r>
            <a:r>
              <a:rPr lang="en-US" sz="3600" dirty="0" err="1">
                <a:latin typeface="Arial" panose="020B0604020202020204" pitchFamily="34" charset="0"/>
              </a:rPr>
              <a:t>CloudStack</a:t>
            </a:r>
            <a:endParaRPr lang="en-US" sz="3600" dirty="0" err="1">
              <a:latin typeface="Arial" panose="020B0604020202020204" pitchFamily="34" charset="0"/>
            </a:endParaRPr>
          </a:p>
        </p:txBody>
      </p:sp>
      <p:sp>
        <p:nvSpPr>
          <p:cNvPr id="3" name="Content Placeholder 2"/>
          <p:cNvSpPr>
            <a:spLocks noGrp="1"/>
          </p:cNvSpPr>
          <p:nvPr>
            <p:ph idx="1"/>
          </p:nvPr>
        </p:nvSpPr>
        <p:spPr>
          <a:xfrm>
            <a:off x="601345" y="1825625"/>
            <a:ext cx="7366000" cy="4351655"/>
          </a:xfrm>
        </p:spPr>
        <p:txBody>
          <a:bodyPr>
            <a:noAutofit/>
          </a:bodyPr>
          <a:lstStyle/>
          <a:p>
            <a:r>
              <a:rPr lang="en-US" sz="1200" dirty="0">
                <a:latin typeface="Arial" panose="020B0604020202020204" pitchFamily="34" charset="0"/>
                <a:cs typeface="Arial" panose="020B0604020202020204" pitchFamily="34" charset="0"/>
              </a:rPr>
              <a:t>Apache </a:t>
            </a:r>
            <a:r>
              <a:rPr lang="en-US" sz="1200" dirty="0" err="1">
                <a:latin typeface="Arial" panose="020B0604020202020204" pitchFamily="34" charset="0"/>
                <a:cs typeface="Arial" panose="020B0604020202020204" pitchFamily="34" charset="0"/>
              </a:rPr>
              <a:t>CloudStack</a:t>
            </a:r>
            <a:r>
              <a:rPr lang="en-US" sz="1200" dirty="0">
                <a:latin typeface="Arial" panose="020B0604020202020204" pitchFamily="34" charset="0"/>
                <a:cs typeface="Arial" panose="020B0604020202020204" pitchFamily="34" charset="0"/>
              </a:rPr>
              <a:t> is an open source cloud software that can be used for creating private cloud offerings.</a:t>
            </a:r>
            <a:endParaRPr lang="en-US" sz="1200" dirty="0">
              <a:latin typeface="Arial" panose="020B0604020202020204" pitchFamily="34" charset="0"/>
              <a:cs typeface="Arial" panose="020B0604020202020204" pitchFamily="34" charset="0"/>
            </a:endParaRPr>
          </a:p>
          <a:p>
            <a:r>
              <a:rPr lang="en-US" sz="1200" dirty="0" err="1">
                <a:latin typeface="Arial" panose="020B0604020202020204" pitchFamily="34" charset="0"/>
                <a:cs typeface="Arial" panose="020B0604020202020204" pitchFamily="34" charset="0"/>
              </a:rPr>
              <a:t>CloudStack</a:t>
            </a:r>
            <a:r>
              <a:rPr lang="en-US" sz="1200" dirty="0">
                <a:latin typeface="Arial" panose="020B0604020202020204" pitchFamily="34" charset="0"/>
                <a:cs typeface="Arial" panose="020B0604020202020204" pitchFamily="34" charset="0"/>
              </a:rPr>
              <a:t> manages the network, storage, and compute nodes that make up a cloud infrastructure.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A </a:t>
            </a:r>
            <a:r>
              <a:rPr lang="en-US" sz="1200" dirty="0" err="1">
                <a:latin typeface="Arial" panose="020B0604020202020204" pitchFamily="34" charset="0"/>
                <a:cs typeface="Arial" panose="020B0604020202020204" pitchFamily="34" charset="0"/>
              </a:rPr>
              <a:t>CloudStack</a:t>
            </a:r>
            <a:r>
              <a:rPr lang="en-US" sz="1200" dirty="0">
                <a:latin typeface="Arial" panose="020B0604020202020204" pitchFamily="34" charset="0"/>
                <a:cs typeface="Arial" panose="020B0604020202020204" pitchFamily="34" charset="0"/>
              </a:rPr>
              <a:t> installation consists of a Management Server and the cloud infrastructure that it manages. </a:t>
            </a:r>
            <a:endParaRPr lang="en-US" sz="1200" dirty="0" smtClean="0">
              <a:latin typeface="Arial" panose="020B0604020202020204" pitchFamily="34" charset="0"/>
              <a:cs typeface="Arial" panose="020B0604020202020204" pitchFamily="34" charset="0"/>
            </a:endParaRPr>
          </a:p>
          <a:p>
            <a:r>
              <a:rPr lang="en-US" sz="1200" dirty="0" smtClean="0">
                <a:latin typeface="Arial" panose="020B0604020202020204" pitchFamily="34" charset="0"/>
                <a:cs typeface="Arial" panose="020B0604020202020204" pitchFamily="34" charset="0"/>
              </a:rPr>
              <a:t>Zones</a:t>
            </a:r>
            <a:endParaRPr lang="en-US" sz="12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The Management Server manages one or more zones where each zone is typically a single datacenter. </a:t>
            </a:r>
            <a:endParaRPr lang="en-US" sz="1200" dirty="0" smtClean="0">
              <a:latin typeface="Arial" panose="020B0604020202020204" pitchFamily="34" charset="0"/>
              <a:cs typeface="Arial" panose="020B0604020202020204" pitchFamily="34" charset="0"/>
            </a:endParaRPr>
          </a:p>
          <a:p>
            <a:r>
              <a:rPr lang="en-US" sz="1200" dirty="0" smtClean="0">
                <a:latin typeface="Arial" panose="020B0604020202020204" pitchFamily="34" charset="0"/>
                <a:cs typeface="Arial" panose="020B0604020202020204" pitchFamily="34" charset="0"/>
              </a:rPr>
              <a:t>Pods</a:t>
            </a:r>
            <a:endParaRPr lang="en-US" sz="1200"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Each </a:t>
            </a:r>
            <a:r>
              <a:rPr lang="en-US" sz="1200" dirty="0">
                <a:latin typeface="Arial" panose="020B0604020202020204" pitchFamily="34" charset="0"/>
                <a:cs typeface="Arial" panose="020B0604020202020204" pitchFamily="34" charset="0"/>
              </a:rPr>
              <a:t>zone has one or more pods. A pod is a rack of hardware comprising of a switch and one or more clusters. </a:t>
            </a:r>
            <a:endParaRPr lang="en-US" sz="1200" dirty="0" smtClean="0">
              <a:latin typeface="Arial" panose="020B0604020202020204" pitchFamily="34" charset="0"/>
              <a:cs typeface="Arial" panose="020B0604020202020204" pitchFamily="34" charset="0"/>
            </a:endParaRPr>
          </a:p>
          <a:p>
            <a:r>
              <a:rPr lang="en-US" sz="1200" dirty="0" smtClean="0">
                <a:latin typeface="Arial" panose="020B0604020202020204" pitchFamily="34" charset="0"/>
                <a:cs typeface="Arial" panose="020B0604020202020204" pitchFamily="34" charset="0"/>
              </a:rPr>
              <a:t>Cluster</a:t>
            </a:r>
            <a:endParaRPr lang="en-US" sz="1200"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A </a:t>
            </a:r>
            <a:r>
              <a:rPr lang="en-US" sz="1200" dirty="0">
                <a:latin typeface="Arial" panose="020B0604020202020204" pitchFamily="34" charset="0"/>
                <a:cs typeface="Arial" panose="020B0604020202020204" pitchFamily="34" charset="0"/>
              </a:rPr>
              <a:t>cluster consists of one or more hosts and a primary storage. A host is a compute node </a:t>
            </a:r>
            <a:r>
              <a:rPr lang="en-US" sz="1200" dirty="0" smtClean="0">
                <a:latin typeface="Arial" panose="020B0604020202020204" pitchFamily="34" charset="0"/>
                <a:cs typeface="Arial" panose="020B0604020202020204" pitchFamily="34" charset="0"/>
              </a:rPr>
              <a:t>that runs </a:t>
            </a:r>
            <a:r>
              <a:rPr lang="en-US" sz="1200" dirty="0">
                <a:latin typeface="Arial" panose="020B0604020202020204" pitchFamily="34" charset="0"/>
                <a:cs typeface="Arial" panose="020B0604020202020204" pitchFamily="34" charset="0"/>
              </a:rPr>
              <a:t>guest virtual machines. </a:t>
            </a:r>
            <a:endParaRPr lang="en-US" sz="1200" dirty="0" smtClean="0">
              <a:latin typeface="Arial" panose="020B0604020202020204" pitchFamily="34" charset="0"/>
              <a:cs typeface="Arial" panose="020B0604020202020204" pitchFamily="34" charset="0"/>
            </a:endParaRPr>
          </a:p>
          <a:p>
            <a:r>
              <a:rPr lang="en-US" sz="1200" dirty="0" smtClean="0">
                <a:latin typeface="Arial" panose="020B0604020202020204" pitchFamily="34" charset="0"/>
                <a:cs typeface="Arial" panose="020B0604020202020204" pitchFamily="34" charset="0"/>
              </a:rPr>
              <a:t>Primary Storage</a:t>
            </a:r>
            <a:endParaRPr lang="en-US" sz="1200"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The </a:t>
            </a:r>
            <a:r>
              <a:rPr lang="en-US" sz="1200" dirty="0">
                <a:latin typeface="Arial" panose="020B0604020202020204" pitchFamily="34" charset="0"/>
                <a:cs typeface="Arial" panose="020B0604020202020204" pitchFamily="34" charset="0"/>
              </a:rPr>
              <a:t>primary storage of a cluster stores the disk volumes for all the virtual machines running on the hosts in that cluster. </a:t>
            </a:r>
            <a:endParaRPr lang="en-US" sz="1200" dirty="0" smtClean="0">
              <a:latin typeface="Arial" panose="020B0604020202020204" pitchFamily="34" charset="0"/>
              <a:cs typeface="Arial" panose="020B0604020202020204" pitchFamily="34" charset="0"/>
            </a:endParaRPr>
          </a:p>
          <a:p>
            <a:r>
              <a:rPr lang="en-US" sz="1200" dirty="0" smtClean="0">
                <a:latin typeface="Arial" panose="020B0604020202020204" pitchFamily="34" charset="0"/>
                <a:cs typeface="Arial" panose="020B0604020202020204" pitchFamily="34" charset="0"/>
              </a:rPr>
              <a:t>Secondary Storage</a:t>
            </a:r>
            <a:endParaRPr lang="en-US" sz="1200"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Each </a:t>
            </a:r>
            <a:r>
              <a:rPr lang="en-US" sz="1200" dirty="0">
                <a:latin typeface="Arial" panose="020B0604020202020204" pitchFamily="34" charset="0"/>
                <a:cs typeface="Arial" panose="020B0604020202020204" pitchFamily="34" charset="0"/>
              </a:rPr>
              <a:t>zone has a secondary storage that stores templates, ISO images, and disk volume snapshots.</a:t>
            </a:r>
            <a:endParaRPr lang="en-US" sz="12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7820921" y="1825625"/>
            <a:ext cx="4043441" cy="2382308"/>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a:latin typeface="Arial" panose="020B0604020202020204" pitchFamily="34" charset="0"/>
              </a:rPr>
              <a:t>Open Source Private Cloud Software - Eucalyptus</a:t>
            </a:r>
            <a:endParaRPr lang="en-US" sz="3600" dirty="0">
              <a:latin typeface="Arial" panose="020B0604020202020204" pitchFamily="34" charset="0"/>
            </a:endParaRPr>
          </a:p>
        </p:txBody>
      </p:sp>
      <p:sp>
        <p:nvSpPr>
          <p:cNvPr id="3" name="Content Placeholder 2"/>
          <p:cNvSpPr>
            <a:spLocks noGrp="1"/>
          </p:cNvSpPr>
          <p:nvPr>
            <p:ph idx="1"/>
          </p:nvPr>
        </p:nvSpPr>
        <p:spPr>
          <a:xfrm>
            <a:off x="610235" y="1734820"/>
            <a:ext cx="7458075" cy="4351655"/>
          </a:xfrm>
        </p:spPr>
        <p:txBody>
          <a:bodyPr>
            <a:noAutofit/>
          </a:bodyPr>
          <a:lstStyle/>
          <a:p>
            <a:r>
              <a:rPr lang="en-US" sz="1400" dirty="0"/>
              <a:t>Apache </a:t>
            </a:r>
            <a:r>
              <a:rPr lang="en-US" sz="1400" dirty="0" err="1"/>
              <a:t>CloudStack</a:t>
            </a:r>
            <a:r>
              <a:rPr lang="en-US" sz="1400" dirty="0"/>
              <a:t> is an open source cloud software that can be used for creating private cloud offerings.</a:t>
            </a:r>
            <a:endParaRPr lang="en-US" sz="1400" dirty="0"/>
          </a:p>
          <a:p>
            <a:r>
              <a:rPr lang="en-US" sz="1400" dirty="0" err="1"/>
              <a:t>CloudStack</a:t>
            </a:r>
            <a:r>
              <a:rPr lang="en-US" sz="1400" dirty="0"/>
              <a:t> manages the network, storage, and compute nodes that make up a cloud infrastructure. </a:t>
            </a:r>
            <a:endParaRPr lang="en-US" sz="1400" dirty="0"/>
          </a:p>
          <a:p>
            <a:r>
              <a:rPr lang="en-US" sz="1400" dirty="0"/>
              <a:t>A </a:t>
            </a:r>
            <a:r>
              <a:rPr lang="en-US" sz="1400" dirty="0" err="1"/>
              <a:t>CloudStack</a:t>
            </a:r>
            <a:r>
              <a:rPr lang="en-US" sz="1400" dirty="0"/>
              <a:t> installation consists of a Management Server and the cloud infrastructure that it manages. </a:t>
            </a:r>
            <a:endParaRPr lang="en-US" sz="1400" dirty="0" smtClean="0"/>
          </a:p>
          <a:p>
            <a:r>
              <a:rPr lang="en-US" sz="1400" dirty="0" smtClean="0"/>
              <a:t>Zones</a:t>
            </a:r>
            <a:endParaRPr lang="en-US" sz="1400" dirty="0"/>
          </a:p>
          <a:p>
            <a:pPr lvl="1"/>
            <a:r>
              <a:rPr lang="en-US" sz="1100" dirty="0"/>
              <a:t>The Management Server manages one or more zones where each zone is typically a single datacenter. </a:t>
            </a:r>
            <a:endParaRPr lang="en-US" sz="1100" dirty="0" smtClean="0"/>
          </a:p>
          <a:p>
            <a:r>
              <a:rPr lang="en-US" sz="1400" dirty="0" smtClean="0"/>
              <a:t>Pods</a:t>
            </a:r>
            <a:endParaRPr lang="en-US" sz="1400" dirty="0" smtClean="0"/>
          </a:p>
          <a:p>
            <a:pPr lvl="1"/>
            <a:r>
              <a:rPr lang="en-US" sz="1100" dirty="0" smtClean="0"/>
              <a:t>Each </a:t>
            </a:r>
            <a:r>
              <a:rPr lang="en-US" sz="1100" dirty="0"/>
              <a:t>zone has one or more pods. A pod is a rack of hardware comprising of a switch and one or more clusters. </a:t>
            </a:r>
            <a:endParaRPr lang="en-US" sz="1100" dirty="0" smtClean="0"/>
          </a:p>
          <a:p>
            <a:r>
              <a:rPr lang="en-US" sz="1400" dirty="0" smtClean="0"/>
              <a:t>Cluster</a:t>
            </a:r>
            <a:endParaRPr lang="en-US" sz="1400" dirty="0" smtClean="0"/>
          </a:p>
          <a:p>
            <a:pPr lvl="1"/>
            <a:r>
              <a:rPr lang="en-US" sz="1100" dirty="0" smtClean="0"/>
              <a:t>A </a:t>
            </a:r>
            <a:r>
              <a:rPr lang="en-US" sz="1100" dirty="0"/>
              <a:t>cluster consists of one or more hosts and a primary storage. A host is a compute node </a:t>
            </a:r>
            <a:r>
              <a:rPr lang="en-US" sz="1100" dirty="0" smtClean="0"/>
              <a:t>that runs </a:t>
            </a:r>
            <a:r>
              <a:rPr lang="en-US" sz="1100" dirty="0"/>
              <a:t>guest virtual machines. </a:t>
            </a:r>
            <a:endParaRPr lang="en-US" sz="1100" dirty="0" smtClean="0"/>
          </a:p>
          <a:p>
            <a:r>
              <a:rPr lang="en-US" sz="1400" dirty="0" smtClean="0"/>
              <a:t>Primary Storage</a:t>
            </a:r>
            <a:endParaRPr lang="en-US" sz="1400" dirty="0" smtClean="0"/>
          </a:p>
          <a:p>
            <a:pPr lvl="1"/>
            <a:r>
              <a:rPr lang="en-US" sz="1100" dirty="0" smtClean="0"/>
              <a:t>The </a:t>
            </a:r>
            <a:r>
              <a:rPr lang="en-US" sz="1100" dirty="0"/>
              <a:t>primary storage of a cluster stores the disk volumes for all the virtual machines running on the hosts in that cluster. </a:t>
            </a:r>
            <a:endParaRPr lang="en-US" sz="1100" dirty="0" smtClean="0"/>
          </a:p>
          <a:p>
            <a:r>
              <a:rPr lang="en-US" sz="1400" dirty="0" smtClean="0"/>
              <a:t>Secondary Storage</a:t>
            </a:r>
            <a:endParaRPr lang="en-US" sz="1400" dirty="0" smtClean="0"/>
          </a:p>
          <a:p>
            <a:pPr lvl="1"/>
            <a:r>
              <a:rPr lang="en-US" sz="1100" dirty="0" smtClean="0"/>
              <a:t>Each </a:t>
            </a:r>
            <a:r>
              <a:rPr lang="en-US" sz="1100" dirty="0"/>
              <a:t>zone has a secondary storage that stores templates, ISO images, and disk volume snapshots.</a:t>
            </a:r>
            <a:endParaRPr lang="en-US" sz="11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7967133" y="1825624"/>
            <a:ext cx="3835944" cy="2517775"/>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a:latin typeface="Arial" panose="020B0604020202020204" pitchFamily="34" charset="0"/>
              </a:rPr>
              <a:t>Open Source Private Cloud Software - </a:t>
            </a:r>
            <a:r>
              <a:rPr lang="en-US" sz="3600" dirty="0" err="1">
                <a:latin typeface="Arial" panose="020B0604020202020204" pitchFamily="34" charset="0"/>
              </a:rPr>
              <a:t>OpenStack</a:t>
            </a:r>
            <a:endParaRPr lang="en-US" sz="3600" dirty="0" err="1">
              <a:latin typeface="Arial" panose="020B0604020202020204" pitchFamily="34" charset="0"/>
            </a:endParaRPr>
          </a:p>
        </p:txBody>
      </p:sp>
      <p:sp>
        <p:nvSpPr>
          <p:cNvPr id="3" name="Content Placeholder 2"/>
          <p:cNvSpPr>
            <a:spLocks noGrp="1"/>
          </p:cNvSpPr>
          <p:nvPr>
            <p:ph idx="1"/>
          </p:nvPr>
        </p:nvSpPr>
        <p:spPr>
          <a:xfrm>
            <a:off x="838200" y="1825625"/>
            <a:ext cx="7214566" cy="4351338"/>
          </a:xfrm>
        </p:spPr>
        <p:txBody>
          <a:bodyPr>
            <a:noAutofit/>
          </a:bodyPr>
          <a:lstStyle/>
          <a:p>
            <a:r>
              <a:rPr lang="en-US" sz="1800" dirty="0">
                <a:latin typeface="Arial" panose="020B0604020202020204" pitchFamily="34" charset="0"/>
                <a:cs typeface="Arial" panose="020B0604020202020204" pitchFamily="34" charset="0"/>
              </a:rPr>
              <a:t>Eucalyptus is an open source private cloud software for building private and hybrid clouds that are compatible with Amazon Web Services (AWS) APIs.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Node Controller</a:t>
            </a:r>
            <a:endParaRPr lang="en-US" sz="18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NC hosts the virtual machine instances and manages the virtual network endpoints. </a:t>
            </a:r>
            <a:endParaRPr lang="en-US" sz="12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The </a:t>
            </a:r>
            <a:r>
              <a:rPr lang="en-US" sz="1800" dirty="0">
                <a:latin typeface="Arial" panose="020B0604020202020204" pitchFamily="34" charset="0"/>
                <a:cs typeface="Arial" panose="020B0604020202020204" pitchFamily="34" charset="0"/>
              </a:rPr>
              <a:t>cluster-level (availability-zone) consists </a:t>
            </a:r>
            <a:r>
              <a:rPr lang="en-US" sz="1800" dirty="0" smtClean="0">
                <a:latin typeface="Arial" panose="020B0604020202020204" pitchFamily="34" charset="0"/>
                <a:cs typeface="Arial" panose="020B0604020202020204" pitchFamily="34" charset="0"/>
              </a:rPr>
              <a:t>of three components</a:t>
            </a:r>
            <a:endParaRPr lang="en-US" sz="18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Cluster </a:t>
            </a:r>
            <a:r>
              <a:rPr lang="en-US" sz="1200" dirty="0" smtClean="0">
                <a:latin typeface="Arial" panose="020B0604020202020204" pitchFamily="34" charset="0"/>
                <a:cs typeface="Arial" panose="020B0604020202020204" pitchFamily="34" charset="0"/>
              </a:rPr>
              <a:t>Controller - which </a:t>
            </a:r>
            <a:r>
              <a:rPr lang="en-US" sz="1200" dirty="0">
                <a:latin typeface="Arial" panose="020B0604020202020204" pitchFamily="34" charset="0"/>
                <a:cs typeface="Arial" panose="020B0604020202020204" pitchFamily="34" charset="0"/>
              </a:rPr>
              <a:t>manages the virtual machines and is the front-end for a cluster. </a:t>
            </a:r>
            <a:endParaRPr lang="en-US" sz="12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Storage </a:t>
            </a:r>
            <a:r>
              <a:rPr lang="en-US" sz="1200" dirty="0" smtClean="0">
                <a:latin typeface="Arial" panose="020B0604020202020204" pitchFamily="34" charset="0"/>
                <a:cs typeface="Arial" panose="020B0604020202020204" pitchFamily="34" charset="0"/>
              </a:rPr>
              <a:t>Controller – which  </a:t>
            </a:r>
            <a:r>
              <a:rPr lang="en-US" sz="1200" dirty="0">
                <a:latin typeface="Arial" panose="020B0604020202020204" pitchFamily="34" charset="0"/>
                <a:cs typeface="Arial" panose="020B0604020202020204" pitchFamily="34" charset="0"/>
              </a:rPr>
              <a:t>manages the Eucalyptus block volumes and snapshots to the instances within its specific cluster. SC is equivalent to AWS Elastic Block Store (EBS). </a:t>
            </a:r>
            <a:endParaRPr lang="en-US" sz="12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VMWare </a:t>
            </a:r>
            <a:r>
              <a:rPr lang="en-US" sz="1200" dirty="0" smtClean="0">
                <a:latin typeface="Arial" panose="020B0604020202020204" pitchFamily="34" charset="0"/>
                <a:cs typeface="Arial" panose="020B0604020202020204" pitchFamily="34" charset="0"/>
              </a:rPr>
              <a:t>Broker - which </a:t>
            </a:r>
            <a:r>
              <a:rPr lang="en-US" sz="1200" dirty="0">
                <a:latin typeface="Arial" panose="020B0604020202020204" pitchFamily="34" charset="0"/>
                <a:cs typeface="Arial" panose="020B0604020202020204" pitchFamily="34" charset="0"/>
              </a:rPr>
              <a:t>is an optional component that provides an AWS-compatible interface for VMware environments. </a:t>
            </a:r>
            <a:endParaRPr lang="en-US" sz="12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At the cloud-level there are two components:</a:t>
            </a:r>
            <a:endParaRPr lang="en-US" sz="18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Cloud Controller </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which provides an administrative interface for cloud management and performs high-level resource scheduling, system accounting, authentication and quota management.</a:t>
            </a:r>
            <a:endParaRPr lang="en-US" sz="12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Walrus  - which is equivalent to Amazon S3 and serves as a persistent storage to all of the virtual machines in the Eucalyptus cloud.  Walrus can be used as a simple Storage-as-a-Service</a:t>
            </a:r>
            <a:endParaRPr lang="en-US" sz="12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8052766" y="1825625"/>
            <a:ext cx="3804511" cy="2814108"/>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Characteristics of Cloud Computing</a:t>
            </a:r>
            <a:endParaRPr lang="en-US" dirty="0">
              <a:latin typeface="Arial" panose="020B0604020202020204" pitchFamily="34" charset="0"/>
            </a:endParaRPr>
          </a:p>
        </p:txBody>
      </p:sp>
      <p:sp>
        <p:nvSpPr>
          <p:cNvPr id="3" name="Content Placeholder 2"/>
          <p:cNvSpPr>
            <a:spLocks noGrp="1"/>
          </p:cNvSpPr>
          <p:nvPr>
            <p:ph idx="1"/>
          </p:nvPr>
        </p:nvSpPr>
        <p:spPr/>
        <p:txBody>
          <a:bodyPr/>
          <a:lstStyle/>
          <a:p>
            <a:r>
              <a:rPr lang="en-US" dirty="0"/>
              <a:t>Measured service:</a:t>
            </a:r>
            <a:endParaRPr lang="en-US" dirty="0" smtClean="0"/>
          </a:p>
          <a:p>
            <a:pPr lvl="1"/>
            <a:r>
              <a:rPr lang="en-US" dirty="0"/>
              <a:t>Cloud computing resources are provided to users on a pay-per-use model. The usage of </a:t>
            </a:r>
            <a:r>
              <a:rPr lang="en-US" dirty="0" smtClean="0"/>
              <a:t>the cloud </a:t>
            </a:r>
            <a:r>
              <a:rPr lang="en-US" dirty="0"/>
              <a:t>resources is measured and the user is charged based on some speciﬁc metric</a:t>
            </a:r>
            <a:r>
              <a:rPr lang="en-US" dirty="0" smtClean="0"/>
              <a:t>.</a:t>
            </a:r>
            <a:endParaRPr lang="en-US" dirty="0" smtClean="0"/>
          </a:p>
          <a:p>
            <a:pPr lvl="1"/>
            <a:endParaRPr lang="en-US" dirty="0" smtClean="0"/>
          </a:p>
          <a:p>
            <a:r>
              <a:rPr lang="en-US" sz="2600" dirty="0"/>
              <a:t>Performance:</a:t>
            </a:r>
            <a:endParaRPr lang="en-US" sz="2600" dirty="0" smtClean="0"/>
          </a:p>
          <a:p>
            <a:pPr lvl="1"/>
            <a:r>
              <a:rPr lang="en-US" sz="2200" dirty="0"/>
              <a:t>Cloud computing provides improved performance for applications since the resources </a:t>
            </a:r>
            <a:r>
              <a:rPr lang="en-US" sz="2200" dirty="0" smtClean="0"/>
              <a:t>available </a:t>
            </a:r>
            <a:r>
              <a:rPr lang="en-US" sz="2200" dirty="0"/>
              <a:t>to the applications can be scaled up or down based on the dynamic application workloads.</a:t>
            </a:r>
            <a:endParaRPr lang="en-US" sz="2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Cloud Computing Applications</a:t>
            </a:r>
            <a:endParaRPr lang="en-US" dirty="0">
              <a:latin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r>
              <a:rPr lang="en-US" dirty="0" smtClean="0"/>
              <a:t>Banking &amp; Financial Apps</a:t>
            </a:r>
            <a:endParaRPr lang="en-US" dirty="0" smtClean="0"/>
          </a:p>
          <a:p>
            <a:r>
              <a:rPr lang="en-US" dirty="0" smtClean="0"/>
              <a:t>E-Commerce Apps</a:t>
            </a:r>
            <a:endParaRPr lang="en-US" dirty="0" smtClean="0"/>
          </a:p>
          <a:p>
            <a:r>
              <a:rPr lang="en-US" dirty="0" smtClean="0"/>
              <a:t>Social Networking </a:t>
            </a:r>
            <a:endParaRPr lang="en-US" dirty="0" smtClean="0"/>
          </a:p>
          <a:p>
            <a:r>
              <a:rPr lang="en-US" dirty="0" smtClean="0"/>
              <a:t>Healthcare Systems</a:t>
            </a:r>
            <a:endParaRPr lang="en-US" dirty="0" smtClean="0"/>
          </a:p>
          <a:p>
            <a:r>
              <a:rPr lang="en-US" dirty="0" smtClean="0"/>
              <a:t>Energy Systems</a:t>
            </a:r>
            <a:endParaRPr lang="en-US" dirty="0" smtClean="0"/>
          </a:p>
          <a:p>
            <a:r>
              <a:rPr lang="en-US" dirty="0" smtClean="0"/>
              <a:t>Intelligent Transportation Systems</a:t>
            </a:r>
            <a:endParaRPr lang="en-US" dirty="0" smtClean="0"/>
          </a:p>
          <a:p>
            <a:r>
              <a:rPr lang="en-US" dirty="0" smtClean="0"/>
              <a:t>E-Governance</a:t>
            </a:r>
            <a:endParaRPr lang="en-US" dirty="0" smtClean="0"/>
          </a:p>
          <a:p>
            <a:r>
              <a:rPr lang="en-US" dirty="0" smtClean="0"/>
              <a:t>Education</a:t>
            </a:r>
            <a:endParaRPr lang="en-US" dirty="0" smtClean="0"/>
          </a:p>
          <a:p>
            <a:r>
              <a:rPr lang="en-US" dirty="0" smtClean="0"/>
              <a:t>Mobile Communications</a:t>
            </a:r>
            <a:endParaRPr lang="en-US" dirty="0" smtClean="0"/>
          </a:p>
          <a:p>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a:latin typeface="+mn-lt"/>
              </a:rPr>
              <a:t> Cloud Computing for Healthcare</a:t>
            </a:r>
            <a:endParaRPr lang="en-US" dirty="0">
              <a:latin typeface="+mn-lt"/>
            </a:endParaRPr>
          </a:p>
        </p:txBody>
      </p:sp>
      <p:sp>
        <p:nvSpPr>
          <p:cNvPr id="3" name="Content Placeholder 2"/>
          <p:cNvSpPr>
            <a:spLocks noGrp="1"/>
          </p:cNvSpPr>
          <p:nvPr>
            <p:ph idx="1"/>
          </p:nvPr>
        </p:nvSpPr>
        <p:spPr>
          <a:xfrm>
            <a:off x="838199" y="1825625"/>
            <a:ext cx="5494868" cy="4351338"/>
          </a:xfrm>
        </p:spPr>
        <p:txBody>
          <a:bodyPr>
            <a:noAutofit/>
          </a:bodyPr>
          <a:lstStyle/>
          <a:p>
            <a:r>
              <a:rPr lang="en-US" sz="1600" dirty="0" err="1" smtClean="0">
                <a:latin typeface="Arial" panose="020B0604020202020204" pitchFamily="34" charset="0"/>
                <a:cs typeface="Arial" panose="020B0604020202020204" pitchFamily="34" charset="0"/>
              </a:rPr>
              <a:t>Heathcase</a:t>
            </a:r>
            <a:r>
              <a:rPr lang="en-US" sz="1600" dirty="0" smtClean="0">
                <a:latin typeface="Arial" panose="020B0604020202020204" pitchFamily="34" charset="0"/>
                <a:cs typeface="Arial" panose="020B0604020202020204" pitchFamily="34" charset="0"/>
              </a:rPr>
              <a:t> Ecosystem</a:t>
            </a:r>
            <a:endParaRPr lang="en-US" sz="1600" dirty="0" smtClean="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The healthcare ecosystem consists of numerous entities including </a:t>
            </a:r>
            <a:r>
              <a:rPr lang="en-US" sz="1400" dirty="0" smtClean="0">
                <a:latin typeface="Arial" panose="020B0604020202020204" pitchFamily="34" charset="0"/>
                <a:cs typeface="Arial" panose="020B0604020202020204" pitchFamily="34" charset="0"/>
              </a:rPr>
              <a:t>healthcare </a:t>
            </a:r>
            <a:r>
              <a:rPr lang="en-US" sz="1400" dirty="0">
                <a:latin typeface="Arial" panose="020B0604020202020204" pitchFamily="34" charset="0"/>
                <a:cs typeface="Arial" panose="020B0604020202020204" pitchFamily="34" charset="0"/>
              </a:rPr>
              <a:t>providers (</a:t>
            </a:r>
            <a:r>
              <a:rPr lang="en-US" sz="1400" dirty="0" smtClean="0">
                <a:latin typeface="Arial" panose="020B0604020202020204" pitchFamily="34" charset="0"/>
                <a:cs typeface="Arial" panose="020B0604020202020204" pitchFamily="34" charset="0"/>
              </a:rPr>
              <a:t>primary </a:t>
            </a:r>
            <a:r>
              <a:rPr lang="en-US" sz="1400" dirty="0">
                <a:latin typeface="Arial" panose="020B0604020202020204" pitchFamily="34" charset="0"/>
                <a:cs typeface="Arial" panose="020B0604020202020204" pitchFamily="34" charset="0"/>
              </a:rPr>
              <a:t>care physicians, specialists, hospitals, for instance), payers (government, private </a:t>
            </a:r>
            <a:r>
              <a:rPr lang="en-US" sz="1400" dirty="0" smtClean="0">
                <a:latin typeface="Arial" panose="020B0604020202020204" pitchFamily="34" charset="0"/>
                <a:cs typeface="Arial" panose="020B0604020202020204" pitchFamily="34" charset="0"/>
              </a:rPr>
              <a:t>health insurance </a:t>
            </a:r>
            <a:r>
              <a:rPr lang="en-US" sz="1400" dirty="0">
                <a:latin typeface="Arial" panose="020B0604020202020204" pitchFamily="34" charset="0"/>
                <a:cs typeface="Arial" panose="020B0604020202020204" pitchFamily="34" charset="0"/>
              </a:rPr>
              <a:t>companies, employers), pharmaceutical, device and medical service companies, </a:t>
            </a:r>
            <a:r>
              <a:rPr lang="en-US" sz="1400" dirty="0" smtClean="0">
                <a:latin typeface="Arial" panose="020B0604020202020204" pitchFamily="34" charset="0"/>
                <a:cs typeface="Arial" panose="020B0604020202020204" pitchFamily="34" charset="0"/>
              </a:rPr>
              <a:t>IT solutions </a:t>
            </a:r>
            <a:r>
              <a:rPr lang="en-US" sz="1400" dirty="0">
                <a:latin typeface="Arial" panose="020B0604020202020204" pitchFamily="34" charset="0"/>
                <a:cs typeface="Arial" panose="020B0604020202020204" pitchFamily="34" charset="0"/>
              </a:rPr>
              <a:t>and services ﬁrms, and patients. </a:t>
            </a:r>
            <a:endParaRPr lang="en-US" sz="1400" dirty="0" smtClean="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Healthcare Data</a:t>
            </a:r>
            <a:endParaRPr lang="en-US" sz="1600" dirty="0" smtClean="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rPr>
              <a:t> The process of provisioning healthcare </a:t>
            </a:r>
            <a:r>
              <a:rPr lang="en-US" sz="1400" dirty="0" smtClean="0">
                <a:latin typeface="Arial" panose="020B0604020202020204" pitchFamily="34" charset="0"/>
                <a:cs typeface="Arial" panose="020B0604020202020204" pitchFamily="34" charset="0"/>
              </a:rPr>
              <a:t>involves massive </a:t>
            </a:r>
            <a:r>
              <a:rPr lang="en-US" sz="1400" dirty="0">
                <a:latin typeface="Arial" panose="020B0604020202020204" pitchFamily="34" charset="0"/>
                <a:cs typeface="Arial" panose="020B0604020202020204" pitchFamily="34" charset="0"/>
              </a:rPr>
              <a:t>healthcare data that exists in different forms (structured or unstructured), </a:t>
            </a:r>
            <a:r>
              <a:rPr lang="en-US" sz="1400" dirty="0" smtClean="0">
                <a:latin typeface="Arial" panose="020B0604020202020204" pitchFamily="34" charset="0"/>
                <a:cs typeface="Arial" panose="020B0604020202020204" pitchFamily="34" charset="0"/>
              </a:rPr>
              <a:t>is </a:t>
            </a:r>
            <a:r>
              <a:rPr lang="en-US" sz="1400" dirty="0">
                <a:latin typeface="Arial" panose="020B0604020202020204" pitchFamily="34" charset="0"/>
                <a:cs typeface="Arial" panose="020B0604020202020204" pitchFamily="34" charset="0"/>
              </a:rPr>
              <a:t>stored in disparate </a:t>
            </a:r>
            <a:r>
              <a:rPr lang="en-US" sz="1400" dirty="0" smtClean="0">
                <a:latin typeface="Arial" panose="020B0604020202020204" pitchFamily="34" charset="0"/>
                <a:cs typeface="Arial" panose="020B0604020202020204" pitchFamily="34" charset="0"/>
              </a:rPr>
              <a:t>data sources </a:t>
            </a:r>
            <a:r>
              <a:rPr lang="en-US" sz="1400" dirty="0">
                <a:latin typeface="Arial" panose="020B0604020202020204" pitchFamily="34" charset="0"/>
                <a:cs typeface="Arial" panose="020B0604020202020204" pitchFamily="34" charset="0"/>
              </a:rPr>
              <a:t>(such as relational databases, ﬁle </a:t>
            </a:r>
            <a:r>
              <a:rPr lang="en-US" sz="1400" dirty="0" smtClean="0">
                <a:latin typeface="Arial" panose="020B0604020202020204" pitchFamily="34" charset="0"/>
                <a:cs typeface="Arial" panose="020B0604020202020204" pitchFamily="34" charset="0"/>
              </a:rPr>
              <a:t> servers</a:t>
            </a:r>
            <a:r>
              <a:rPr lang="en-US" sz="1400" dirty="0">
                <a:latin typeface="Arial" panose="020B0604020202020204" pitchFamily="34" charset="0"/>
                <a:cs typeface="Arial" panose="020B0604020202020204" pitchFamily="34" charset="0"/>
              </a:rPr>
              <a:t>, for instance) and in many different formats</a:t>
            </a:r>
            <a:r>
              <a:rPr lang="en-US" sz="1400" dirty="0" smtClean="0">
                <a:latin typeface="Arial" panose="020B0604020202020204" pitchFamily="34" charset="0"/>
                <a:cs typeface="Arial" panose="020B0604020202020204" pitchFamily="34" charset="0"/>
              </a:rPr>
              <a:t>.</a:t>
            </a:r>
            <a:endParaRPr lang="en-US" sz="1400" dirty="0" smtClean="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a:t>
            </a:r>
            <a:r>
              <a:rPr lang="en-US" sz="1600" dirty="0">
                <a:latin typeface="Arial" panose="020B0604020202020204" pitchFamily="34" charset="0"/>
                <a:cs typeface="Arial" panose="020B0604020202020204" pitchFamily="34" charset="0"/>
              </a:rPr>
              <a:t>cloud can provide several beneﬁts to all the stakeholders in the </a:t>
            </a:r>
            <a:r>
              <a:rPr lang="en-US" sz="1600" dirty="0" smtClean="0">
                <a:latin typeface="Arial" panose="020B0604020202020204" pitchFamily="34" charset="0"/>
                <a:cs typeface="Arial" panose="020B0604020202020204" pitchFamily="34" charset="0"/>
              </a:rPr>
              <a:t>healthcare ecosystem </a:t>
            </a:r>
            <a:r>
              <a:rPr lang="en-US" sz="1600" dirty="0">
                <a:latin typeface="Arial" panose="020B0604020202020204" pitchFamily="34" charset="0"/>
                <a:cs typeface="Arial" panose="020B0604020202020204" pitchFamily="34" charset="0"/>
              </a:rPr>
              <a:t>through systems such </a:t>
            </a:r>
            <a:r>
              <a:rPr lang="en-US" sz="1600" dirty="0" smtClean="0">
                <a:latin typeface="Arial" panose="020B0604020202020204" pitchFamily="34" charset="0"/>
                <a:cs typeface="Arial" panose="020B0604020202020204" pitchFamily="34" charset="0"/>
              </a:rPr>
              <a:t>as</a:t>
            </a:r>
            <a:endParaRPr lang="en-US" sz="16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Health </a:t>
            </a:r>
            <a:r>
              <a:rPr lang="en-US" sz="1400" dirty="0">
                <a:latin typeface="Arial" panose="020B0604020202020204" pitchFamily="34" charset="0"/>
                <a:cs typeface="Arial" panose="020B0604020202020204" pitchFamily="34" charset="0"/>
              </a:rPr>
              <a:t>Information Management System (HIMS), </a:t>
            </a:r>
            <a:r>
              <a:rPr lang="en-US" sz="1400" dirty="0" smtClean="0">
                <a:latin typeface="Arial" panose="020B0604020202020204" pitchFamily="34" charset="0"/>
                <a:cs typeface="Arial" panose="020B0604020202020204" pitchFamily="34" charset="0"/>
              </a:rPr>
              <a:t>Laboratory </a:t>
            </a:r>
            <a:r>
              <a:rPr lang="en-US" sz="1400" dirty="0">
                <a:latin typeface="Arial" panose="020B0604020202020204" pitchFamily="34" charset="0"/>
                <a:cs typeface="Arial" panose="020B0604020202020204" pitchFamily="34" charset="0"/>
              </a:rPr>
              <a:t>Information System (</a:t>
            </a:r>
            <a:r>
              <a:rPr lang="en-US" sz="1400" dirty="0" smtClean="0">
                <a:latin typeface="Arial" panose="020B0604020202020204" pitchFamily="34" charset="0"/>
                <a:cs typeface="Arial" panose="020B0604020202020204" pitchFamily="34" charset="0"/>
              </a:rPr>
              <a:t>LIS), Radiology </a:t>
            </a:r>
            <a:r>
              <a:rPr lang="en-US" sz="1400" dirty="0">
                <a:latin typeface="Arial" panose="020B0604020202020204" pitchFamily="34" charset="0"/>
                <a:cs typeface="Arial" panose="020B0604020202020204" pitchFamily="34" charset="0"/>
              </a:rPr>
              <a:t>Information System (</a:t>
            </a:r>
            <a:r>
              <a:rPr lang="en-US" sz="1400" dirty="0" smtClean="0">
                <a:latin typeface="Arial" panose="020B0604020202020204" pitchFamily="34" charset="0"/>
                <a:cs typeface="Arial" panose="020B0604020202020204" pitchFamily="34" charset="0"/>
              </a:rPr>
              <a:t>RIS), Pharmacy Information System </a:t>
            </a:r>
            <a:r>
              <a:rPr lang="en-US" sz="1400" dirty="0">
                <a:latin typeface="Arial" panose="020B0604020202020204" pitchFamily="34" charset="0"/>
                <a:cs typeface="Arial" panose="020B0604020202020204" pitchFamily="34" charset="0"/>
              </a:rPr>
              <a:t>(PIS</a:t>
            </a:r>
            <a:r>
              <a:rPr lang="en-US" sz="1400" dirty="0" smtClean="0">
                <a:latin typeface="Arial" panose="020B0604020202020204" pitchFamily="34" charset="0"/>
                <a:cs typeface="Arial" panose="020B0604020202020204" pitchFamily="34" charset="0"/>
              </a:rPr>
              <a:t>), for instance.</a:t>
            </a:r>
            <a:endParaRPr lang="en-US" sz="14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6502399" y="1708064"/>
            <a:ext cx="5325651" cy="3890684"/>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Benefits of Cloud for Healthcare</a:t>
            </a:r>
            <a:endParaRPr lang="en-US" dirty="0">
              <a:latin typeface="+mn-lt"/>
            </a:endParaRPr>
          </a:p>
        </p:txBody>
      </p:sp>
      <p:sp>
        <p:nvSpPr>
          <p:cNvPr id="3" name="Content Placeholder 2"/>
          <p:cNvSpPr>
            <a:spLocks noGrp="1"/>
          </p:cNvSpPr>
          <p:nvPr>
            <p:ph idx="1"/>
          </p:nvPr>
        </p:nvSpPr>
        <p:spPr>
          <a:xfrm>
            <a:off x="838199" y="1825625"/>
            <a:ext cx="10727268" cy="4351338"/>
          </a:xfrm>
        </p:spPr>
        <p:txBody>
          <a:bodyPr>
            <a:noAutofit/>
          </a:bodyPr>
          <a:lstStyle/>
          <a:p>
            <a:r>
              <a:rPr lang="en-US" sz="1800" dirty="0"/>
              <a:t>Providers &amp; Hospitals</a:t>
            </a:r>
            <a:endParaRPr lang="en-US" sz="1800" dirty="0"/>
          </a:p>
          <a:p>
            <a:pPr lvl="1"/>
            <a:r>
              <a:rPr lang="en-US" sz="1400" dirty="0"/>
              <a:t>With public cloud based EHR systems hospitals don’t need to spend a significant </a:t>
            </a:r>
            <a:r>
              <a:rPr lang="en-US" sz="1400" dirty="0" smtClean="0"/>
              <a:t>portion of </a:t>
            </a:r>
            <a:r>
              <a:rPr lang="en-US" sz="1400" dirty="0"/>
              <a:t>their budgets on IT infrastructure.  </a:t>
            </a:r>
            <a:endParaRPr lang="en-US" sz="1400" dirty="0" smtClean="0"/>
          </a:p>
          <a:p>
            <a:pPr lvl="1"/>
            <a:r>
              <a:rPr lang="en-US" sz="1400" dirty="0" smtClean="0"/>
              <a:t>Public </a:t>
            </a:r>
            <a:r>
              <a:rPr lang="en-US" sz="1400" dirty="0"/>
              <a:t>cloud service providers provide </a:t>
            </a:r>
            <a:r>
              <a:rPr lang="en-US" sz="1400" dirty="0" smtClean="0"/>
              <a:t>on-demand provisioning </a:t>
            </a:r>
            <a:r>
              <a:rPr lang="en-US" sz="1400" dirty="0"/>
              <a:t>of hardware resources with pay-per-use pricing models. </a:t>
            </a:r>
            <a:endParaRPr lang="en-US" sz="1400" dirty="0" smtClean="0"/>
          </a:p>
          <a:p>
            <a:pPr lvl="1"/>
            <a:r>
              <a:rPr lang="en-US" sz="1400" dirty="0" smtClean="0"/>
              <a:t>Thus </a:t>
            </a:r>
            <a:r>
              <a:rPr lang="en-US" sz="1400" dirty="0"/>
              <a:t>hospitals </a:t>
            </a:r>
            <a:r>
              <a:rPr lang="en-US" sz="1400" dirty="0" smtClean="0"/>
              <a:t>using public </a:t>
            </a:r>
            <a:r>
              <a:rPr lang="en-US" sz="1400" dirty="0"/>
              <a:t>cloud based EHR systems can save on upfront capital investments in hardware </a:t>
            </a:r>
            <a:r>
              <a:rPr lang="en-US" sz="1400" dirty="0" smtClean="0"/>
              <a:t>and data </a:t>
            </a:r>
            <a:r>
              <a:rPr lang="en-US" sz="1400" dirty="0"/>
              <a:t>center infrastructure and pay only for the operating expenses of the cloud resources used</a:t>
            </a:r>
            <a:r>
              <a:rPr lang="en-US" sz="1400" dirty="0" smtClean="0"/>
              <a:t>. </a:t>
            </a:r>
            <a:endParaRPr lang="en-US" sz="1400" dirty="0" smtClean="0"/>
          </a:p>
          <a:p>
            <a:pPr lvl="1"/>
            <a:r>
              <a:rPr lang="en-US" sz="1400" dirty="0" smtClean="0"/>
              <a:t>Hospitals </a:t>
            </a:r>
            <a:r>
              <a:rPr lang="en-US" sz="1400" dirty="0"/>
              <a:t>can access patient data stored in the cloud and share the data with other hospitals.</a:t>
            </a:r>
            <a:endParaRPr lang="en-US" sz="1400" dirty="0"/>
          </a:p>
          <a:p>
            <a:r>
              <a:rPr lang="en-US" sz="1800" dirty="0"/>
              <a:t>Patients</a:t>
            </a:r>
            <a:endParaRPr lang="en-US" sz="1800" dirty="0"/>
          </a:p>
          <a:p>
            <a:pPr lvl="1"/>
            <a:r>
              <a:rPr lang="en-US" sz="1400" dirty="0"/>
              <a:t>Patients can provide access to their health history and information stored in the cloud (</a:t>
            </a:r>
            <a:r>
              <a:rPr lang="en-US" sz="1400" dirty="0" smtClean="0"/>
              <a:t>using SaaS </a:t>
            </a:r>
            <a:r>
              <a:rPr lang="en-US" sz="1400" dirty="0"/>
              <a:t>applications) to hospitals so that the admissions, care and discharge processes can </a:t>
            </a:r>
            <a:r>
              <a:rPr lang="en-US" sz="1400" dirty="0" smtClean="0"/>
              <a:t>be streamlined</a:t>
            </a:r>
            <a:r>
              <a:rPr lang="en-US" sz="1400" dirty="0"/>
              <a:t>. </a:t>
            </a:r>
            <a:endParaRPr lang="en-US" sz="1400" dirty="0" smtClean="0"/>
          </a:p>
          <a:p>
            <a:pPr lvl="1"/>
            <a:r>
              <a:rPr lang="en-US" sz="1400" dirty="0" smtClean="0"/>
              <a:t>Physicians </a:t>
            </a:r>
            <a:r>
              <a:rPr lang="en-US" sz="1400" dirty="0"/>
              <a:t>can upload </a:t>
            </a:r>
            <a:r>
              <a:rPr lang="en-US" sz="1400" dirty="0" smtClean="0"/>
              <a:t> diagnosis </a:t>
            </a:r>
            <a:r>
              <a:rPr lang="en-US" sz="1400" dirty="0"/>
              <a:t>reports (such as pathology reports) to the </a:t>
            </a:r>
            <a:r>
              <a:rPr lang="en-US" sz="1400" dirty="0" smtClean="0"/>
              <a:t>cloud so </a:t>
            </a:r>
            <a:r>
              <a:rPr lang="en-US" sz="1400" dirty="0"/>
              <a:t>that they can be accessed by doctors remotely for diagnosing the illness. </a:t>
            </a:r>
            <a:endParaRPr lang="en-US" sz="1400" dirty="0" smtClean="0"/>
          </a:p>
          <a:p>
            <a:pPr lvl="1"/>
            <a:r>
              <a:rPr lang="en-US" sz="1400" dirty="0" smtClean="0"/>
              <a:t>Patients can manage </a:t>
            </a:r>
            <a:r>
              <a:rPr lang="en-US" sz="1400" dirty="0"/>
              <a:t>their prescriptions and associated information such as dosage, amount and frequency</a:t>
            </a:r>
            <a:r>
              <a:rPr lang="en-US" sz="1400" dirty="0" smtClean="0"/>
              <a:t>, and </a:t>
            </a:r>
            <a:r>
              <a:rPr lang="en-US" sz="1400" dirty="0"/>
              <a:t>provide this information to their healthcare provider.</a:t>
            </a:r>
            <a:endParaRPr lang="en-US" sz="1400" dirty="0"/>
          </a:p>
          <a:p>
            <a:r>
              <a:rPr lang="en-US" sz="1800" dirty="0"/>
              <a:t>Payers</a:t>
            </a:r>
            <a:endParaRPr lang="en-US" sz="1800" dirty="0"/>
          </a:p>
          <a:p>
            <a:pPr lvl="1"/>
            <a:r>
              <a:rPr lang="en-US" sz="1400" dirty="0"/>
              <a:t>Health payers can increase the effectiveness of their care management programs by </a:t>
            </a:r>
            <a:r>
              <a:rPr lang="en-US" sz="1400" dirty="0" smtClean="0"/>
              <a:t>providing value </a:t>
            </a:r>
            <a:r>
              <a:rPr lang="en-US" sz="1400" dirty="0"/>
              <a:t>added services and giving access to health information to members.</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Electronic Health Records (EHRs)</a:t>
            </a:r>
            <a:endParaRPr lang="en-US" dirty="0">
              <a:latin typeface="+mn-lt"/>
            </a:endParaRPr>
          </a:p>
        </p:txBody>
      </p:sp>
      <p:sp>
        <p:nvSpPr>
          <p:cNvPr id="3" name="Content Placeholder 2"/>
          <p:cNvSpPr>
            <a:spLocks noGrp="1"/>
          </p:cNvSpPr>
          <p:nvPr>
            <p:ph idx="1"/>
          </p:nvPr>
        </p:nvSpPr>
        <p:spPr>
          <a:xfrm>
            <a:off x="838199" y="1825625"/>
            <a:ext cx="10727268" cy="4351338"/>
          </a:xfrm>
        </p:spPr>
        <p:txBody>
          <a:bodyPr>
            <a:noAutofit/>
          </a:bodyPr>
          <a:lstStyle/>
          <a:p>
            <a:r>
              <a:rPr lang="en-US" sz="1800" dirty="0"/>
              <a:t>EHRs capture and store information on patient health and provider actions </a:t>
            </a:r>
            <a:r>
              <a:rPr lang="en-US" sz="1800" dirty="0" smtClean="0"/>
              <a:t>including individual-level </a:t>
            </a:r>
            <a:r>
              <a:rPr lang="en-US" sz="1800" dirty="0"/>
              <a:t>laboratory results, diagnostic, treatment, and demographic data. EHRs maintain information such as patient visits, allergies, immunizations, lab reports, prescribed medicines, vital signs, for instance. </a:t>
            </a:r>
            <a:endParaRPr lang="en-US" sz="1800" dirty="0" smtClean="0"/>
          </a:p>
          <a:p>
            <a:r>
              <a:rPr lang="en-US" sz="1800" dirty="0" smtClean="0"/>
              <a:t>Though </a:t>
            </a:r>
            <a:r>
              <a:rPr lang="en-US" sz="1800" dirty="0"/>
              <a:t>the primary use of EHRs is to maintain all medical data for an individual patient and to provide efficient access to the stored data at the point of care, EHRs can be the source for valuable aggregated information about overall patient populations. </a:t>
            </a:r>
            <a:endParaRPr lang="en-US" sz="1800" dirty="0" smtClean="0"/>
          </a:p>
          <a:p>
            <a:r>
              <a:rPr lang="en-US" sz="1800" dirty="0" smtClean="0"/>
              <a:t>The </a:t>
            </a:r>
            <a:r>
              <a:rPr lang="en-US" sz="1800" dirty="0"/>
              <a:t>EHR data can be used for advanced healthcare applications such as population-level health surveillance, disease detection, outbreak prediction, public health mapping, similarity-based clinical  decision intelligence, medical prognosis, </a:t>
            </a:r>
            <a:r>
              <a:rPr lang="en-US" sz="1800" dirty="0" err="1"/>
              <a:t>syndromic</a:t>
            </a:r>
            <a:r>
              <a:rPr lang="en-US" sz="1800" dirty="0"/>
              <a:t> diagnosis, visual-analytics investigation, for instance. </a:t>
            </a:r>
            <a:endParaRPr lang="en-US" sz="1800" dirty="0"/>
          </a:p>
          <a:p>
            <a:r>
              <a:rPr lang="en-US" sz="1800" dirty="0"/>
              <a:t>To exploit the potential to aggregate data for advanced healthcare applications there is a need for efficiently integrating information from distributed and heterogeneous healthcare IT systems and analyzing the integrated information.</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Cloud EHRs</a:t>
            </a:r>
            <a:endParaRPr lang="en-US" dirty="0">
              <a:latin typeface="+mn-lt"/>
            </a:endParaRPr>
          </a:p>
        </p:txBody>
      </p:sp>
      <p:sp>
        <p:nvSpPr>
          <p:cNvPr id="3" name="Content Placeholder 2"/>
          <p:cNvSpPr>
            <a:spLocks noGrp="1"/>
          </p:cNvSpPr>
          <p:nvPr>
            <p:ph idx="1"/>
          </p:nvPr>
        </p:nvSpPr>
        <p:spPr>
          <a:xfrm>
            <a:off x="838199" y="1825625"/>
            <a:ext cx="10727268" cy="4351338"/>
          </a:xfrm>
        </p:spPr>
        <p:txBody>
          <a:bodyPr>
            <a:noAutofit/>
          </a:bodyPr>
          <a:lstStyle/>
          <a:p>
            <a:r>
              <a:rPr lang="en-US" sz="1800" dirty="0"/>
              <a:t>Save Infrastructure Costs </a:t>
            </a:r>
            <a:endParaRPr lang="en-US" sz="1800" dirty="0"/>
          </a:p>
          <a:p>
            <a:pPr lvl="1"/>
            <a:r>
              <a:rPr lang="en-US" sz="1400" dirty="0"/>
              <a:t>Traditional client-server EHR systems with dedicated hosting require a team of IT experts to install, configure, test, run, secure and update hardware and software. </a:t>
            </a:r>
            <a:endParaRPr lang="en-US" sz="1400" dirty="0" smtClean="0"/>
          </a:p>
          <a:p>
            <a:pPr lvl="1"/>
            <a:r>
              <a:rPr lang="en-US" sz="1400" dirty="0" smtClean="0"/>
              <a:t>With </a:t>
            </a:r>
            <a:r>
              <a:rPr lang="en-US" sz="1400" dirty="0"/>
              <a:t>cloud-based EHR systems, organizations can save on the upfront capital investments for setting up the computing infrastructure as well as the costs of managing the </a:t>
            </a:r>
            <a:r>
              <a:rPr lang="en-US" sz="1400" dirty="0" smtClean="0"/>
              <a:t>infrastructure.</a:t>
            </a:r>
            <a:endParaRPr lang="en-US" sz="1400" dirty="0"/>
          </a:p>
          <a:p>
            <a:r>
              <a:rPr lang="en-US" sz="1800" dirty="0"/>
              <a:t>Data Integration &amp; Interoperability </a:t>
            </a:r>
            <a:endParaRPr lang="en-US" sz="1800" dirty="0"/>
          </a:p>
          <a:p>
            <a:pPr lvl="1"/>
            <a:r>
              <a:rPr lang="en-US" sz="1400" dirty="0" smtClean="0"/>
              <a:t>Traditional </a:t>
            </a:r>
            <a:r>
              <a:rPr lang="en-US" sz="1400" dirty="0"/>
              <a:t>EHR systems use different and often </a:t>
            </a:r>
            <a:r>
              <a:rPr lang="en-US" sz="1400" dirty="0" err="1"/>
              <a:t>confiicting</a:t>
            </a:r>
            <a:r>
              <a:rPr lang="en-US" sz="1400" dirty="0"/>
              <a:t> technical and semantic standards which leads to data integration and interoperability problems. </a:t>
            </a:r>
            <a:endParaRPr lang="en-US" sz="1400" dirty="0" smtClean="0"/>
          </a:p>
          <a:p>
            <a:pPr lvl="1"/>
            <a:r>
              <a:rPr lang="en-US" sz="1400" dirty="0" smtClean="0"/>
              <a:t>To </a:t>
            </a:r>
            <a:r>
              <a:rPr lang="en-US" sz="1400" dirty="0"/>
              <a:t>address interoperability problems, several electronic health record (EHR) standards that enable structured clinical content for the purpose of exchange are currently under development. </a:t>
            </a:r>
            <a:endParaRPr lang="en-US" sz="1400" dirty="0" smtClean="0"/>
          </a:p>
          <a:p>
            <a:pPr lvl="1"/>
            <a:r>
              <a:rPr lang="en-US" sz="1400" dirty="0" smtClean="0"/>
              <a:t>Interoperability </a:t>
            </a:r>
            <a:r>
              <a:rPr lang="en-US" sz="1400" dirty="0"/>
              <a:t>of EHR systems will contribute to more effective and efficient patient care by facilitating the retrieval and processing of clinical information about a patient from different sites. </a:t>
            </a:r>
            <a:endParaRPr lang="en-US" sz="1400" dirty="0"/>
          </a:p>
          <a:p>
            <a:r>
              <a:rPr lang="en-US" sz="1800" dirty="0" smtClean="0"/>
              <a:t>Scalability </a:t>
            </a:r>
            <a:r>
              <a:rPr lang="en-US" sz="1800" dirty="0"/>
              <a:t>and Performance </a:t>
            </a:r>
            <a:endParaRPr lang="en-US" sz="1800" dirty="0"/>
          </a:p>
          <a:p>
            <a:pPr lvl="1"/>
            <a:r>
              <a:rPr lang="en-US" sz="1400" dirty="0"/>
              <a:t>Traditional EHR systems are built on a client-server model with dedicated hosting that involves a server which is installed within the organization’s network and multiple clients that access the server. </a:t>
            </a:r>
            <a:r>
              <a:rPr lang="en-US" sz="1400" dirty="0" smtClean="0"/>
              <a:t>Scaling </a:t>
            </a:r>
            <a:r>
              <a:rPr lang="en-US" sz="1400" dirty="0"/>
              <a:t>up such systems requires additional hardware. </a:t>
            </a:r>
            <a:endParaRPr lang="en-US" sz="1400" dirty="0" smtClean="0"/>
          </a:p>
          <a:p>
            <a:pPr lvl="1"/>
            <a:r>
              <a:rPr lang="en-US" sz="1400" dirty="0" smtClean="0"/>
              <a:t>Cloud </a:t>
            </a:r>
            <a:r>
              <a:rPr lang="en-US" sz="1400" dirty="0"/>
              <a:t>computing is a hosting abstraction in which the underlying computing infrastructure is provisioned on demand and can be scaled up or down based on the workload. </a:t>
            </a:r>
            <a:endParaRPr lang="en-US" sz="1400" dirty="0" smtClean="0"/>
          </a:p>
          <a:p>
            <a:pPr lvl="1"/>
            <a:r>
              <a:rPr lang="en-US" sz="1400" dirty="0" smtClean="0"/>
              <a:t>Scaling </a:t>
            </a:r>
            <a:r>
              <a:rPr lang="en-US" sz="1400" dirty="0"/>
              <a:t>up cloud applications is easier as compared to client-server applications. </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Security for Cloud EHRs</a:t>
            </a:r>
            <a:endParaRPr lang="en-US" dirty="0">
              <a:latin typeface="+mn-lt"/>
            </a:endParaRPr>
          </a:p>
        </p:txBody>
      </p:sp>
      <p:sp>
        <p:nvSpPr>
          <p:cNvPr id="3" name="Content Placeholder 2"/>
          <p:cNvSpPr>
            <a:spLocks noGrp="1"/>
          </p:cNvSpPr>
          <p:nvPr>
            <p:ph idx="1"/>
          </p:nvPr>
        </p:nvSpPr>
        <p:spPr>
          <a:xfrm>
            <a:off x="838199" y="1825625"/>
            <a:ext cx="10727268" cy="4351338"/>
          </a:xfrm>
        </p:spPr>
        <p:txBody>
          <a:bodyPr>
            <a:noAutofit/>
          </a:bodyPr>
          <a:lstStyle/>
          <a:p>
            <a:r>
              <a:rPr lang="en-US" sz="2000" dirty="0" smtClean="0"/>
              <a:t>Security Concerns for Cloud EHRs</a:t>
            </a:r>
            <a:endParaRPr lang="en-US" sz="2000" dirty="0" smtClean="0"/>
          </a:p>
          <a:p>
            <a:pPr lvl="1"/>
            <a:r>
              <a:rPr lang="en-US" sz="1600" dirty="0" smtClean="0"/>
              <a:t>Security </a:t>
            </a:r>
            <a:r>
              <a:rPr lang="en-US" sz="1600" dirty="0"/>
              <a:t>of patient information is one of the biggest obstacles in the widespread adoption of cloud computing technology for EHR systems due to the outsourced nature of cloud computing. </a:t>
            </a:r>
            <a:endParaRPr lang="en-US" sz="1600" dirty="0"/>
          </a:p>
          <a:p>
            <a:r>
              <a:rPr lang="en-US" sz="2000" dirty="0" smtClean="0"/>
              <a:t>Government Regulations</a:t>
            </a:r>
            <a:endParaRPr lang="en-US" sz="2000" dirty="0" smtClean="0"/>
          </a:p>
          <a:p>
            <a:pPr lvl="1"/>
            <a:r>
              <a:rPr lang="en-US" sz="1600" dirty="0" smtClean="0"/>
              <a:t>Government </a:t>
            </a:r>
            <a:r>
              <a:rPr lang="en-US" sz="1600" dirty="0"/>
              <a:t>regulations require privacy protection and security of patient health information.  </a:t>
            </a:r>
            <a:endParaRPr lang="en-US" sz="1600" dirty="0"/>
          </a:p>
          <a:p>
            <a:pPr lvl="1"/>
            <a:r>
              <a:rPr lang="en-US" sz="1600" dirty="0"/>
              <a:t>In the U.S., organizations called covered entities (CE), that create, maintain, transmit, use, and disclose an individual’s protected health information (PHI) are required to meet Health Insurance Portability and Accountability Act (HIPAA) requirements.  </a:t>
            </a:r>
            <a:endParaRPr lang="en-US" sz="1600" dirty="0"/>
          </a:p>
          <a:p>
            <a:pPr lvl="1"/>
            <a:r>
              <a:rPr lang="en-US" sz="1600" dirty="0"/>
              <a:t>HIPAA requires covered entities (CE) to assure their customers that the integrity, confidentiality, and availability of PHI information they collect, maintain, use, or transmit is protected. </a:t>
            </a:r>
            <a:endParaRPr lang="en-US" sz="1600" dirty="0"/>
          </a:p>
          <a:p>
            <a:pPr lvl="1"/>
            <a:r>
              <a:rPr lang="en-US" sz="1600" dirty="0"/>
              <a:t>HIPAA was expanded by the Health Information Technology for Economic and Clinical Health Act (HITECH), which addresses the privacy and security concerns associated with the electronic transmission of health information.  </a:t>
            </a:r>
            <a:endParaRPr lang="en-US" sz="1600" dirty="0"/>
          </a:p>
          <a:p>
            <a:r>
              <a:rPr lang="en-US" sz="2000" dirty="0" smtClean="0"/>
              <a:t>Securing Cloud EHRs</a:t>
            </a:r>
            <a:endParaRPr lang="en-US" sz="2000" dirty="0" smtClean="0"/>
          </a:p>
          <a:p>
            <a:pPr lvl="1"/>
            <a:r>
              <a:rPr lang="en-US" sz="1600" dirty="0" smtClean="0"/>
              <a:t>Cloud-based </a:t>
            </a:r>
            <a:r>
              <a:rPr lang="en-US" sz="1600" dirty="0"/>
              <a:t>health IT systems require enhanced security features such as authorization services, identity management services and authentication services for providing secure access to healthcare data. </a:t>
            </a:r>
            <a:endParaRPr lang="en-US" sz="105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Cloud EHR – Reference Architecture</a:t>
            </a:r>
            <a:endParaRPr lang="en-US" dirty="0">
              <a:latin typeface="+mn-lt"/>
            </a:endParaRPr>
          </a:p>
        </p:txBody>
      </p:sp>
      <p:sp>
        <p:nvSpPr>
          <p:cNvPr id="3" name="Content Placeholder 2"/>
          <p:cNvSpPr>
            <a:spLocks noGrp="1"/>
          </p:cNvSpPr>
          <p:nvPr>
            <p:ph idx="1"/>
          </p:nvPr>
        </p:nvSpPr>
        <p:spPr>
          <a:xfrm>
            <a:off x="838199" y="1825625"/>
            <a:ext cx="8119534" cy="4351338"/>
          </a:xfrm>
        </p:spPr>
        <p:txBody>
          <a:bodyPr>
            <a:noAutofit/>
          </a:bodyPr>
          <a:lstStyle/>
          <a:p>
            <a:r>
              <a:rPr lang="en-US" sz="1800" dirty="0" smtClean="0"/>
              <a:t>The </a:t>
            </a:r>
            <a:r>
              <a:rPr lang="en-US" sz="1800" dirty="0"/>
              <a:t>reference architecture </a:t>
            </a:r>
            <a:r>
              <a:rPr lang="en-US" sz="1800" dirty="0" smtClean="0"/>
              <a:t>shown for </a:t>
            </a:r>
            <a:r>
              <a:rPr lang="en-US" sz="1800" dirty="0"/>
              <a:t>a cloud-based EHR system that can support both primary and secondary use of healthcare data with healthcare data storage and analytics in the cloud. </a:t>
            </a:r>
            <a:endParaRPr lang="en-US" sz="1800" dirty="0" smtClean="0"/>
          </a:p>
          <a:p>
            <a:r>
              <a:rPr lang="en-US" sz="1800" dirty="0" smtClean="0"/>
              <a:t>In </a:t>
            </a:r>
            <a:r>
              <a:rPr lang="en-US" sz="1800" dirty="0"/>
              <a:t>this architecture, tier-1 consists of web servers and load balancers, tier-2 consists of application servers and tier-3 consists of a cloud based distributed batch processing infrastructure such as </a:t>
            </a:r>
            <a:r>
              <a:rPr lang="en-US" sz="1800" dirty="0" err="1"/>
              <a:t>Hadoop</a:t>
            </a:r>
            <a:r>
              <a:rPr lang="en-US" sz="1800" dirty="0"/>
              <a:t>.  </a:t>
            </a:r>
            <a:endParaRPr lang="en-US" sz="1800" dirty="0" smtClean="0"/>
          </a:p>
          <a:p>
            <a:r>
              <a:rPr lang="en-US" sz="1800" dirty="0" err="1" smtClean="0"/>
              <a:t>HBase</a:t>
            </a:r>
            <a:r>
              <a:rPr lang="en-US" sz="1800" dirty="0" smtClean="0"/>
              <a:t> </a:t>
            </a:r>
            <a:r>
              <a:rPr lang="en-US" sz="1800" dirty="0"/>
              <a:t>is used for the database layer.  </a:t>
            </a:r>
            <a:r>
              <a:rPr lang="en-US" sz="1800" dirty="0" err="1"/>
              <a:t>HBase</a:t>
            </a:r>
            <a:r>
              <a:rPr lang="en-US" sz="1800" dirty="0"/>
              <a:t> is a distributed non-relational column oriented database that runs on top of HDFS. </a:t>
            </a:r>
            <a:endParaRPr lang="en-US" sz="1800" dirty="0" smtClean="0"/>
          </a:p>
          <a:p>
            <a:r>
              <a:rPr lang="en-US" sz="1800" dirty="0" smtClean="0"/>
              <a:t>Hive </a:t>
            </a:r>
            <a:r>
              <a:rPr lang="en-US" sz="1800" dirty="0"/>
              <a:t>is used to provide a data warehousing infrastructure on top of </a:t>
            </a:r>
            <a:r>
              <a:rPr lang="en-US" sz="1800" dirty="0" err="1"/>
              <a:t>Hadoop</a:t>
            </a:r>
            <a:r>
              <a:rPr lang="en-US" sz="1800" dirty="0"/>
              <a:t>. Hive allows querying and analyzing data in HDFS/</a:t>
            </a:r>
            <a:r>
              <a:rPr lang="en-US" sz="1800" dirty="0" err="1"/>
              <a:t>HBase</a:t>
            </a:r>
            <a:r>
              <a:rPr lang="en-US" sz="1800" dirty="0"/>
              <a:t> using the SQL-like Hive Query Language (HQL). </a:t>
            </a:r>
            <a:endParaRPr lang="en-US" sz="1800" dirty="0" smtClean="0"/>
          </a:p>
          <a:p>
            <a:r>
              <a:rPr lang="en-US" sz="1800" dirty="0" smtClean="0"/>
              <a:t>Zookeeper </a:t>
            </a:r>
            <a:r>
              <a:rPr lang="en-US" sz="1800" dirty="0"/>
              <a:t>is used to provide a distributed coordination service for maintaining configuration information, naming, providing distributed synchronization, and providing group services.</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9090097" y="1566740"/>
            <a:ext cx="2752912" cy="4848510"/>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a:latin typeface="+mn-lt"/>
              </a:rPr>
              <a:t> Cloud Computing for Energy Systems</a:t>
            </a:r>
            <a:endParaRPr lang="en-US" dirty="0">
              <a:latin typeface="+mn-lt"/>
            </a:endParaRPr>
          </a:p>
        </p:txBody>
      </p:sp>
      <p:sp>
        <p:nvSpPr>
          <p:cNvPr id="3" name="Content Placeholder 2"/>
          <p:cNvSpPr>
            <a:spLocks noGrp="1"/>
          </p:cNvSpPr>
          <p:nvPr>
            <p:ph idx="1"/>
          </p:nvPr>
        </p:nvSpPr>
        <p:spPr>
          <a:xfrm>
            <a:off x="838199" y="1825625"/>
            <a:ext cx="10727268" cy="2263775"/>
          </a:xfrm>
        </p:spPr>
        <p:txBody>
          <a:bodyPr>
            <a:noAutofit/>
          </a:bodyPr>
          <a:lstStyle/>
          <a:p>
            <a:r>
              <a:rPr lang="en-US" sz="1600" dirty="0"/>
              <a:t>Complex clean energy systems (such as smart grids, power plants, wind turbine farms, for instance.) have a large number of critical components that must function correctly so that the systems can perform their operations correctly.  </a:t>
            </a:r>
            <a:endParaRPr lang="en-US" sz="1600" dirty="0" smtClean="0"/>
          </a:p>
          <a:p>
            <a:r>
              <a:rPr lang="en-US" sz="1600" dirty="0" smtClean="0"/>
              <a:t>Energy </a:t>
            </a:r>
            <a:r>
              <a:rPr lang="en-US" sz="1600" dirty="0"/>
              <a:t>systems have thousands of sensors that gather real-time maintenance data continuously for condition monitoring and failure prediction purposes. </a:t>
            </a:r>
            <a:endParaRPr lang="en-US" sz="1600" dirty="0"/>
          </a:p>
          <a:p>
            <a:r>
              <a:rPr lang="en-US" sz="1600" dirty="0" smtClean="0"/>
              <a:t>Analyzing </a:t>
            </a:r>
            <a:r>
              <a:rPr lang="en-US" sz="1600" dirty="0"/>
              <a:t>massive amounts of maintenance data collected from sensors in energy systems and equipment can provide predictions for the impending failures (potentially in real-time) so that their reliability and availability can be improved. </a:t>
            </a:r>
            <a:endParaRPr lang="en-US" sz="12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3036527" y="3892590"/>
            <a:ext cx="6330611" cy="2498693"/>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Energy Systems Prognostics with Cloud</a:t>
            </a:r>
            <a:endParaRPr lang="en-US" dirty="0">
              <a:latin typeface="+mn-lt"/>
            </a:endParaRPr>
          </a:p>
        </p:txBody>
      </p:sp>
      <p:sp>
        <p:nvSpPr>
          <p:cNvPr id="3" name="Content Placeholder 2"/>
          <p:cNvSpPr>
            <a:spLocks noGrp="1"/>
          </p:cNvSpPr>
          <p:nvPr>
            <p:ph idx="1"/>
          </p:nvPr>
        </p:nvSpPr>
        <p:spPr>
          <a:xfrm>
            <a:off x="838199" y="1825625"/>
            <a:ext cx="10727268" cy="2263775"/>
          </a:xfrm>
        </p:spPr>
        <p:txBody>
          <a:bodyPr>
            <a:noAutofit/>
          </a:bodyPr>
          <a:lstStyle/>
          <a:p>
            <a:r>
              <a:rPr lang="en-US" sz="2000" dirty="0" smtClean="0"/>
              <a:t>Prognostic </a:t>
            </a:r>
            <a:r>
              <a:rPr lang="en-US" sz="2000" dirty="0"/>
              <a:t>real-time health management involves predicting system performance by analyzing the extent of deviation of a system from its normal operating profiles. </a:t>
            </a:r>
            <a:endParaRPr lang="en-US" sz="2000" dirty="0" smtClean="0"/>
          </a:p>
          <a:p>
            <a:r>
              <a:rPr lang="en-US" sz="2000" dirty="0"/>
              <a:t>Cloud-based big sensor data storage </a:t>
            </a:r>
            <a:r>
              <a:rPr lang="en-US" sz="2000" dirty="0" smtClean="0"/>
              <a:t>and analytics </a:t>
            </a:r>
            <a:r>
              <a:rPr lang="en-US" sz="2000" dirty="0"/>
              <a:t>systems are based on distributed storage systems (such as HDFS) and </a:t>
            </a:r>
            <a:r>
              <a:rPr lang="en-US" sz="2000" dirty="0" smtClean="0"/>
              <a:t>distributed batch </a:t>
            </a:r>
            <a:r>
              <a:rPr lang="en-US" sz="2000" dirty="0"/>
              <a:t>processing frameworks (such as </a:t>
            </a:r>
            <a:r>
              <a:rPr lang="en-US" sz="2000" dirty="0" err="1"/>
              <a:t>Hadoop</a:t>
            </a:r>
            <a:r>
              <a:rPr lang="en-US" sz="2000" dirty="0"/>
              <a:t>). </a:t>
            </a:r>
            <a:endParaRPr lang="en-US" sz="2000" dirty="0" smtClean="0"/>
          </a:p>
          <a:p>
            <a:r>
              <a:rPr lang="en-US" sz="2000" dirty="0" smtClean="0"/>
              <a:t>Cloud-based </a:t>
            </a:r>
            <a:r>
              <a:rPr lang="en-US" sz="2000" dirty="0"/>
              <a:t>distributed batch </a:t>
            </a:r>
            <a:r>
              <a:rPr lang="en-US" sz="2000" dirty="0" smtClean="0"/>
              <a:t>processing infrastructures </a:t>
            </a:r>
            <a:r>
              <a:rPr lang="en-US" sz="2000" dirty="0"/>
              <a:t>process large volumes of data using inexpensive commodity computers </a:t>
            </a:r>
            <a:r>
              <a:rPr lang="en-US" sz="2000" dirty="0" smtClean="0"/>
              <a:t>which are </a:t>
            </a:r>
            <a:r>
              <a:rPr lang="en-US" sz="2000" dirty="0"/>
              <a:t>connected to work in parallel. </a:t>
            </a:r>
            <a:endParaRPr lang="en-US" sz="2000" dirty="0" smtClean="0"/>
          </a:p>
          <a:p>
            <a:r>
              <a:rPr lang="en-US" sz="2000" dirty="0" smtClean="0"/>
              <a:t>Such </a:t>
            </a:r>
            <a:r>
              <a:rPr lang="en-US" sz="2000" dirty="0"/>
              <a:t>systems are designed to work on commodity </a:t>
            </a:r>
            <a:r>
              <a:rPr lang="en-US" sz="2000" dirty="0" smtClean="0"/>
              <a:t>hardware which </a:t>
            </a:r>
            <a:r>
              <a:rPr lang="en-US" sz="2000" dirty="0"/>
              <a:t>has high probability of failure using techniques such as replication of file blocks </a:t>
            </a:r>
            <a:r>
              <a:rPr lang="en-US" sz="2000" dirty="0" smtClean="0"/>
              <a:t>on multiple </a:t>
            </a:r>
            <a:r>
              <a:rPr lang="en-US" sz="2000" dirty="0"/>
              <a:t>machines in a cluster.</a:t>
            </a:r>
            <a:endParaRPr lang="en-US" sz="20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Collecting Sensor Data in Cloud</a:t>
            </a:r>
            <a:endParaRPr lang="en-US" dirty="0">
              <a:latin typeface="+mn-lt"/>
            </a:endParaRPr>
          </a:p>
        </p:txBody>
      </p:sp>
      <p:sp>
        <p:nvSpPr>
          <p:cNvPr id="3" name="Content Placeholder 2"/>
          <p:cNvSpPr>
            <a:spLocks noGrp="1"/>
          </p:cNvSpPr>
          <p:nvPr>
            <p:ph idx="1"/>
          </p:nvPr>
        </p:nvSpPr>
        <p:spPr>
          <a:xfrm>
            <a:off x="838199" y="1825625"/>
            <a:ext cx="10727268" cy="2263775"/>
          </a:xfrm>
        </p:spPr>
        <p:txBody>
          <a:bodyPr>
            <a:noAutofit/>
          </a:bodyPr>
          <a:lstStyle/>
          <a:p>
            <a:r>
              <a:rPr lang="en-US" sz="2000" dirty="0"/>
              <a:t>Workflow for aggregating sensor data in a </a:t>
            </a:r>
            <a:r>
              <a:rPr lang="en-US" sz="2000" dirty="0" smtClean="0"/>
              <a:t>cloud:</a:t>
            </a:r>
            <a:endParaRPr lang="en-US" sz="2000" dirty="0" smtClean="0"/>
          </a:p>
          <a:p>
            <a:pPr lvl="1"/>
            <a:r>
              <a:rPr lang="en-US" sz="1600" dirty="0" smtClean="0"/>
              <a:t>The </a:t>
            </a:r>
            <a:r>
              <a:rPr lang="en-US" sz="1600" dirty="0"/>
              <a:t>first step in this </a:t>
            </a:r>
            <a:r>
              <a:rPr lang="en-US" sz="1600" dirty="0" smtClean="0"/>
              <a:t>workflow </a:t>
            </a:r>
            <a:r>
              <a:rPr lang="en-US" sz="1600" dirty="0"/>
              <a:t>is data aggregation.  Each incoming data stream is mapped to a data aggregator. </a:t>
            </a:r>
            <a:endParaRPr lang="en-US" sz="1600" dirty="0" smtClean="0"/>
          </a:p>
          <a:p>
            <a:pPr lvl="1"/>
            <a:r>
              <a:rPr lang="en-US" sz="1600" dirty="0" smtClean="0"/>
              <a:t>Since </a:t>
            </a:r>
            <a:r>
              <a:rPr lang="en-US" sz="1600" dirty="0"/>
              <a:t>the raw sensor data comes from a large number of machines in the form of data streams, the data has to be preprocessed to make the data analysis using cloud-based parallel processing frameworks (such as </a:t>
            </a:r>
            <a:r>
              <a:rPr lang="en-US" sz="1600" dirty="0" err="1"/>
              <a:t>Hadoop</a:t>
            </a:r>
            <a:r>
              <a:rPr lang="en-US" sz="1600" dirty="0"/>
              <a:t>) more efficient. For example, the </a:t>
            </a:r>
            <a:r>
              <a:rPr lang="en-US" sz="1600" dirty="0" err="1"/>
              <a:t>Hadoop</a:t>
            </a:r>
            <a:r>
              <a:rPr lang="en-US" sz="1600" dirty="0"/>
              <a:t> </a:t>
            </a:r>
            <a:r>
              <a:rPr lang="en-US" sz="1600" dirty="0" err="1"/>
              <a:t>MapReduce</a:t>
            </a:r>
            <a:r>
              <a:rPr lang="en-US" sz="1600" dirty="0"/>
              <a:t> data processing model works more efficiently with a small number of large files rather than a large number of small files. </a:t>
            </a:r>
            <a:endParaRPr lang="en-US" sz="1600" dirty="0" smtClean="0"/>
          </a:p>
          <a:p>
            <a:pPr lvl="1"/>
            <a:r>
              <a:rPr lang="en-US" sz="1600" dirty="0" smtClean="0"/>
              <a:t>The </a:t>
            </a:r>
            <a:r>
              <a:rPr lang="en-US" sz="1600" dirty="0"/>
              <a:t>data aggregators buffer the streaming data into larger chunks. </a:t>
            </a:r>
            <a:endParaRPr lang="en-US" sz="1600" dirty="0" smtClean="0"/>
          </a:p>
          <a:p>
            <a:pPr lvl="1"/>
            <a:r>
              <a:rPr lang="en-US" sz="1600" dirty="0" smtClean="0"/>
              <a:t>The </a:t>
            </a:r>
            <a:r>
              <a:rPr lang="en-US" sz="1600" dirty="0"/>
              <a:t>next step is to filter data and remove bad records in which some sensor readings are missing. </a:t>
            </a:r>
            <a:endParaRPr lang="en-US" sz="1600" dirty="0" smtClean="0"/>
          </a:p>
          <a:p>
            <a:pPr lvl="1"/>
            <a:r>
              <a:rPr lang="en-US" sz="1600" dirty="0" smtClean="0"/>
              <a:t>The </a:t>
            </a:r>
            <a:r>
              <a:rPr lang="en-US" sz="1600" dirty="0"/>
              <a:t>filtered data then compressed and archived to a cloud storage. </a:t>
            </a:r>
            <a:endParaRPr lang="en-US" sz="16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3505183" y="4419601"/>
            <a:ext cx="5303883" cy="1910297"/>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Characteristics of Cloud Computing</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a:t>Reduced costs:</a:t>
            </a:r>
            <a:endParaRPr lang="en-US" dirty="0" smtClean="0"/>
          </a:p>
          <a:p>
            <a:pPr lvl="1"/>
            <a:r>
              <a:rPr lang="en-US" dirty="0"/>
              <a:t>Cloud computing provides cost beneﬁts for applications as only as much computing </a:t>
            </a:r>
            <a:r>
              <a:rPr lang="en-US" dirty="0" smtClean="0"/>
              <a:t>and storage </a:t>
            </a:r>
            <a:r>
              <a:rPr lang="en-US" dirty="0"/>
              <a:t>resources as required can be provisioned dynamically, and upfront investment </a:t>
            </a:r>
            <a:r>
              <a:rPr lang="en-US" dirty="0" smtClean="0"/>
              <a:t>in purchase </a:t>
            </a:r>
            <a:r>
              <a:rPr lang="en-US" dirty="0"/>
              <a:t>of computing assets to cover worst case requirements is avoid. </a:t>
            </a:r>
            <a:endParaRPr lang="en-US" dirty="0" smtClean="0"/>
          </a:p>
          <a:p>
            <a:pPr lvl="1"/>
            <a:endParaRPr lang="en-US" dirty="0" smtClean="0"/>
          </a:p>
          <a:p>
            <a:r>
              <a:rPr lang="en-US" sz="2600" dirty="0"/>
              <a:t>Outsourced Management:</a:t>
            </a:r>
            <a:endParaRPr lang="en-US" sz="2600" dirty="0" smtClean="0"/>
          </a:p>
          <a:p>
            <a:pPr lvl="1"/>
            <a:r>
              <a:rPr lang="en-US" sz="2200" dirty="0"/>
              <a:t>Cloud computing allows the users (individuals, large organizations, small and </a:t>
            </a:r>
            <a:r>
              <a:rPr lang="en-US" sz="2200" dirty="0" smtClean="0"/>
              <a:t>medium enterprises </a:t>
            </a:r>
            <a:r>
              <a:rPr lang="en-US" sz="2200" dirty="0"/>
              <a:t>and governments) to outsource the IT infrastructure requirements to </a:t>
            </a:r>
            <a:r>
              <a:rPr lang="en-US" sz="2200" dirty="0" smtClean="0"/>
              <a:t>external cloud </a:t>
            </a:r>
            <a:r>
              <a:rPr lang="en-US" sz="2200" dirty="0"/>
              <a:t>providers. </a:t>
            </a:r>
            <a:endParaRPr lang="en-US" sz="2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Predicting Faults in Energy Systems</a:t>
            </a:r>
            <a:endParaRPr lang="en-US" dirty="0">
              <a:latin typeface="+mn-lt"/>
            </a:endParaRPr>
          </a:p>
        </p:txBody>
      </p:sp>
      <p:sp>
        <p:nvSpPr>
          <p:cNvPr id="3" name="Content Placeholder 2"/>
          <p:cNvSpPr>
            <a:spLocks noGrp="1"/>
          </p:cNvSpPr>
          <p:nvPr>
            <p:ph idx="1"/>
          </p:nvPr>
        </p:nvSpPr>
        <p:spPr>
          <a:xfrm>
            <a:off x="838199" y="1825625"/>
            <a:ext cx="10727268" cy="2263775"/>
          </a:xfrm>
        </p:spPr>
        <p:txBody>
          <a:bodyPr>
            <a:noAutofit/>
          </a:bodyPr>
          <a:lstStyle/>
          <a:p>
            <a:r>
              <a:rPr lang="en-US" sz="2000" dirty="0"/>
              <a:t>Faults in energy systems have unique signatures such as increase in temperature, increase in vibration levels, for instance. </a:t>
            </a:r>
            <a:endParaRPr lang="en-US" sz="2000" dirty="0"/>
          </a:p>
          <a:p>
            <a:r>
              <a:rPr lang="en-US" sz="2000" dirty="0"/>
              <a:t>Various machine learning and analysis algorithms can be implemented over the distributed processing frameworks in the cloud for analyzing the machine sensor data.  </a:t>
            </a:r>
            <a:endParaRPr lang="en-US" sz="2000" dirty="0"/>
          </a:p>
          <a:p>
            <a:r>
              <a:rPr lang="en-US" sz="2000" dirty="0"/>
              <a:t>Clustering algorithms can help in fault isolation. </a:t>
            </a:r>
            <a:endParaRPr lang="en-US" sz="2000" dirty="0"/>
          </a:p>
          <a:p>
            <a:r>
              <a:rPr lang="en-US" sz="2000" dirty="0" smtClean="0"/>
              <a:t>Case-based </a:t>
            </a:r>
            <a:r>
              <a:rPr lang="en-US" sz="2000" dirty="0"/>
              <a:t>reasoning (CBR) is another popular method that has been used for fault prediction. </a:t>
            </a:r>
            <a:endParaRPr lang="en-US" sz="20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1"/>
          <a:stretch>
            <a:fillRect/>
          </a:stretch>
        </p:blipFill>
        <p:spPr>
          <a:xfrm>
            <a:off x="2374421" y="4089400"/>
            <a:ext cx="7650862" cy="2175933"/>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sz="4000" dirty="0" smtClean="0">
                <a:latin typeface="+mn-lt"/>
              </a:rPr>
              <a:t>Case Based Reasoning for Fault Prediction</a:t>
            </a:r>
            <a:endParaRPr lang="en-US" sz="4000" dirty="0" smtClean="0">
              <a:latin typeface="+mn-lt"/>
            </a:endParaRPr>
          </a:p>
        </p:txBody>
      </p:sp>
      <p:sp>
        <p:nvSpPr>
          <p:cNvPr id="3" name="Content Placeholder 2"/>
          <p:cNvSpPr>
            <a:spLocks noGrp="1"/>
          </p:cNvSpPr>
          <p:nvPr>
            <p:ph idx="1"/>
          </p:nvPr>
        </p:nvSpPr>
        <p:spPr>
          <a:xfrm>
            <a:off x="838199" y="1825625"/>
            <a:ext cx="10727268" cy="4608591"/>
          </a:xfrm>
        </p:spPr>
        <p:txBody>
          <a:bodyPr>
            <a:noAutofit/>
          </a:bodyPr>
          <a:lstStyle/>
          <a:p>
            <a:r>
              <a:rPr lang="en-US" sz="2000" dirty="0" smtClean="0"/>
              <a:t>Case-based </a:t>
            </a:r>
            <a:r>
              <a:rPr lang="en-US" sz="2000" dirty="0"/>
              <a:t>reasoning (CBR) is </a:t>
            </a:r>
            <a:r>
              <a:rPr lang="en-US" sz="2000" dirty="0" smtClean="0"/>
              <a:t>popular </a:t>
            </a:r>
            <a:r>
              <a:rPr lang="en-US" sz="2000" dirty="0"/>
              <a:t>method that has been used for fault prediction. </a:t>
            </a:r>
            <a:endParaRPr lang="en-US" sz="2000" dirty="0" smtClean="0"/>
          </a:p>
          <a:p>
            <a:r>
              <a:rPr lang="en-US" sz="2000" dirty="0" smtClean="0"/>
              <a:t>CBR </a:t>
            </a:r>
            <a:r>
              <a:rPr lang="en-US" sz="2000" dirty="0"/>
              <a:t>finds solutions to new problems based on past experience. </a:t>
            </a:r>
            <a:endParaRPr lang="en-US" sz="2000" dirty="0"/>
          </a:p>
          <a:p>
            <a:r>
              <a:rPr lang="en-US" sz="2000" dirty="0"/>
              <a:t>CBR is an effective technique for problem solving in the fields in which it is hard to establish a quantitative mathematical model, such as prognostic health management. </a:t>
            </a:r>
            <a:endParaRPr lang="en-US" sz="2000" dirty="0"/>
          </a:p>
          <a:p>
            <a:r>
              <a:rPr lang="en-US" sz="2000" dirty="0"/>
              <a:t>In CBR, the past experience is organized and represented as cases in a case-base. </a:t>
            </a:r>
            <a:endParaRPr lang="en-US" sz="2000" dirty="0" smtClean="0"/>
          </a:p>
          <a:p>
            <a:endParaRPr lang="en-US" sz="2000" dirty="0" smtClean="0"/>
          </a:p>
          <a:p>
            <a:r>
              <a:rPr lang="en-US" sz="2000" dirty="0" smtClean="0"/>
              <a:t>The </a:t>
            </a:r>
            <a:r>
              <a:rPr lang="en-US" sz="2000" dirty="0"/>
              <a:t>steps involved in CBR </a:t>
            </a:r>
            <a:r>
              <a:rPr lang="en-US" sz="2000" dirty="0" smtClean="0"/>
              <a:t>are:</a:t>
            </a:r>
            <a:endParaRPr lang="en-US" sz="2000" dirty="0" smtClean="0"/>
          </a:p>
          <a:p>
            <a:pPr lvl="1"/>
            <a:r>
              <a:rPr lang="en-US" sz="1600" b="1" dirty="0" smtClean="0"/>
              <a:t>Retrieve</a:t>
            </a:r>
            <a:r>
              <a:rPr lang="en-US" sz="1600" dirty="0" smtClean="0"/>
              <a:t>: retrieving </a:t>
            </a:r>
            <a:r>
              <a:rPr lang="en-US" sz="1600" dirty="0"/>
              <a:t>similar cases from </a:t>
            </a:r>
            <a:r>
              <a:rPr lang="en-US" sz="1600" dirty="0" smtClean="0"/>
              <a:t>case-base</a:t>
            </a:r>
            <a:endParaRPr lang="en-US" sz="1600" dirty="0" smtClean="0"/>
          </a:p>
          <a:p>
            <a:pPr lvl="1"/>
            <a:r>
              <a:rPr lang="en-US" sz="1600" b="1" dirty="0" smtClean="0"/>
              <a:t>Reuse</a:t>
            </a:r>
            <a:r>
              <a:rPr lang="en-US" sz="1600" dirty="0" smtClean="0"/>
              <a:t>: reusing </a:t>
            </a:r>
            <a:r>
              <a:rPr lang="en-US" sz="1600" dirty="0"/>
              <a:t>the information in the retrieved </a:t>
            </a:r>
            <a:r>
              <a:rPr lang="en-US" sz="1600" dirty="0" smtClean="0"/>
              <a:t>cases</a:t>
            </a:r>
            <a:endParaRPr lang="en-US" sz="1600" dirty="0" smtClean="0"/>
          </a:p>
          <a:p>
            <a:pPr lvl="1"/>
            <a:r>
              <a:rPr lang="en-US" sz="1600" b="1" dirty="0" smtClean="0"/>
              <a:t>Revise</a:t>
            </a:r>
            <a:r>
              <a:rPr lang="en-US" sz="1600" dirty="0" smtClean="0"/>
              <a:t>: revising </a:t>
            </a:r>
            <a:r>
              <a:rPr lang="en-US" sz="1600" dirty="0"/>
              <a:t>the </a:t>
            </a:r>
            <a:r>
              <a:rPr lang="en-US" sz="1600" dirty="0" smtClean="0"/>
              <a:t>solution</a:t>
            </a:r>
            <a:endParaRPr lang="en-US" sz="1600" dirty="0" smtClean="0"/>
          </a:p>
          <a:p>
            <a:pPr lvl="1"/>
            <a:r>
              <a:rPr lang="en-US" sz="1600" b="1" dirty="0" smtClean="0"/>
              <a:t>Retain</a:t>
            </a:r>
            <a:r>
              <a:rPr lang="en-US" sz="1600" dirty="0" smtClean="0"/>
              <a:t>: retaining </a:t>
            </a:r>
            <a:r>
              <a:rPr lang="en-US" sz="1600" dirty="0"/>
              <a:t>a new experience into the case-base. </a:t>
            </a:r>
            <a:endParaRPr lang="en-US" sz="16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a:latin typeface="+mn-lt"/>
              </a:rPr>
              <a:t> Cloud Computing for </a:t>
            </a:r>
            <a:r>
              <a:rPr lang="en-US" dirty="0" smtClean="0">
                <a:latin typeface="+mn-lt"/>
              </a:rPr>
              <a:t>Smart Grids</a:t>
            </a:r>
            <a:endParaRPr lang="en-US" dirty="0">
              <a:latin typeface="+mn-lt"/>
            </a:endParaRPr>
          </a:p>
        </p:txBody>
      </p:sp>
      <p:sp>
        <p:nvSpPr>
          <p:cNvPr id="3" name="Content Placeholder 2"/>
          <p:cNvSpPr>
            <a:spLocks noGrp="1"/>
          </p:cNvSpPr>
          <p:nvPr>
            <p:ph idx="1"/>
          </p:nvPr>
        </p:nvSpPr>
        <p:spPr>
          <a:xfrm>
            <a:off x="838199" y="1825625"/>
            <a:ext cx="5207001" cy="4587993"/>
          </a:xfrm>
        </p:spPr>
        <p:txBody>
          <a:bodyPr>
            <a:noAutofit/>
          </a:bodyPr>
          <a:lstStyle/>
          <a:p>
            <a:r>
              <a:rPr lang="en-US" sz="1600" dirty="0"/>
              <a:t>Smart Grid is a data communications network integrated with the electrical grid that collects and analyzes data captured in near-real-time about power transmission, distribution, and consumption. </a:t>
            </a:r>
            <a:endParaRPr lang="en-US" sz="1600" dirty="0" smtClean="0"/>
          </a:p>
          <a:p>
            <a:r>
              <a:rPr lang="en-US" sz="1600" dirty="0" smtClean="0"/>
              <a:t>Smart </a:t>
            </a:r>
            <a:r>
              <a:rPr lang="en-US" sz="1600" dirty="0"/>
              <a:t>Grid technology provides predictive information and recommendations to utilities, their suppliers, and their customers on how best to manage power. </a:t>
            </a:r>
            <a:r>
              <a:rPr lang="en-US" sz="1600" dirty="0" smtClean="0"/>
              <a:t> </a:t>
            </a:r>
            <a:endParaRPr lang="en-US" sz="1600" dirty="0"/>
          </a:p>
          <a:p>
            <a:r>
              <a:rPr lang="en-US" sz="1600" dirty="0"/>
              <a:t> Smart Grids collect data regarding electricity generation (centralized or distributed), consumption (instantaneous or predictive), storage (or conversion of energy into other forms), distribution and equipment health data</a:t>
            </a:r>
            <a:r>
              <a:rPr lang="en-US" sz="1600" dirty="0" smtClean="0"/>
              <a:t>.</a:t>
            </a:r>
            <a:endParaRPr lang="en-US" sz="1600" dirty="0" smtClean="0"/>
          </a:p>
          <a:p>
            <a:r>
              <a:rPr lang="en-US" sz="1600" dirty="0"/>
              <a:t>Smart grids use high-speed, fully integrated, two-way communication technologies for real-time information and power exchange.</a:t>
            </a:r>
            <a:endParaRPr lang="en-US" sz="1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1"/>
          <a:stretch>
            <a:fillRect/>
          </a:stretch>
        </p:blipFill>
        <p:spPr>
          <a:xfrm>
            <a:off x="6097251" y="1904206"/>
            <a:ext cx="5970147" cy="4361127"/>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a:latin typeface="+mn-lt"/>
              </a:rPr>
              <a:t> Cloud Computing for </a:t>
            </a:r>
            <a:r>
              <a:rPr lang="en-US" dirty="0" smtClean="0">
                <a:latin typeface="+mn-lt"/>
              </a:rPr>
              <a:t>Smart Grids</a:t>
            </a:r>
            <a:endParaRPr lang="en-US" dirty="0">
              <a:latin typeface="+mn-lt"/>
            </a:endParaRPr>
          </a:p>
        </p:txBody>
      </p:sp>
      <p:sp>
        <p:nvSpPr>
          <p:cNvPr id="3" name="Content Placeholder 2"/>
          <p:cNvSpPr>
            <a:spLocks noGrp="1"/>
          </p:cNvSpPr>
          <p:nvPr>
            <p:ph idx="1"/>
          </p:nvPr>
        </p:nvSpPr>
        <p:spPr>
          <a:xfrm>
            <a:off x="838199" y="1825625"/>
            <a:ext cx="10693401" cy="4587993"/>
          </a:xfrm>
        </p:spPr>
        <p:txBody>
          <a:bodyPr>
            <a:noAutofit/>
          </a:bodyPr>
          <a:lstStyle/>
          <a:p>
            <a:r>
              <a:rPr lang="en-US" sz="1800" dirty="0"/>
              <a:t>Sensing and measurement technologies are used for evaluating the health of equipment and the integrity of the grid. Power thefts can be prevented using smart metering. </a:t>
            </a:r>
            <a:endParaRPr lang="en-US" sz="1800" dirty="0" smtClean="0"/>
          </a:p>
          <a:p>
            <a:r>
              <a:rPr lang="en-US" sz="1800" dirty="0" smtClean="0"/>
              <a:t>By </a:t>
            </a:r>
            <a:r>
              <a:rPr lang="en-US" sz="1800" dirty="0"/>
              <a:t>analyzing the data on power generation, transmission and consumption smart girds can improve efficiency throughout the electric system. </a:t>
            </a:r>
            <a:endParaRPr lang="en-US" sz="1800" dirty="0" smtClean="0"/>
          </a:p>
          <a:p>
            <a:r>
              <a:rPr lang="en-US" sz="1800" dirty="0" smtClean="0"/>
              <a:t>Storage </a:t>
            </a:r>
            <a:r>
              <a:rPr lang="en-US" sz="1800" dirty="0"/>
              <a:t>collection and analysis of smarts grids data in the cloud can help in dynamic optimization of system operations, maintenance, and planning. </a:t>
            </a:r>
            <a:endParaRPr lang="en-US" sz="1800" dirty="0" smtClean="0"/>
          </a:p>
          <a:p>
            <a:r>
              <a:rPr lang="en-US" sz="1800" dirty="0" smtClean="0"/>
              <a:t>Cloud-based </a:t>
            </a:r>
            <a:r>
              <a:rPr lang="en-US" sz="1800" dirty="0"/>
              <a:t>monitoring of smart grids data can improve energy usage levels via energy feedback to users coupled with real-time pricing information and from users with energy consumption status to reduce energy usage. </a:t>
            </a:r>
            <a:endParaRPr lang="en-US" sz="1800" dirty="0" smtClean="0"/>
          </a:p>
          <a:p>
            <a:r>
              <a:rPr lang="en-US" sz="1800" dirty="0" smtClean="0"/>
              <a:t>Real- </a:t>
            </a:r>
            <a:r>
              <a:rPr lang="en-US" sz="1800" dirty="0"/>
              <a:t>time demand response and management strategies can be used for lowering peak demand and overall load via appliance control and energy storage mechanisms. </a:t>
            </a:r>
            <a:endParaRPr lang="en-US" sz="1800" dirty="0" smtClean="0"/>
          </a:p>
          <a:p>
            <a:r>
              <a:rPr lang="en-US" sz="1800" dirty="0" smtClean="0"/>
              <a:t>Condition </a:t>
            </a:r>
            <a:r>
              <a:rPr lang="en-US" sz="1800" dirty="0"/>
              <a:t>monitoring data collected from power generation and transmission systems can help in detecting faults and predicting outages. </a:t>
            </a:r>
            <a:endParaRPr lang="en-US" sz="18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sz="4000" dirty="0">
                <a:latin typeface="+mn-lt"/>
              </a:rPr>
              <a:t> Cloud Computing for Transportation Systems</a:t>
            </a:r>
            <a:endParaRPr lang="en-US" sz="4000" dirty="0">
              <a:latin typeface="+mn-lt"/>
            </a:endParaRPr>
          </a:p>
        </p:txBody>
      </p:sp>
      <p:sp>
        <p:nvSpPr>
          <p:cNvPr id="3" name="Content Placeholder 2"/>
          <p:cNvSpPr>
            <a:spLocks noGrp="1"/>
          </p:cNvSpPr>
          <p:nvPr>
            <p:ph idx="1"/>
          </p:nvPr>
        </p:nvSpPr>
        <p:spPr>
          <a:xfrm>
            <a:off x="838199" y="1825625"/>
            <a:ext cx="5207001" cy="4587993"/>
          </a:xfrm>
        </p:spPr>
        <p:txBody>
          <a:bodyPr>
            <a:noAutofit/>
          </a:bodyPr>
          <a:lstStyle/>
          <a:p>
            <a:r>
              <a:rPr lang="en-US" sz="1800" dirty="0"/>
              <a:t>Modern transportation systems are driven by data collected from multiple sources which is processed to provide new services to the stakeholders.  </a:t>
            </a:r>
            <a:endParaRPr lang="en-US" sz="1800" dirty="0" smtClean="0"/>
          </a:p>
          <a:p>
            <a:r>
              <a:rPr lang="en-US" sz="1800" dirty="0" smtClean="0"/>
              <a:t>By </a:t>
            </a:r>
            <a:r>
              <a:rPr lang="en-US" sz="1800" dirty="0"/>
              <a:t>collecting large amount of data from various sources and processing the data into useful information, data-driven transportation systems can provide new services such </a:t>
            </a:r>
            <a:r>
              <a:rPr lang="en-US" sz="1800" dirty="0" smtClean="0"/>
              <a:t>as:</a:t>
            </a:r>
            <a:endParaRPr lang="en-US" sz="1800" dirty="0" smtClean="0"/>
          </a:p>
          <a:p>
            <a:pPr lvl="1"/>
            <a:r>
              <a:rPr lang="en-US" sz="1400" dirty="0" smtClean="0"/>
              <a:t>Advanced </a:t>
            </a:r>
            <a:r>
              <a:rPr lang="en-US" sz="1400" dirty="0"/>
              <a:t>route guidance </a:t>
            </a:r>
            <a:endParaRPr lang="en-US" sz="1400" dirty="0" smtClean="0"/>
          </a:p>
          <a:p>
            <a:pPr lvl="1"/>
            <a:r>
              <a:rPr lang="en-US" sz="1400" dirty="0" smtClean="0"/>
              <a:t>Dynamic </a:t>
            </a:r>
            <a:r>
              <a:rPr lang="en-US" sz="1400" dirty="0"/>
              <a:t>vehicle routing </a:t>
            </a:r>
            <a:endParaRPr lang="en-US" sz="1400" dirty="0" smtClean="0"/>
          </a:p>
          <a:p>
            <a:pPr lvl="1"/>
            <a:r>
              <a:rPr lang="en-US" sz="1400" dirty="0" smtClean="0"/>
              <a:t>Anticipating </a:t>
            </a:r>
            <a:r>
              <a:rPr lang="en-US" sz="1400" dirty="0"/>
              <a:t>customer demands for pickup and delivery </a:t>
            </a:r>
            <a:r>
              <a:rPr lang="en-US" sz="1400" dirty="0" smtClean="0"/>
              <a:t>problem</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6149587" y="2117657"/>
            <a:ext cx="5658356" cy="3250210"/>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a:latin typeface="+mn-lt"/>
              </a:rPr>
              <a:t> Cloud </a:t>
            </a:r>
            <a:r>
              <a:rPr lang="en-US" dirty="0" smtClean="0">
                <a:latin typeface="+mn-lt"/>
              </a:rPr>
              <a:t>Apps for </a:t>
            </a:r>
            <a:r>
              <a:rPr lang="en-US" dirty="0">
                <a:latin typeface="+mn-lt"/>
              </a:rPr>
              <a:t>Transportation Systems</a:t>
            </a:r>
            <a:endParaRPr lang="en-US" dirty="0">
              <a:latin typeface="+mn-lt"/>
            </a:endParaRPr>
          </a:p>
        </p:txBody>
      </p:sp>
      <p:sp>
        <p:nvSpPr>
          <p:cNvPr id="3" name="Content Placeholder 2"/>
          <p:cNvSpPr>
            <a:spLocks noGrp="1"/>
          </p:cNvSpPr>
          <p:nvPr>
            <p:ph idx="1"/>
          </p:nvPr>
        </p:nvSpPr>
        <p:spPr>
          <a:xfrm>
            <a:off x="838199" y="1825625"/>
            <a:ext cx="10744201" cy="4587993"/>
          </a:xfrm>
        </p:spPr>
        <p:txBody>
          <a:bodyPr>
            <a:noAutofit/>
          </a:bodyPr>
          <a:lstStyle/>
          <a:p>
            <a:r>
              <a:rPr lang="en-US" sz="1800" dirty="0"/>
              <a:t>Fleet Tracking </a:t>
            </a:r>
            <a:endParaRPr lang="en-US" sz="1800" dirty="0"/>
          </a:p>
          <a:p>
            <a:pPr lvl="1"/>
            <a:r>
              <a:rPr lang="en-US" sz="1400" dirty="0"/>
              <a:t>Vehicle fleet tracking systems use GPS technology to track the locations of the vehicles in real-time. </a:t>
            </a:r>
            <a:endParaRPr lang="en-US" sz="1400" dirty="0" smtClean="0"/>
          </a:p>
          <a:p>
            <a:pPr lvl="1"/>
            <a:r>
              <a:rPr lang="en-US" sz="1400" dirty="0" smtClean="0"/>
              <a:t>The </a:t>
            </a:r>
            <a:r>
              <a:rPr lang="en-US" sz="1400" dirty="0"/>
              <a:t>vehicle locations and routes data can be aggregated and analyzed in the cloud for detecting bottlenecks in the supply chain such as traffic congestions on routes, assignments and generation of alternative routes, and supply chain optimization. </a:t>
            </a:r>
            <a:endParaRPr lang="en-US" sz="1400" dirty="0" smtClean="0"/>
          </a:p>
          <a:p>
            <a:r>
              <a:rPr lang="en-US" sz="1800" dirty="0"/>
              <a:t>Route Generation &amp; Scheduling </a:t>
            </a:r>
            <a:endParaRPr lang="en-US" sz="1800" dirty="0"/>
          </a:p>
          <a:p>
            <a:pPr lvl="1"/>
            <a:r>
              <a:rPr lang="en-US" sz="1400" dirty="0"/>
              <a:t>Route generation and scheduling systems can generate end-to-end routes using combination of route patterns and transportation modes and feasible schedules based on the availability of vehicles. </a:t>
            </a:r>
            <a:endParaRPr lang="en-US" sz="1400" dirty="0" smtClean="0"/>
          </a:p>
          <a:p>
            <a:pPr lvl="1"/>
            <a:r>
              <a:rPr lang="en-US" sz="1400" dirty="0" smtClean="0"/>
              <a:t>As </a:t>
            </a:r>
            <a:r>
              <a:rPr lang="en-US" sz="1400" dirty="0"/>
              <a:t>the transportation network grows in size and complexity, the number of possible route combinations increases exponentially.  </a:t>
            </a:r>
            <a:endParaRPr lang="en-US" sz="1400" dirty="0" smtClean="0"/>
          </a:p>
          <a:p>
            <a:pPr lvl="1"/>
            <a:r>
              <a:rPr lang="en-US" sz="1400" dirty="0" smtClean="0"/>
              <a:t>Cloud-based </a:t>
            </a:r>
            <a:r>
              <a:rPr lang="en-US" sz="1400" dirty="0"/>
              <a:t>route generation and scheduling systems can provide fast response to the route generation queries and can be scaled up to serve a large transportation network. </a:t>
            </a:r>
            <a:endParaRPr lang="en-US" sz="1400" dirty="0" smtClean="0"/>
          </a:p>
          <a:p>
            <a:pPr lvl="1"/>
            <a:r>
              <a:rPr lang="en-US" sz="1400" dirty="0" smtClean="0"/>
              <a:t>Condition </a:t>
            </a:r>
            <a:r>
              <a:rPr lang="en-US" sz="1400" dirty="0"/>
              <a:t>Monitoring Condition monitoring solutions for transportation systems allow monitoring the conditions inside containers. </a:t>
            </a:r>
            <a:endParaRPr lang="en-US" sz="1400" dirty="0"/>
          </a:p>
          <a:p>
            <a:r>
              <a:rPr lang="en-US" sz="1800" dirty="0"/>
              <a:t>Planning, Operations &amp; Services </a:t>
            </a:r>
            <a:endParaRPr lang="en-US" sz="1800" dirty="0"/>
          </a:p>
          <a:p>
            <a:pPr lvl="1"/>
            <a:r>
              <a:rPr lang="en-US" sz="1400" dirty="0"/>
              <a:t>Different transportation solutions (such as fleet tracking, condition monitoring, route </a:t>
            </a:r>
            <a:r>
              <a:rPr lang="en-US" sz="1400" dirty="0" smtClean="0"/>
              <a:t>generation</a:t>
            </a:r>
            <a:r>
              <a:rPr lang="en-US" sz="1400" dirty="0"/>
              <a:t>, scheduling, cargo operations, fleet maintenance, customer service, order booking, billing &amp; collection, for instance.)  can be moved to the cloud to provide a seamless integration between order management, tactical planning &amp; execution and customer facing processes &amp; systems.</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sz="4000" dirty="0">
                <a:latin typeface="+mn-lt"/>
              </a:rPr>
              <a:t> Cloud Computing for Manufacturing Industry</a:t>
            </a:r>
            <a:endParaRPr lang="en-US" sz="4000" dirty="0">
              <a:latin typeface="+mn-lt"/>
            </a:endParaRPr>
          </a:p>
        </p:txBody>
      </p:sp>
      <p:sp>
        <p:nvSpPr>
          <p:cNvPr id="3" name="Content Placeholder 2"/>
          <p:cNvSpPr>
            <a:spLocks noGrp="1"/>
          </p:cNvSpPr>
          <p:nvPr>
            <p:ph idx="1"/>
          </p:nvPr>
        </p:nvSpPr>
        <p:spPr>
          <a:xfrm>
            <a:off x="838199" y="1825625"/>
            <a:ext cx="10617201" cy="4587993"/>
          </a:xfrm>
        </p:spPr>
        <p:txBody>
          <a:bodyPr>
            <a:noAutofit/>
          </a:bodyPr>
          <a:lstStyle/>
          <a:p>
            <a:r>
              <a:rPr lang="en-US" sz="1600" dirty="0" smtClean="0"/>
              <a:t>There </a:t>
            </a:r>
            <a:r>
              <a:rPr lang="en-US" sz="1600" dirty="0"/>
              <a:t>are two forms of cloud </a:t>
            </a:r>
            <a:r>
              <a:rPr lang="en-US" sz="1600" dirty="0" smtClean="0"/>
              <a:t>manufacturing:</a:t>
            </a:r>
            <a:endParaRPr lang="en-US" sz="1600" dirty="0" smtClean="0"/>
          </a:p>
          <a:p>
            <a:pPr lvl="1"/>
            <a:r>
              <a:rPr lang="en-US" sz="1600" dirty="0" smtClean="0"/>
              <a:t>One that uses cloud </a:t>
            </a:r>
            <a:r>
              <a:rPr lang="en-US" sz="1600" dirty="0"/>
              <a:t>computing technologies for manufacturing </a:t>
            </a:r>
            <a:endParaRPr lang="en-US" sz="1600" dirty="0" smtClean="0"/>
          </a:p>
          <a:p>
            <a:pPr lvl="1"/>
            <a:r>
              <a:rPr lang="en-US" sz="1600" dirty="0" smtClean="0"/>
              <a:t>Other involves service-oriented manufacturing </a:t>
            </a:r>
            <a:r>
              <a:rPr lang="en-US" sz="1600" dirty="0"/>
              <a:t>that replicates the cloud computing environment using physical </a:t>
            </a:r>
            <a:r>
              <a:rPr lang="en-US" sz="1600" dirty="0" smtClean="0"/>
              <a:t>manufacturing resources </a:t>
            </a:r>
            <a:r>
              <a:rPr lang="en-US" sz="1600" dirty="0"/>
              <a:t>(like computing resources in cloud computing). </a:t>
            </a:r>
            <a:endParaRPr lang="en-US" sz="1600" dirty="0" smtClean="0"/>
          </a:p>
          <a:p>
            <a:pPr lvl="1"/>
            <a:endParaRPr lang="en-US" sz="1600" dirty="0"/>
          </a:p>
          <a:p>
            <a:r>
              <a:rPr lang="en-US" sz="1600" dirty="0"/>
              <a:t>Industrial </a:t>
            </a:r>
            <a:r>
              <a:rPr lang="en-US" sz="1600" dirty="0" smtClean="0"/>
              <a:t>Control Systems</a:t>
            </a:r>
            <a:endParaRPr lang="en-US" sz="1600" dirty="0" smtClean="0"/>
          </a:p>
          <a:p>
            <a:pPr lvl="1"/>
            <a:r>
              <a:rPr lang="en-US" sz="1600" dirty="0"/>
              <a:t>Industrial control systems such as supervisory </a:t>
            </a:r>
            <a:r>
              <a:rPr lang="en-US" sz="1600" dirty="0" smtClean="0"/>
              <a:t>control and </a:t>
            </a:r>
            <a:r>
              <a:rPr lang="en-US" sz="1600" dirty="0"/>
              <a:t>data acquisition (SCADA) systems, distributed control systems (DCS), and other </a:t>
            </a:r>
            <a:r>
              <a:rPr lang="en-US" sz="1600" dirty="0" smtClean="0"/>
              <a:t>control system configurations </a:t>
            </a:r>
            <a:r>
              <a:rPr lang="en-US" sz="1600" dirty="0"/>
              <a:t>such as Programmable Logic Controllers (PLC) found in the </a:t>
            </a:r>
            <a:r>
              <a:rPr lang="en-US" sz="1600" dirty="0" smtClean="0"/>
              <a:t>manufacturing </a:t>
            </a:r>
            <a:r>
              <a:rPr lang="en-US" sz="1600" dirty="0"/>
              <a:t>industry continuously generate monitoring and control data. </a:t>
            </a:r>
            <a:endParaRPr lang="en-US" sz="1600" dirty="0" smtClean="0"/>
          </a:p>
          <a:p>
            <a:pPr lvl="1"/>
            <a:r>
              <a:rPr lang="en-US" sz="1600" dirty="0" smtClean="0"/>
              <a:t>Real-time </a:t>
            </a:r>
            <a:r>
              <a:rPr lang="en-US" sz="1600" dirty="0"/>
              <a:t>collection</a:t>
            </a:r>
            <a:r>
              <a:rPr lang="en-US" sz="1600" dirty="0" smtClean="0"/>
              <a:t>, management </a:t>
            </a:r>
            <a:r>
              <a:rPr lang="en-US" sz="1600" dirty="0"/>
              <a:t>and analysis of data on production operations generated by ICS, in the cloud</a:t>
            </a:r>
            <a:r>
              <a:rPr lang="en-US" sz="1600" dirty="0" smtClean="0"/>
              <a:t>, can </a:t>
            </a:r>
            <a:r>
              <a:rPr lang="en-US" sz="1600" dirty="0"/>
              <a:t>help in estimating the state of the systems, improve plant and personnel safety and </a:t>
            </a:r>
            <a:r>
              <a:rPr lang="en-US" sz="1600" dirty="0" smtClean="0"/>
              <a:t>thus take </a:t>
            </a:r>
            <a:r>
              <a:rPr lang="en-US" sz="1600" dirty="0"/>
              <a:t>appropriate action in real-time to prevent catastrophic failures.</a:t>
            </a:r>
            <a:endParaRPr lang="en-US" sz="1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sz="4000" dirty="0">
                <a:latin typeface="+mn-lt"/>
              </a:rPr>
              <a:t> </a:t>
            </a:r>
            <a:r>
              <a:rPr lang="en-US" sz="4000" dirty="0" smtClean="0">
                <a:latin typeface="+mn-lt"/>
              </a:rPr>
              <a:t>Cloud-based Design &amp; Manufacturing</a:t>
            </a:r>
            <a:endParaRPr lang="en-US" sz="4000" dirty="0" smtClean="0">
              <a:latin typeface="+mn-lt"/>
            </a:endParaRPr>
          </a:p>
        </p:txBody>
      </p:sp>
      <p:sp>
        <p:nvSpPr>
          <p:cNvPr id="3" name="Content Placeholder 2"/>
          <p:cNvSpPr>
            <a:spLocks noGrp="1"/>
          </p:cNvSpPr>
          <p:nvPr>
            <p:ph idx="1"/>
          </p:nvPr>
        </p:nvSpPr>
        <p:spPr>
          <a:xfrm>
            <a:off x="651933" y="1650999"/>
            <a:ext cx="4995335" cy="4728751"/>
          </a:xfrm>
        </p:spPr>
        <p:txBody>
          <a:bodyPr>
            <a:noAutofit/>
          </a:bodyPr>
          <a:lstStyle/>
          <a:p>
            <a:r>
              <a:rPr lang="en-US" sz="1600" dirty="0"/>
              <a:t>Software-as-a-Service (SaaS) </a:t>
            </a:r>
            <a:endParaRPr lang="en-US" sz="1600" dirty="0"/>
          </a:p>
          <a:p>
            <a:pPr lvl="1"/>
            <a:r>
              <a:rPr lang="en-US" sz="1400" dirty="0"/>
              <a:t>SaaS service model provides software applications such as customer relationship management (CRM), enterprise relationship management (ERP), computer aided design and manufacturing (CAD/CAM) hosted in a computing cloud, through thin clients such as web browsers. </a:t>
            </a:r>
            <a:endParaRPr lang="en-US" sz="1400" dirty="0"/>
          </a:p>
          <a:p>
            <a:r>
              <a:rPr lang="en-US" sz="1600" dirty="0"/>
              <a:t>Platform-as-a-Service (</a:t>
            </a:r>
            <a:r>
              <a:rPr lang="en-US" sz="1600" dirty="0" err="1"/>
              <a:t>PaaS</a:t>
            </a:r>
            <a:r>
              <a:rPr lang="en-US" sz="1600" dirty="0"/>
              <a:t>) </a:t>
            </a:r>
            <a:endParaRPr lang="en-US" sz="1600" dirty="0"/>
          </a:p>
          <a:p>
            <a:pPr lvl="1"/>
            <a:r>
              <a:rPr lang="en-US" sz="1400" dirty="0" err="1"/>
              <a:t>PaaS</a:t>
            </a:r>
            <a:r>
              <a:rPr lang="en-US" sz="1400" dirty="0"/>
              <a:t> service model allows deployment of applications without the need for buying or managing the underlying infrastructure. </a:t>
            </a:r>
            <a:r>
              <a:rPr lang="en-US" sz="1400" dirty="0" err="1"/>
              <a:t>PaaS</a:t>
            </a:r>
            <a:r>
              <a:rPr lang="en-US" sz="1400" dirty="0"/>
              <a:t> provides services for developing, integrating and testing applications in an integrated development environment.   </a:t>
            </a:r>
            <a:endParaRPr lang="en-US" sz="1400" dirty="0"/>
          </a:p>
          <a:p>
            <a:r>
              <a:rPr lang="en-US" sz="1600" dirty="0"/>
              <a:t>Infrastructure-as-a-Service (</a:t>
            </a:r>
            <a:r>
              <a:rPr lang="en-US" sz="1600" dirty="0" err="1"/>
              <a:t>IaaS</a:t>
            </a:r>
            <a:r>
              <a:rPr lang="en-US" sz="1600" dirty="0"/>
              <a:t>) </a:t>
            </a:r>
            <a:endParaRPr lang="en-US" sz="1600" dirty="0"/>
          </a:p>
          <a:p>
            <a:pPr lvl="1"/>
            <a:r>
              <a:rPr lang="en-US" sz="1400" dirty="0" err="1"/>
              <a:t>IaaS</a:t>
            </a:r>
            <a:r>
              <a:rPr lang="en-US" sz="1400" dirty="0"/>
              <a:t> provides physical resources such as servers, storage that can be provisioned on demand. </a:t>
            </a:r>
            <a:endParaRPr lang="en-US" sz="1400" dirty="0"/>
          </a:p>
          <a:p>
            <a:r>
              <a:rPr lang="en-US" sz="1600" dirty="0"/>
              <a:t>Hardware-as-a-Service (</a:t>
            </a:r>
            <a:r>
              <a:rPr lang="en-US" sz="1600" dirty="0" err="1"/>
              <a:t>HaaS</a:t>
            </a:r>
            <a:r>
              <a:rPr lang="en-US" sz="1600" dirty="0"/>
              <a:t>) </a:t>
            </a:r>
            <a:endParaRPr lang="en-US" sz="1600" dirty="0"/>
          </a:p>
          <a:p>
            <a:pPr lvl="1"/>
            <a:r>
              <a:rPr lang="en-US" sz="1400" dirty="0" err="1"/>
              <a:t>HaaS</a:t>
            </a:r>
            <a:r>
              <a:rPr lang="en-US" sz="1400" dirty="0"/>
              <a:t> provides access to machine tools, 3D printers, manufacturing cells, industrial robots, for instance. </a:t>
            </a:r>
            <a:r>
              <a:rPr lang="en-US" sz="1400" dirty="0" err="1"/>
              <a:t>HaaS</a:t>
            </a:r>
            <a:r>
              <a:rPr lang="en-US" sz="1400" dirty="0"/>
              <a:t> providers can rent hardware to consumers through the CBDM environment. </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1"/>
          <a:stretch>
            <a:fillRect/>
          </a:stretch>
        </p:blipFill>
        <p:spPr>
          <a:xfrm>
            <a:off x="5543505" y="1925097"/>
            <a:ext cx="6368846" cy="3925370"/>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sz="4000" dirty="0">
                <a:latin typeface="+mn-lt"/>
              </a:rPr>
              <a:t> Cloud Computing for Manufacturing Industry</a:t>
            </a:r>
            <a:endParaRPr lang="en-US" sz="4000" dirty="0">
              <a:latin typeface="+mn-lt"/>
            </a:endParaRPr>
          </a:p>
        </p:txBody>
      </p:sp>
      <p:sp>
        <p:nvSpPr>
          <p:cNvPr id="3" name="Content Placeholder 2"/>
          <p:cNvSpPr>
            <a:spLocks noGrp="1"/>
          </p:cNvSpPr>
          <p:nvPr>
            <p:ph idx="1"/>
          </p:nvPr>
        </p:nvSpPr>
        <p:spPr>
          <a:xfrm>
            <a:off x="838199" y="1825625"/>
            <a:ext cx="5207001" cy="4587993"/>
          </a:xfrm>
        </p:spPr>
        <p:txBody>
          <a:bodyPr>
            <a:noAutofit/>
          </a:bodyPr>
          <a:lstStyle/>
          <a:p>
            <a:r>
              <a:rPr lang="en-US" sz="1800" dirty="0"/>
              <a:t>Modern transportation systems are driven by data collected from multiple sources which is processed to provide new services to the stakeholders.  </a:t>
            </a:r>
            <a:endParaRPr lang="en-US" sz="1800" dirty="0" smtClean="0"/>
          </a:p>
          <a:p>
            <a:r>
              <a:rPr lang="en-US" sz="1800" dirty="0" smtClean="0"/>
              <a:t>By </a:t>
            </a:r>
            <a:r>
              <a:rPr lang="en-US" sz="1800" dirty="0"/>
              <a:t>collecting large amount of data from various sources and processing the data into useful information, data-driven transportation systems can provide new services such </a:t>
            </a:r>
            <a:r>
              <a:rPr lang="en-US" sz="1800" dirty="0" smtClean="0"/>
              <a:t>as:</a:t>
            </a:r>
            <a:endParaRPr lang="en-US" sz="1800" dirty="0" smtClean="0"/>
          </a:p>
          <a:p>
            <a:pPr lvl="1"/>
            <a:r>
              <a:rPr lang="en-US" sz="1400" dirty="0" smtClean="0"/>
              <a:t>Advanced </a:t>
            </a:r>
            <a:r>
              <a:rPr lang="en-US" sz="1400" dirty="0"/>
              <a:t>route guidance </a:t>
            </a:r>
            <a:endParaRPr lang="en-US" sz="1400" dirty="0" smtClean="0"/>
          </a:p>
          <a:p>
            <a:pPr lvl="1"/>
            <a:r>
              <a:rPr lang="en-US" sz="1400" dirty="0" smtClean="0"/>
              <a:t>Dynamic </a:t>
            </a:r>
            <a:r>
              <a:rPr lang="en-US" sz="1400" dirty="0"/>
              <a:t>vehicle routing </a:t>
            </a:r>
            <a:endParaRPr lang="en-US" sz="1400" dirty="0" smtClean="0"/>
          </a:p>
          <a:p>
            <a:pPr lvl="1"/>
            <a:r>
              <a:rPr lang="en-US" sz="1400" dirty="0" smtClean="0"/>
              <a:t>Anticipating </a:t>
            </a:r>
            <a:r>
              <a:rPr lang="en-US" sz="1400" dirty="0"/>
              <a:t>customer demands for pickup and delivery </a:t>
            </a:r>
            <a:r>
              <a:rPr lang="en-US" sz="1400" dirty="0" smtClean="0"/>
              <a:t>problem</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6149587" y="2117657"/>
            <a:ext cx="5658356" cy="3250210"/>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a:latin typeface="+mn-lt"/>
              </a:rPr>
              <a:t> Cloud Computing for </a:t>
            </a:r>
            <a:r>
              <a:rPr lang="en-US" dirty="0" smtClean="0">
                <a:latin typeface="+mn-lt"/>
              </a:rPr>
              <a:t>Education</a:t>
            </a:r>
            <a:endParaRPr lang="en-US" dirty="0">
              <a:latin typeface="+mn-lt"/>
            </a:endParaRPr>
          </a:p>
        </p:txBody>
      </p:sp>
      <p:sp>
        <p:nvSpPr>
          <p:cNvPr id="3" name="Content Placeholder 2"/>
          <p:cNvSpPr>
            <a:spLocks noGrp="1"/>
          </p:cNvSpPr>
          <p:nvPr>
            <p:ph idx="1"/>
          </p:nvPr>
        </p:nvSpPr>
        <p:spPr>
          <a:xfrm>
            <a:off x="838199" y="1825625"/>
            <a:ext cx="5782734" cy="4587993"/>
          </a:xfrm>
        </p:spPr>
        <p:txBody>
          <a:bodyPr>
            <a:noAutofit/>
          </a:bodyPr>
          <a:lstStyle/>
          <a:p>
            <a:r>
              <a:rPr lang="en-US" sz="1800" dirty="0"/>
              <a:t>Online Learning Platforms &amp; Collaboration Tools</a:t>
            </a:r>
            <a:endParaRPr lang="en-US" sz="1800" dirty="0"/>
          </a:p>
          <a:p>
            <a:pPr lvl="1"/>
            <a:r>
              <a:rPr lang="en-US" sz="1400" dirty="0"/>
              <a:t>Cloud computing is bringing a transformative impact in the field of education by improving the reach of quality education to students through the use of online learning platforms and collaboration tools</a:t>
            </a:r>
            <a:r>
              <a:rPr lang="en-US" sz="1400" dirty="0" smtClean="0"/>
              <a:t>.</a:t>
            </a:r>
            <a:endParaRPr lang="en-US" sz="1800" dirty="0"/>
          </a:p>
          <a:p>
            <a:r>
              <a:rPr lang="en-US" sz="1800" dirty="0"/>
              <a:t>MOOCs</a:t>
            </a:r>
            <a:endParaRPr lang="en-US" sz="1800" dirty="0"/>
          </a:p>
          <a:p>
            <a:pPr lvl="1"/>
            <a:r>
              <a:rPr lang="en-US" sz="1400" dirty="0"/>
              <a:t>MOOCs are aimed for large audiences and use cloud technologies for providing audio/video content, readings, assignment and exams. </a:t>
            </a:r>
            <a:endParaRPr lang="en-US" sz="1400" dirty="0" smtClean="0"/>
          </a:p>
          <a:p>
            <a:pPr lvl="1"/>
            <a:r>
              <a:rPr lang="en-US" sz="1400" dirty="0" smtClean="0"/>
              <a:t>Cloud-based </a:t>
            </a:r>
            <a:r>
              <a:rPr lang="en-US" sz="1400" dirty="0"/>
              <a:t>auto-grading applications are used for grading exams and assignments. Cloud-based applications for peer grading of exams and assignments are also used in some MOOCs. </a:t>
            </a:r>
            <a:endParaRPr lang="en-US" sz="1800" dirty="0"/>
          </a:p>
          <a:p>
            <a:r>
              <a:rPr lang="en-US" sz="1800" dirty="0"/>
              <a:t>Online Programs</a:t>
            </a:r>
            <a:endParaRPr lang="en-US" sz="1800" dirty="0"/>
          </a:p>
          <a:p>
            <a:pPr lvl="1"/>
            <a:r>
              <a:rPr lang="en-US" sz="1400" dirty="0"/>
              <a:t>Many universities across the world are using cloud platforms for providing online degree programs.  </a:t>
            </a:r>
            <a:endParaRPr lang="en-US" sz="1400" dirty="0" smtClean="0"/>
          </a:p>
          <a:p>
            <a:pPr lvl="1"/>
            <a:r>
              <a:rPr lang="en-US" sz="1400" dirty="0" smtClean="0"/>
              <a:t>Lectures </a:t>
            </a:r>
            <a:r>
              <a:rPr lang="en-US" sz="1400" dirty="0"/>
              <a:t>are delivered through live/recorded video using cloud based content delivery networks to students across the world. </a:t>
            </a:r>
            <a:endParaRPr lang="en-US" sz="1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1"/>
          <a:stretch>
            <a:fillRect/>
          </a:stretch>
        </p:blipFill>
        <p:spPr>
          <a:xfrm>
            <a:off x="6692899" y="2006527"/>
            <a:ext cx="4978401" cy="3110632"/>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Characteristics of Cloud Computing</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rPr>
              <a:t>Reliability:</a:t>
            </a:r>
            <a:endParaRPr lang="en-US" sz="2000" dirty="0" smtClean="0">
              <a:latin typeface="Arial" panose="020B0604020202020204" pitchFamily="34" charset="0"/>
              <a:cs typeface="Arial" panose="020B0604020202020204" pitchFamily="34" charset="0"/>
            </a:endParaRPr>
          </a:p>
          <a:p>
            <a:pPr lvl="1"/>
            <a:r>
              <a:rPr lang="en-US" sz="2000" dirty="0">
                <a:latin typeface="Arial" panose="020B0604020202020204" pitchFamily="34" charset="0"/>
                <a:cs typeface="Arial" panose="020B0604020202020204" pitchFamily="34" charset="0"/>
              </a:rPr>
              <a:t>Applications deployed in cloud computing environments generally have a higher </a:t>
            </a:r>
            <a:r>
              <a:rPr lang="en-US" sz="2000" dirty="0" smtClean="0">
                <a:latin typeface="Arial" panose="020B0604020202020204" pitchFamily="34" charset="0"/>
                <a:cs typeface="Arial" panose="020B0604020202020204" pitchFamily="34" charset="0"/>
              </a:rPr>
              <a:t>reliability since </a:t>
            </a:r>
            <a:r>
              <a:rPr lang="en-US" sz="2000" dirty="0">
                <a:latin typeface="Arial" panose="020B0604020202020204" pitchFamily="34" charset="0"/>
                <a:cs typeface="Arial" panose="020B0604020202020204" pitchFamily="34" charset="0"/>
              </a:rPr>
              <a:t>the underlying IT infrastructure is professionally managed by the cloud service</a:t>
            </a:r>
            <a:r>
              <a:rPr lang="en-US" sz="2000" dirty="0" smtClean="0">
                <a:latin typeface="Arial" panose="020B0604020202020204" pitchFamily="34" charset="0"/>
                <a:cs typeface="Arial" panose="020B0604020202020204" pitchFamily="34" charset="0"/>
              </a:rPr>
              <a:t>.</a:t>
            </a:r>
            <a:endParaRPr lang="en-US" sz="2000" dirty="0" smtClean="0">
              <a:latin typeface="Arial" panose="020B0604020202020204" pitchFamily="34" charset="0"/>
              <a:cs typeface="Arial" panose="020B0604020202020204" pitchFamily="34" charset="0"/>
            </a:endParaRPr>
          </a:p>
          <a:p>
            <a:pPr lvl="1"/>
            <a:endParaRPr lang="en-US" sz="2000" dirty="0" smtClean="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Multi-tenancy:</a:t>
            </a:r>
            <a:endParaRPr lang="en-US" sz="2000" dirty="0" smtClean="0">
              <a:latin typeface="Arial" panose="020B0604020202020204" pitchFamily="34" charset="0"/>
              <a:cs typeface="Arial" panose="020B0604020202020204" pitchFamily="34" charset="0"/>
            </a:endParaRPr>
          </a:p>
          <a:p>
            <a:pPr lvl="1"/>
            <a:r>
              <a:rPr lang="en-US" sz="2000" dirty="0">
                <a:latin typeface="Arial" panose="020B0604020202020204" pitchFamily="34" charset="0"/>
                <a:cs typeface="Arial" panose="020B0604020202020204" pitchFamily="34" charset="0"/>
              </a:rPr>
              <a:t>The multi-tenanted approach of the cloud allows multiple users to make use of the same </a:t>
            </a:r>
            <a:r>
              <a:rPr lang="en-US" sz="2000" dirty="0" smtClean="0">
                <a:latin typeface="Arial" panose="020B0604020202020204" pitchFamily="34" charset="0"/>
                <a:cs typeface="Arial" panose="020B0604020202020204" pitchFamily="34" charset="0"/>
              </a:rPr>
              <a:t>shared resources</a:t>
            </a:r>
            <a:r>
              <a:rPr lang="en-US" sz="2000" dirty="0">
                <a:latin typeface="Arial" panose="020B0604020202020204" pitchFamily="34" charset="0"/>
                <a:cs typeface="Arial" panose="020B0604020202020204" pitchFamily="34" charset="0"/>
              </a:rPr>
              <a:t>. </a:t>
            </a:r>
            <a:endParaRPr lang="en-US" sz="2000" dirty="0" smtClean="0">
              <a:latin typeface="Arial" panose="020B0604020202020204" pitchFamily="34" charset="0"/>
              <a:cs typeface="Arial" panose="020B0604020202020204" pitchFamily="34" charset="0"/>
            </a:endParaRPr>
          </a:p>
          <a:p>
            <a:pPr lvl="1"/>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virtual multi-tenancy, computing and storage resources </a:t>
            </a:r>
            <a:r>
              <a:rPr lang="en-US" sz="2000" dirty="0" smtClean="0">
                <a:latin typeface="Arial" panose="020B0604020202020204" pitchFamily="34" charset="0"/>
                <a:cs typeface="Arial" panose="020B0604020202020204" pitchFamily="34" charset="0"/>
              </a:rPr>
              <a:t>are shared </a:t>
            </a:r>
            <a:r>
              <a:rPr lang="en-US" sz="2000" dirty="0">
                <a:latin typeface="Arial" panose="020B0604020202020204" pitchFamily="34" charset="0"/>
                <a:cs typeface="Arial" panose="020B0604020202020204" pitchFamily="34" charset="0"/>
              </a:rPr>
              <a:t>among multiple users</a:t>
            </a:r>
            <a:r>
              <a:rPr lang="en-US" sz="2000" dirty="0" smtClean="0">
                <a:latin typeface="Arial" panose="020B0604020202020204" pitchFamily="34" charset="0"/>
                <a:cs typeface="Arial" panose="020B0604020202020204" pitchFamily="34" charset="0"/>
              </a:rPr>
              <a:t>.</a:t>
            </a:r>
            <a:endParaRPr lang="en-US" sz="2000" dirty="0" smtClean="0">
              <a:latin typeface="Arial" panose="020B0604020202020204" pitchFamily="34" charset="0"/>
              <a:cs typeface="Arial" panose="020B0604020202020204" pitchFamily="34" charset="0"/>
            </a:endParaRPr>
          </a:p>
          <a:p>
            <a:pPr lvl="1"/>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organic multi-tenancy every component in the </a:t>
            </a:r>
            <a:r>
              <a:rPr lang="en-US" sz="2000" dirty="0" smtClean="0">
                <a:latin typeface="Arial" panose="020B0604020202020204" pitchFamily="34" charset="0"/>
                <a:cs typeface="Arial" panose="020B0604020202020204" pitchFamily="34" charset="0"/>
              </a:rPr>
              <a:t>system architecture </a:t>
            </a:r>
            <a:r>
              <a:rPr lang="en-US" sz="2000" dirty="0">
                <a:latin typeface="Arial" panose="020B0604020202020204" pitchFamily="34" charset="0"/>
                <a:cs typeface="Arial" panose="020B0604020202020204" pitchFamily="34" charset="0"/>
              </a:rPr>
              <a:t>is shared among multiple tenants</a:t>
            </a:r>
            <a:endParaRPr lang="en-US" sz="20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a:latin typeface="+mn-lt"/>
              </a:rPr>
              <a:t> Cloud Computing for </a:t>
            </a:r>
            <a:r>
              <a:rPr lang="en-US" dirty="0" smtClean="0">
                <a:latin typeface="+mn-lt"/>
              </a:rPr>
              <a:t>Education</a:t>
            </a:r>
            <a:endParaRPr lang="en-US" dirty="0">
              <a:latin typeface="+mn-lt"/>
            </a:endParaRPr>
          </a:p>
        </p:txBody>
      </p:sp>
      <p:sp>
        <p:nvSpPr>
          <p:cNvPr id="3" name="Content Placeholder 2"/>
          <p:cNvSpPr>
            <a:spLocks noGrp="1"/>
          </p:cNvSpPr>
          <p:nvPr>
            <p:ph idx="1"/>
          </p:nvPr>
        </p:nvSpPr>
        <p:spPr>
          <a:xfrm>
            <a:off x="838199" y="1707297"/>
            <a:ext cx="10515601" cy="4587993"/>
          </a:xfrm>
        </p:spPr>
        <p:txBody>
          <a:bodyPr>
            <a:noAutofit/>
          </a:bodyPr>
          <a:lstStyle/>
          <a:p>
            <a:r>
              <a:rPr lang="en-US" sz="1800" dirty="0"/>
              <a:t>Online Proctoring </a:t>
            </a:r>
            <a:endParaRPr lang="en-US" sz="1800" dirty="0"/>
          </a:p>
          <a:p>
            <a:pPr lvl="1"/>
            <a:r>
              <a:rPr lang="en-US" sz="1400" dirty="0"/>
              <a:t>Online proctoring for distance learning programs is also becoming popular through the use of cloud-based live video streaming technologies where online proctors observe test takers remotely through video.  </a:t>
            </a:r>
            <a:endParaRPr lang="en-US" sz="1400" dirty="0"/>
          </a:p>
          <a:p>
            <a:r>
              <a:rPr lang="en-US" sz="1800" dirty="0"/>
              <a:t>Virtual Labs</a:t>
            </a:r>
            <a:endParaRPr lang="en-US" sz="1800" dirty="0"/>
          </a:p>
          <a:p>
            <a:pPr lvl="1"/>
            <a:r>
              <a:rPr lang="en-US" sz="1400" dirty="0"/>
              <a:t>Access to virtual labs is provided to distance learning students through the cloud.  Virtual labs provide remote access to the same software and applications that are used by students on campus. </a:t>
            </a:r>
            <a:endParaRPr lang="en-US" sz="1400" dirty="0"/>
          </a:p>
          <a:p>
            <a:r>
              <a:rPr lang="en-US" sz="1800" dirty="0"/>
              <a:t>Course Management Platforms</a:t>
            </a:r>
            <a:endParaRPr lang="en-US" sz="1800" dirty="0"/>
          </a:p>
          <a:p>
            <a:pPr lvl="1"/>
            <a:r>
              <a:rPr lang="en-US" sz="1400" dirty="0"/>
              <a:t>Cloud-based course management platforms are used to for sharing reading materials, providing assignments and releasing grades, for instance.</a:t>
            </a:r>
            <a:endParaRPr lang="en-US" sz="1400" dirty="0"/>
          </a:p>
          <a:p>
            <a:pPr lvl="1"/>
            <a:r>
              <a:rPr lang="en-US" sz="1400" dirty="0"/>
              <a:t>Cloud-based collaboration applications such as online forums, can help student discuss common problems and seek guidance from experts. </a:t>
            </a:r>
            <a:endParaRPr lang="en-US" sz="1400" dirty="0"/>
          </a:p>
          <a:p>
            <a:r>
              <a:rPr lang="en-US" sz="1800" dirty="0"/>
              <a:t>Information Management</a:t>
            </a:r>
            <a:endParaRPr lang="en-US" sz="1800" dirty="0"/>
          </a:p>
          <a:p>
            <a:pPr lvl="1"/>
            <a:r>
              <a:rPr lang="en-US" sz="1400" dirty="0"/>
              <a:t>Universities, colleges and schools can use cloud-based information management systems to improve administrative efficiency, offer online and distance education programs, online exams, track progress of students, collect feedback from students, for instance. </a:t>
            </a:r>
            <a:endParaRPr lang="en-US" sz="1800" dirty="0"/>
          </a:p>
          <a:p>
            <a:r>
              <a:rPr lang="en-US" sz="1800" dirty="0"/>
              <a:t>Reduce Cost of Education</a:t>
            </a:r>
            <a:endParaRPr lang="en-US" sz="1800" dirty="0"/>
          </a:p>
          <a:p>
            <a:pPr lvl="1"/>
            <a:r>
              <a:rPr lang="en-US" sz="1400" dirty="0"/>
              <a:t>Cloud computing thus has the potential of helping in bringing down the cost of education by increasing the student-teacher ratio through the use of online learning platforms and new evaluation approaches without sacrificing quality.</a:t>
            </a:r>
            <a:endParaRPr lang="en-US" sz="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Further Reading</a:t>
            </a:r>
            <a:endParaRPr lang="en-US" dirty="0">
              <a:latin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r>
              <a:rPr lang="en-US" sz="1075" dirty="0" smtClean="0">
                <a:latin typeface="Arial" panose="020B0604020202020204" pitchFamily="34" charset="0"/>
                <a:cs typeface="Arial" panose="020B0604020202020204" pitchFamily="34" charset="0"/>
              </a:rPr>
              <a:t>Peter </a:t>
            </a:r>
            <a:r>
              <a:rPr lang="en-US" sz="1080" dirty="0" err="1">
                <a:latin typeface="Arial" panose="020B0604020202020204" pitchFamily="34" charset="0"/>
                <a:cs typeface="Arial" panose="020B0604020202020204" pitchFamily="34" charset="0"/>
              </a:rPr>
              <a:t>Mell</a:t>
            </a:r>
            <a:r>
              <a:rPr lang="en-US" sz="1080" dirty="0">
                <a:latin typeface="Arial" panose="020B0604020202020204" pitchFamily="34" charset="0"/>
                <a:cs typeface="Arial" panose="020B0604020202020204" pitchFamily="34" charset="0"/>
              </a:rPr>
              <a:t>, Timothy </a:t>
            </a:r>
            <a:r>
              <a:rPr lang="en-US" sz="1080" dirty="0" err="1">
                <a:latin typeface="Arial" panose="020B0604020202020204" pitchFamily="34" charset="0"/>
                <a:cs typeface="Arial" panose="020B0604020202020204" pitchFamily="34" charset="0"/>
              </a:rPr>
              <a:t>Grance</a:t>
            </a:r>
            <a:r>
              <a:rPr lang="en-US" sz="1080" dirty="0">
                <a:latin typeface="Arial" panose="020B0604020202020204" pitchFamily="34" charset="0"/>
                <a:cs typeface="Arial" panose="020B0604020202020204" pitchFamily="34" charset="0"/>
              </a:rPr>
              <a:t>, The NIST </a:t>
            </a:r>
            <a:r>
              <a:rPr lang="en-US" sz="1080" dirty="0" smtClean="0">
                <a:latin typeface="Arial" panose="020B0604020202020204" pitchFamily="34" charset="0"/>
                <a:cs typeface="Arial" panose="020B0604020202020204" pitchFamily="34" charset="0"/>
              </a:rPr>
              <a:t>Definition of </a:t>
            </a:r>
            <a:r>
              <a:rPr lang="en-US" sz="1080" dirty="0">
                <a:latin typeface="Arial" panose="020B0604020202020204" pitchFamily="34" charset="0"/>
                <a:cs typeface="Arial" panose="020B0604020202020204" pitchFamily="34" charset="0"/>
              </a:rPr>
              <a:t>Cloud Computing, NIST Special Publication 800-145, Sep 2011.</a:t>
            </a:r>
            <a:endParaRPr lang="en-US" sz="1080" dirty="0">
              <a:latin typeface="Arial" panose="020B0604020202020204" pitchFamily="34" charset="0"/>
              <a:cs typeface="Arial" panose="020B0604020202020204" pitchFamily="34" charset="0"/>
            </a:endParaRPr>
          </a:p>
          <a:p>
            <a:r>
              <a:rPr lang="en-US" sz="1080" dirty="0" smtClean="0">
                <a:latin typeface="Arial" panose="020B0604020202020204" pitchFamily="34" charset="0"/>
                <a:cs typeface="Arial" panose="020B0604020202020204" pitchFamily="34" charset="0"/>
              </a:rPr>
              <a:t>VMware</a:t>
            </a:r>
            <a:r>
              <a:rPr lang="en-US" sz="1080" dirty="0">
                <a:latin typeface="Arial" panose="020B0604020202020204" pitchFamily="34" charset="0"/>
                <a:cs typeface="Arial" panose="020B0604020202020204" pitchFamily="34" charset="0"/>
              </a:rPr>
              <a:t>, Understanding Full Virtualization, </a:t>
            </a:r>
            <a:r>
              <a:rPr lang="en-US" sz="1080" dirty="0" err="1">
                <a:latin typeface="Arial" panose="020B0604020202020204" pitchFamily="34" charset="0"/>
                <a:cs typeface="Arial" panose="020B0604020202020204" pitchFamily="34" charset="0"/>
              </a:rPr>
              <a:t>Paravirtualization</a:t>
            </a:r>
            <a:r>
              <a:rPr lang="en-US" sz="1080" dirty="0">
                <a:latin typeface="Arial" panose="020B0604020202020204" pitchFamily="34" charset="0"/>
                <a:cs typeface="Arial" panose="020B0604020202020204" pitchFamily="34" charset="0"/>
              </a:rPr>
              <a:t>, and Hardware Assist, 2007.</a:t>
            </a:r>
            <a:endParaRPr lang="en-US" sz="1080" dirty="0">
              <a:latin typeface="Arial" panose="020B0604020202020204" pitchFamily="34" charset="0"/>
              <a:cs typeface="Arial" panose="020B0604020202020204" pitchFamily="34" charset="0"/>
            </a:endParaRPr>
          </a:p>
          <a:p>
            <a:r>
              <a:rPr lang="en-US" sz="1080" dirty="0" smtClean="0">
                <a:latin typeface="Arial" panose="020B0604020202020204" pitchFamily="34" charset="0"/>
                <a:cs typeface="Arial" panose="020B0604020202020204" pitchFamily="34" charset="0"/>
              </a:rPr>
              <a:t>A</a:t>
            </a:r>
            <a:r>
              <a:rPr lang="en-US" sz="1080" dirty="0">
                <a:latin typeface="Arial" panose="020B0604020202020204" pitchFamily="34" charset="0"/>
                <a:cs typeface="Arial" panose="020B0604020202020204" pitchFamily="34" charset="0"/>
              </a:rPr>
              <a:t>. </a:t>
            </a:r>
            <a:r>
              <a:rPr lang="en-US" sz="1080" dirty="0" err="1">
                <a:latin typeface="Arial" panose="020B0604020202020204" pitchFamily="34" charset="0"/>
                <a:cs typeface="Arial" panose="020B0604020202020204" pitchFamily="34" charset="0"/>
              </a:rPr>
              <a:t>Bahga</a:t>
            </a:r>
            <a:r>
              <a:rPr lang="en-US" sz="1080" dirty="0">
                <a:latin typeface="Arial" panose="020B0604020202020204" pitchFamily="34" charset="0"/>
                <a:cs typeface="Arial" panose="020B0604020202020204" pitchFamily="34" charset="0"/>
              </a:rPr>
              <a:t>, V. </a:t>
            </a:r>
            <a:r>
              <a:rPr lang="en-US" sz="1080" dirty="0" err="1">
                <a:latin typeface="Arial" panose="020B0604020202020204" pitchFamily="34" charset="0"/>
                <a:cs typeface="Arial" panose="020B0604020202020204" pitchFamily="34" charset="0"/>
              </a:rPr>
              <a:t>Madisetti</a:t>
            </a:r>
            <a:r>
              <a:rPr lang="en-US" sz="1080" dirty="0">
                <a:latin typeface="Arial" panose="020B0604020202020204" pitchFamily="34" charset="0"/>
                <a:cs typeface="Arial" panose="020B0604020202020204" pitchFamily="34" charset="0"/>
              </a:rPr>
              <a:t>, Analyzing Massive Machine Maintenance Data in a Computing Cloud, IEEE Transactions on Parallel &amp; Distributed Systems, Vol. 23, </a:t>
            </a:r>
            <a:r>
              <a:rPr lang="en-US" sz="1080" dirty="0" err="1">
                <a:latin typeface="Arial" panose="020B0604020202020204" pitchFamily="34" charset="0"/>
                <a:cs typeface="Arial" panose="020B0604020202020204" pitchFamily="34" charset="0"/>
              </a:rPr>
              <a:t>Iss</a:t>
            </a:r>
            <a:r>
              <a:rPr lang="en-US" sz="1080" dirty="0">
                <a:latin typeface="Arial" panose="020B0604020202020204" pitchFamily="34" charset="0"/>
                <a:cs typeface="Arial" panose="020B0604020202020204" pitchFamily="34" charset="0"/>
              </a:rPr>
              <a:t>. 10, Oct 2012.</a:t>
            </a:r>
            <a:endParaRPr lang="en-US" sz="1080" dirty="0">
              <a:latin typeface="Arial" panose="020B0604020202020204" pitchFamily="34" charset="0"/>
              <a:cs typeface="Arial" panose="020B0604020202020204" pitchFamily="34" charset="0"/>
            </a:endParaRPr>
          </a:p>
          <a:p>
            <a:r>
              <a:rPr lang="en-US" sz="1080" dirty="0" smtClean="0">
                <a:latin typeface="Arial" panose="020B0604020202020204" pitchFamily="34" charset="0"/>
                <a:cs typeface="Arial" panose="020B0604020202020204" pitchFamily="34" charset="0"/>
              </a:rPr>
              <a:t>A</a:t>
            </a:r>
            <a:r>
              <a:rPr lang="en-US" sz="1080" dirty="0">
                <a:latin typeface="Arial" panose="020B0604020202020204" pitchFamily="34" charset="0"/>
                <a:cs typeface="Arial" panose="020B0604020202020204" pitchFamily="34" charset="0"/>
              </a:rPr>
              <a:t>. </a:t>
            </a:r>
            <a:r>
              <a:rPr lang="en-US" sz="1080" dirty="0" err="1">
                <a:latin typeface="Arial" panose="020B0604020202020204" pitchFamily="34" charset="0"/>
                <a:cs typeface="Arial" panose="020B0604020202020204" pitchFamily="34" charset="0"/>
              </a:rPr>
              <a:t>Bahga</a:t>
            </a:r>
            <a:r>
              <a:rPr lang="en-US" sz="1080" dirty="0">
                <a:latin typeface="Arial" panose="020B0604020202020204" pitchFamily="34" charset="0"/>
                <a:cs typeface="Arial" panose="020B0604020202020204" pitchFamily="34" charset="0"/>
              </a:rPr>
              <a:t>, V. </a:t>
            </a:r>
            <a:r>
              <a:rPr lang="en-US" sz="1080" dirty="0" err="1">
                <a:latin typeface="Arial" panose="020B0604020202020204" pitchFamily="34" charset="0"/>
                <a:cs typeface="Arial" panose="020B0604020202020204" pitchFamily="34" charset="0"/>
              </a:rPr>
              <a:t>Madisetti</a:t>
            </a:r>
            <a:r>
              <a:rPr lang="en-US" sz="1080" dirty="0">
                <a:latin typeface="Arial" panose="020B0604020202020204" pitchFamily="34" charset="0"/>
                <a:cs typeface="Arial" panose="020B0604020202020204" pitchFamily="34" charset="0"/>
              </a:rPr>
              <a:t>, On a Cloud-Based Information Technology Framework for Data Driven Intelligent Transportation Systems, Journal of Transportation Technologies, Vol. 3, No. 2, April 2013.</a:t>
            </a:r>
            <a:endParaRPr lang="en-US" sz="1080" dirty="0">
              <a:latin typeface="Arial" panose="020B0604020202020204" pitchFamily="34" charset="0"/>
              <a:cs typeface="Arial" panose="020B0604020202020204" pitchFamily="34" charset="0"/>
            </a:endParaRPr>
          </a:p>
          <a:p>
            <a:r>
              <a:rPr lang="en-US" sz="1080" dirty="0" smtClean="0">
                <a:latin typeface="Arial" panose="020B0604020202020204" pitchFamily="34" charset="0"/>
                <a:cs typeface="Arial" panose="020B0604020202020204" pitchFamily="34" charset="0"/>
              </a:rPr>
              <a:t>A</a:t>
            </a:r>
            <a:r>
              <a:rPr lang="en-US" sz="1080" dirty="0">
                <a:latin typeface="Arial" panose="020B0604020202020204" pitchFamily="34" charset="0"/>
                <a:cs typeface="Arial" panose="020B0604020202020204" pitchFamily="34" charset="0"/>
              </a:rPr>
              <a:t>. </a:t>
            </a:r>
            <a:r>
              <a:rPr lang="en-US" sz="1080" dirty="0" err="1">
                <a:latin typeface="Arial" panose="020B0604020202020204" pitchFamily="34" charset="0"/>
                <a:cs typeface="Arial" panose="020B0604020202020204" pitchFamily="34" charset="0"/>
              </a:rPr>
              <a:t>Bahga</a:t>
            </a:r>
            <a:r>
              <a:rPr lang="en-US" sz="1080" dirty="0">
                <a:latin typeface="Arial" panose="020B0604020202020204" pitchFamily="34" charset="0"/>
                <a:cs typeface="Arial" panose="020B0604020202020204" pitchFamily="34" charset="0"/>
              </a:rPr>
              <a:t>, V. </a:t>
            </a:r>
            <a:r>
              <a:rPr lang="en-US" sz="1080" dirty="0" err="1">
                <a:latin typeface="Arial" panose="020B0604020202020204" pitchFamily="34" charset="0"/>
                <a:cs typeface="Arial" panose="020B0604020202020204" pitchFamily="34" charset="0"/>
              </a:rPr>
              <a:t>Madisetti</a:t>
            </a:r>
            <a:r>
              <a:rPr lang="en-US" sz="1080" dirty="0">
                <a:latin typeface="Arial" panose="020B0604020202020204" pitchFamily="34" charset="0"/>
                <a:cs typeface="Arial" panose="020B0604020202020204" pitchFamily="34" charset="0"/>
              </a:rPr>
              <a:t>, A Cloud-Based Approach to Interoperable Electronic Health Records (EHRs), IEEE Journal of Biomedical and Health Informatics, Vol. 17, </a:t>
            </a:r>
            <a:r>
              <a:rPr lang="en-US" sz="1080" dirty="0" err="1">
                <a:latin typeface="Arial" panose="020B0604020202020204" pitchFamily="34" charset="0"/>
                <a:cs typeface="Arial" panose="020B0604020202020204" pitchFamily="34" charset="0"/>
              </a:rPr>
              <a:t>Iss</a:t>
            </a:r>
            <a:r>
              <a:rPr lang="en-US" sz="1080" dirty="0">
                <a:latin typeface="Arial" panose="020B0604020202020204" pitchFamily="34" charset="0"/>
                <a:cs typeface="Arial" panose="020B0604020202020204" pitchFamily="34" charset="0"/>
              </a:rPr>
              <a:t>. 5, Sep 2013.</a:t>
            </a:r>
            <a:endParaRPr lang="en-US" sz="1080" dirty="0">
              <a:latin typeface="Arial" panose="020B0604020202020204" pitchFamily="34" charset="0"/>
              <a:cs typeface="Arial" panose="020B0604020202020204" pitchFamily="34" charset="0"/>
            </a:endParaRPr>
          </a:p>
          <a:p>
            <a:r>
              <a:rPr lang="en-US" sz="1080" dirty="0" smtClean="0">
                <a:latin typeface="Arial" panose="020B0604020202020204" pitchFamily="34" charset="0"/>
                <a:cs typeface="Arial" panose="020B0604020202020204" pitchFamily="34" charset="0"/>
              </a:rPr>
              <a:t>Network Functions </a:t>
            </a:r>
            <a:r>
              <a:rPr lang="en-US" sz="1080" dirty="0">
                <a:latin typeface="Arial" panose="020B0604020202020204" pitchFamily="34" charset="0"/>
                <a:cs typeface="Arial" panose="020B0604020202020204" pitchFamily="34" charset="0"/>
              </a:rPr>
              <a:t>Virtualization, http://www.etsi.org/technologies-clusters/technologies/nfv</a:t>
            </a:r>
            <a:endParaRPr lang="en-US" sz="1080" dirty="0">
              <a:latin typeface="Arial" panose="020B0604020202020204" pitchFamily="34" charset="0"/>
              <a:cs typeface="Arial" panose="020B0604020202020204" pitchFamily="34" charset="0"/>
            </a:endParaRPr>
          </a:p>
          <a:p>
            <a:r>
              <a:rPr lang="en-US" sz="1080" dirty="0">
                <a:latin typeface="Arial" panose="020B0604020202020204" pitchFamily="34" charset="0"/>
                <a:cs typeface="Arial" panose="020B0604020202020204" pitchFamily="34" charset="0"/>
              </a:rPr>
              <a:t>Amazon Elastic Compute Cloud, http://aws.amazom.com/ec2</a:t>
            </a:r>
            <a:endParaRPr lang="en-US" sz="1080" dirty="0">
              <a:latin typeface="Arial" panose="020B0604020202020204" pitchFamily="34" charset="0"/>
              <a:cs typeface="Arial" panose="020B0604020202020204" pitchFamily="34" charset="0"/>
            </a:endParaRPr>
          </a:p>
          <a:p>
            <a:r>
              <a:rPr lang="en-US" sz="1080" dirty="0">
                <a:latin typeface="Arial" panose="020B0604020202020204" pitchFamily="34" charset="0"/>
                <a:cs typeface="Arial" panose="020B0604020202020204" pitchFamily="34" charset="0"/>
              </a:rPr>
              <a:t>Salesforce, http://salesforce.com</a:t>
            </a:r>
            <a:endParaRPr lang="en-US" sz="1080" dirty="0" smtClean="0">
              <a:latin typeface="Arial" panose="020B0604020202020204" pitchFamily="34" charset="0"/>
              <a:cs typeface="Arial" panose="020B0604020202020204" pitchFamily="34" charset="0"/>
            </a:endParaRPr>
          </a:p>
          <a:p>
            <a:r>
              <a:rPr lang="en-US" sz="1080" dirty="0" smtClean="0">
                <a:latin typeface="Arial" panose="020B0604020202020204" pitchFamily="34" charset="0"/>
                <a:cs typeface="Arial" panose="020B0604020202020204" pitchFamily="34" charset="0"/>
                <a:sym typeface="+mn-ea"/>
              </a:rPr>
              <a:t>Network </a:t>
            </a:r>
            <a:r>
              <a:rPr lang="en-US" sz="1080" dirty="0">
                <a:latin typeface="Arial" panose="020B0604020202020204" pitchFamily="34" charset="0"/>
                <a:cs typeface="Arial" panose="020B0604020202020204" pitchFamily="34" charset="0"/>
                <a:sym typeface="+mn-ea"/>
              </a:rPr>
              <a:t>Functions Virtualization, http://www.etsi.org/technologies-clusters/technologies/nfv</a:t>
            </a:r>
            <a:endParaRPr lang="en-US" sz="1080" dirty="0">
              <a:latin typeface="Arial" panose="020B0604020202020204" pitchFamily="34" charset="0"/>
              <a:cs typeface="Arial" panose="020B0604020202020204" pitchFamily="34" charset="0"/>
            </a:endParaRPr>
          </a:p>
          <a:p>
            <a:r>
              <a:rPr lang="en-US" sz="1080" dirty="0" err="1">
                <a:latin typeface="Arial" panose="020B0604020202020204" pitchFamily="34" charset="0"/>
                <a:cs typeface="Arial" panose="020B0604020202020204" pitchFamily="34" charset="0"/>
                <a:sym typeface="+mn-ea"/>
              </a:rPr>
              <a:t>OpenFlow</a:t>
            </a:r>
            <a:r>
              <a:rPr lang="en-US" sz="1080" dirty="0">
                <a:latin typeface="Arial" panose="020B0604020202020204" pitchFamily="34" charset="0"/>
                <a:cs typeface="Arial" panose="020B0604020202020204" pitchFamily="34" charset="0"/>
                <a:sym typeface="+mn-ea"/>
              </a:rPr>
              <a:t> Switch Specification, https://www.opennetworking.org</a:t>
            </a:r>
            <a:endParaRPr lang="en-US" sz="1080" dirty="0">
              <a:latin typeface="Arial" panose="020B0604020202020204" pitchFamily="34" charset="0"/>
              <a:cs typeface="Arial" panose="020B0604020202020204" pitchFamily="34" charset="0"/>
            </a:endParaRPr>
          </a:p>
          <a:p>
            <a:r>
              <a:rPr lang="en-US" sz="1080" dirty="0">
                <a:latin typeface="Arial" panose="020B0604020202020204" pitchFamily="34" charset="0"/>
                <a:cs typeface="Arial" panose="020B0604020202020204" pitchFamily="34" charset="0"/>
                <a:sym typeface="+mn-ea"/>
              </a:rPr>
              <a:t>J. Dean, S. </a:t>
            </a:r>
            <a:r>
              <a:rPr lang="en-US" sz="1080" dirty="0" err="1">
                <a:latin typeface="Arial" panose="020B0604020202020204" pitchFamily="34" charset="0"/>
                <a:cs typeface="Arial" panose="020B0604020202020204" pitchFamily="34" charset="0"/>
                <a:sym typeface="+mn-ea"/>
              </a:rPr>
              <a:t>Ghemawat</a:t>
            </a:r>
            <a:r>
              <a:rPr lang="en-US" sz="1080" dirty="0">
                <a:latin typeface="Arial" panose="020B0604020202020204" pitchFamily="34" charset="0"/>
                <a:cs typeface="Arial" panose="020B0604020202020204" pitchFamily="34" charset="0"/>
                <a:sym typeface="+mn-ea"/>
              </a:rPr>
              <a:t>, </a:t>
            </a:r>
            <a:r>
              <a:rPr lang="en-US" sz="1080" dirty="0" err="1">
                <a:latin typeface="Arial" panose="020B0604020202020204" pitchFamily="34" charset="0"/>
                <a:cs typeface="Arial" panose="020B0604020202020204" pitchFamily="34" charset="0"/>
                <a:sym typeface="+mn-ea"/>
              </a:rPr>
              <a:t>MapReduce</a:t>
            </a:r>
            <a:r>
              <a:rPr lang="en-US" sz="1080" dirty="0">
                <a:latin typeface="Arial" panose="020B0604020202020204" pitchFamily="34" charset="0"/>
                <a:cs typeface="Arial" panose="020B0604020202020204" pitchFamily="34" charset="0"/>
                <a:sym typeface="+mn-ea"/>
              </a:rPr>
              <a:t>: Simplified Data Processing on Large Clusters, OSDI 2004</a:t>
            </a:r>
            <a:endParaRPr lang="en-US" sz="1080" dirty="0">
              <a:latin typeface="Arial" panose="020B0604020202020204" pitchFamily="34" charset="0"/>
              <a:cs typeface="Arial" panose="020B0604020202020204" pitchFamily="34" charset="0"/>
            </a:endParaRPr>
          </a:p>
          <a:p>
            <a:r>
              <a:rPr lang="en-US" sz="1080" dirty="0">
                <a:latin typeface="Arial" panose="020B0604020202020204" pitchFamily="34" charset="0"/>
                <a:cs typeface="Arial" panose="020B0604020202020204" pitchFamily="34" charset="0"/>
                <a:sym typeface="+mn-ea"/>
              </a:rPr>
              <a:t>VMware, Understanding Full Virtualization, </a:t>
            </a:r>
            <a:r>
              <a:rPr lang="en-US" sz="1080" dirty="0" err="1">
                <a:latin typeface="Arial" panose="020B0604020202020204" pitchFamily="34" charset="0"/>
                <a:cs typeface="Arial" panose="020B0604020202020204" pitchFamily="34" charset="0"/>
                <a:sym typeface="+mn-ea"/>
              </a:rPr>
              <a:t>Paravirtualization</a:t>
            </a:r>
            <a:r>
              <a:rPr lang="en-US" sz="1080" dirty="0">
                <a:latin typeface="Arial" panose="020B0604020202020204" pitchFamily="34" charset="0"/>
                <a:cs typeface="Arial" panose="020B0604020202020204" pitchFamily="34" charset="0"/>
                <a:sym typeface="+mn-ea"/>
              </a:rPr>
              <a:t>, and Hardware Assist, 2007</a:t>
            </a:r>
            <a:endParaRPr lang="en-US" sz="1080" dirty="0">
              <a:latin typeface="Arial" panose="020B0604020202020204" pitchFamily="34" charset="0"/>
              <a:cs typeface="Arial" panose="020B0604020202020204" pitchFamily="34" charset="0"/>
              <a:sym typeface="+mn-ea"/>
            </a:endParaRPr>
          </a:p>
          <a:p>
            <a:r>
              <a:rPr lang="en-US" sz="1080" dirty="0" err="1">
                <a:latin typeface="Arial" panose="020B0604020202020204" pitchFamily="34" charset="0"/>
                <a:cs typeface="Arial" panose="020B0604020202020204" pitchFamily="34" charset="0"/>
                <a:sym typeface="+mn-ea"/>
              </a:rPr>
              <a:t>CloudStack</a:t>
            </a:r>
            <a:r>
              <a:rPr lang="en-US" sz="1080" dirty="0">
                <a:latin typeface="Arial" panose="020B0604020202020204" pitchFamily="34" charset="0"/>
                <a:cs typeface="Arial" panose="020B0604020202020204" pitchFamily="34" charset="0"/>
                <a:sym typeface="+mn-ea"/>
              </a:rPr>
              <a:t>, http://cloudstack.apache.org</a:t>
            </a:r>
            <a:endParaRPr lang="en-US" sz="1080" dirty="0">
              <a:latin typeface="Arial" panose="020B0604020202020204" pitchFamily="34" charset="0"/>
              <a:cs typeface="Arial" panose="020B0604020202020204" pitchFamily="34" charset="0"/>
            </a:endParaRPr>
          </a:p>
          <a:p>
            <a:r>
              <a:rPr lang="en-US" sz="1080" dirty="0">
                <a:latin typeface="Arial" panose="020B0604020202020204" pitchFamily="34" charset="0"/>
                <a:cs typeface="Arial" panose="020B0604020202020204" pitchFamily="34" charset="0"/>
                <a:sym typeface="+mn-ea"/>
              </a:rPr>
              <a:t>Eucalyptus, http://www.eucalyptus.com</a:t>
            </a:r>
            <a:endParaRPr lang="en-US" sz="1080" dirty="0">
              <a:latin typeface="Arial" panose="020B0604020202020204" pitchFamily="34" charset="0"/>
              <a:cs typeface="Arial" panose="020B0604020202020204" pitchFamily="34" charset="0"/>
            </a:endParaRPr>
          </a:p>
          <a:p>
            <a:r>
              <a:rPr lang="en-US" sz="1080" dirty="0" err="1">
                <a:latin typeface="Arial" panose="020B0604020202020204" pitchFamily="34" charset="0"/>
                <a:cs typeface="Arial" panose="020B0604020202020204" pitchFamily="34" charset="0"/>
                <a:sym typeface="+mn-ea"/>
              </a:rPr>
              <a:t>OpenStack</a:t>
            </a:r>
            <a:r>
              <a:rPr lang="en-US" sz="1080" dirty="0">
                <a:latin typeface="Arial" panose="020B0604020202020204" pitchFamily="34" charset="0"/>
                <a:cs typeface="Arial" panose="020B0604020202020204" pitchFamily="34" charset="0"/>
                <a:sym typeface="+mn-ea"/>
              </a:rPr>
              <a:t>, http://www.openstack.org</a:t>
            </a:r>
            <a:endParaRPr lang="en-US" sz="1080" dirty="0">
              <a:latin typeface="Arial" panose="020B0604020202020204" pitchFamily="34" charset="0"/>
              <a:cs typeface="Arial" panose="020B0604020202020204" pitchFamily="34" charset="0"/>
            </a:endParaRPr>
          </a:p>
          <a:p>
            <a:endParaRPr lang="en-US" sz="108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Cloud </a:t>
            </a:r>
            <a:r>
              <a:rPr lang="en-US" dirty="0" smtClean="0">
                <a:latin typeface="Arial" panose="020B0604020202020204" pitchFamily="34" charset="0"/>
              </a:rPr>
              <a:t>Service </a:t>
            </a:r>
            <a:r>
              <a:rPr lang="en-US" dirty="0">
                <a:latin typeface="Arial" panose="020B0604020202020204" pitchFamily="34" charset="0"/>
              </a:rPr>
              <a:t>Models</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smtClean="0"/>
              <a:t>Software </a:t>
            </a:r>
            <a:r>
              <a:rPr lang="en-US" dirty="0"/>
              <a:t>as a Service (SaaS)</a:t>
            </a:r>
            <a:endParaRPr lang="en-US" dirty="0"/>
          </a:p>
          <a:p>
            <a:pPr lvl="1"/>
            <a:r>
              <a:rPr lang="en-US" dirty="0"/>
              <a:t>Applications, management and user </a:t>
            </a:r>
            <a:r>
              <a:rPr lang="en-US" dirty="0" smtClean="0"/>
              <a:t>interfaces provided </a:t>
            </a:r>
            <a:r>
              <a:rPr lang="en-US" dirty="0"/>
              <a:t>over a </a:t>
            </a:r>
            <a:r>
              <a:rPr lang="en-US" dirty="0" smtClean="0"/>
              <a:t>network</a:t>
            </a:r>
            <a:endParaRPr lang="en-US" dirty="0" smtClean="0"/>
          </a:p>
          <a:p>
            <a:pPr lvl="1"/>
            <a:endParaRPr lang="en-US" dirty="0"/>
          </a:p>
          <a:p>
            <a:r>
              <a:rPr lang="en-US" dirty="0"/>
              <a:t>Platform as a Service (</a:t>
            </a:r>
            <a:r>
              <a:rPr lang="en-US" dirty="0" err="1"/>
              <a:t>PaaS</a:t>
            </a:r>
            <a:r>
              <a:rPr lang="en-US" dirty="0"/>
              <a:t>)</a:t>
            </a:r>
            <a:endParaRPr lang="en-US" dirty="0"/>
          </a:p>
          <a:p>
            <a:pPr lvl="1"/>
            <a:r>
              <a:rPr lang="en-US" dirty="0"/>
              <a:t>Application development frameworks, </a:t>
            </a:r>
            <a:r>
              <a:rPr lang="en-US" dirty="0" smtClean="0"/>
              <a:t>operating systems </a:t>
            </a:r>
            <a:r>
              <a:rPr lang="en-US" dirty="0"/>
              <a:t>and deployment </a:t>
            </a:r>
            <a:r>
              <a:rPr lang="en-US" dirty="0" smtClean="0"/>
              <a:t>frameworks</a:t>
            </a:r>
            <a:endParaRPr lang="en-US" dirty="0" smtClean="0"/>
          </a:p>
          <a:p>
            <a:pPr lvl="1"/>
            <a:endParaRPr lang="en-US" dirty="0"/>
          </a:p>
          <a:p>
            <a:r>
              <a:rPr lang="en-US" dirty="0"/>
              <a:t>Infrastructure as a Service (</a:t>
            </a:r>
            <a:r>
              <a:rPr lang="en-US" dirty="0" err="1"/>
              <a:t>IaaS</a:t>
            </a:r>
            <a:r>
              <a:rPr lang="en-US" dirty="0"/>
              <a:t>)</a:t>
            </a:r>
            <a:endParaRPr lang="en-US" dirty="0"/>
          </a:p>
          <a:p>
            <a:pPr lvl="1"/>
            <a:r>
              <a:rPr lang="en-US" dirty="0"/>
              <a:t>Virtual computing, storage and network </a:t>
            </a:r>
            <a:r>
              <a:rPr lang="en-US" dirty="0" smtClean="0"/>
              <a:t>resource that </a:t>
            </a:r>
            <a:r>
              <a:rPr lang="en-US" dirty="0"/>
              <a:t>can be provisioned on demand</a:t>
            </a:r>
            <a:endParaRPr lang="en-US"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56839</Words>
  <Application>WPS Presentation</Application>
  <PresentationFormat>Widescreen</PresentationFormat>
  <Paragraphs>1022</Paragraphs>
  <Slides>81</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81</vt:i4>
      </vt:variant>
    </vt:vector>
  </HeadingPairs>
  <TitlesOfParts>
    <vt:vector size="91" baseType="lpstr">
      <vt:lpstr>Arial</vt:lpstr>
      <vt:lpstr>SimSun</vt:lpstr>
      <vt:lpstr>Wingdings</vt:lpstr>
      <vt:lpstr>微软雅黑</vt:lpstr>
      <vt:lpstr>Droid Sans Fallback</vt:lpstr>
      <vt:lpstr>Arial Unicode MS</vt:lpstr>
      <vt:lpstr>Calibri</vt:lpstr>
      <vt:lpstr>Webdings</vt:lpstr>
      <vt:lpstr>Times New Roman</vt:lpstr>
      <vt:lpstr>Office Theme</vt:lpstr>
      <vt:lpstr>PowerPoint 演示文稿</vt:lpstr>
      <vt:lpstr>Outline</vt:lpstr>
      <vt:lpstr> Deﬁnition of Cloud Computing</vt:lpstr>
      <vt:lpstr> Characteristics of Cloud Computing</vt:lpstr>
      <vt:lpstr> Characteristics of Cloud Computing</vt:lpstr>
      <vt:lpstr> Characteristics of Cloud Computing</vt:lpstr>
      <vt:lpstr> Characteristics of Cloud Computing</vt:lpstr>
      <vt:lpstr> Characteristics of Cloud Computing</vt:lpstr>
      <vt:lpstr>Cloud Service Models</vt:lpstr>
      <vt:lpstr>Software-as-a-Service (SaaS)</vt:lpstr>
      <vt:lpstr>Software-as-a-Service (SaaS)</vt:lpstr>
      <vt:lpstr>Platform-as-a-Service (PaaS)</vt:lpstr>
      <vt:lpstr>Platform-as-a-Service (PaaS)</vt:lpstr>
      <vt:lpstr>Infrastructure-as-a-Service (IaaS)</vt:lpstr>
      <vt:lpstr>Infrastructure-as-a-Service (IaaS)</vt:lpstr>
      <vt:lpstr>Cloud Deployment Models</vt:lpstr>
      <vt:lpstr>Cloud Service Examples</vt:lpstr>
      <vt:lpstr>Concepts and Enabling Technologies</vt:lpstr>
      <vt:lpstr>Virtualization</vt:lpstr>
      <vt:lpstr>Hypervisor</vt:lpstr>
      <vt:lpstr>Types of Virtualization</vt:lpstr>
      <vt:lpstr> Load Balancing</vt:lpstr>
      <vt:lpstr> Load Balancing Algorithms</vt:lpstr>
      <vt:lpstr> Load Balancing  - Persistence Approaches</vt:lpstr>
      <vt:lpstr> Scalability &amp; Elasticity</vt:lpstr>
      <vt:lpstr> Scaling Approaches</vt:lpstr>
      <vt:lpstr>Deployment</vt:lpstr>
      <vt:lpstr>Replication</vt:lpstr>
      <vt:lpstr>Monitoring</vt:lpstr>
      <vt:lpstr>Software Deﬁned Networking</vt:lpstr>
      <vt:lpstr>SDN - Key Elements</vt:lpstr>
      <vt:lpstr>OpenFlow</vt:lpstr>
      <vt:lpstr>Network Function Virtualization</vt:lpstr>
      <vt:lpstr>NFV Architecture</vt:lpstr>
      <vt:lpstr>MapReduce</vt:lpstr>
      <vt:lpstr>Identity and Access Management</vt:lpstr>
      <vt:lpstr>Billing</vt:lpstr>
      <vt:lpstr>Cloud Services &amp; Platforms</vt:lpstr>
      <vt:lpstr>Cloud Reference Model</vt:lpstr>
      <vt:lpstr>Compute Services</vt:lpstr>
      <vt:lpstr>Compute Services – Amazon EC2</vt:lpstr>
      <vt:lpstr>Storage Services</vt:lpstr>
      <vt:lpstr>Storage Services – Amazon S3</vt:lpstr>
      <vt:lpstr>Database Services</vt:lpstr>
      <vt:lpstr>Database Services – Amazon RDS</vt:lpstr>
      <vt:lpstr>Database Services – Amazon DynamoDB</vt:lpstr>
      <vt:lpstr>Application Runtimes &amp; Frameworks</vt:lpstr>
      <vt:lpstr>Queuing Services - Amazon Simple Queue Service</vt:lpstr>
      <vt:lpstr>Email Services</vt:lpstr>
      <vt:lpstr>Notification Services</vt:lpstr>
      <vt:lpstr>Notification Services - Amazon Simple Notification Service </vt:lpstr>
      <vt:lpstr>Media Services</vt:lpstr>
      <vt:lpstr>Content Delivery Services</vt:lpstr>
      <vt:lpstr> Analytics Services</vt:lpstr>
      <vt:lpstr>Deployment &amp; Management Services</vt:lpstr>
      <vt:lpstr>Identity &amp; Access Management Services</vt:lpstr>
      <vt:lpstr>Open Source Private Cloud Software - CloudStack</vt:lpstr>
      <vt:lpstr>Open Source Private Cloud Software - Eucalyptus</vt:lpstr>
      <vt:lpstr>Open Source Private Cloud Software - OpenStack</vt:lpstr>
      <vt:lpstr>Cloud Computing Applications</vt:lpstr>
      <vt:lpstr> Cloud Computing for Healthcare</vt:lpstr>
      <vt:lpstr>Benefits of Cloud for Healthcare</vt:lpstr>
      <vt:lpstr>Electronic Health Records (EHRs)</vt:lpstr>
      <vt:lpstr>Cloud EHRs</vt:lpstr>
      <vt:lpstr>Security for Cloud EHRs</vt:lpstr>
      <vt:lpstr>Cloud EHR – Reference Architecture</vt:lpstr>
      <vt:lpstr> Cloud Computing for Energy Systems</vt:lpstr>
      <vt:lpstr>Energy Systems Prognostics with Cloud</vt:lpstr>
      <vt:lpstr>Collecting Sensor Data in Cloud</vt:lpstr>
      <vt:lpstr>Predicting Faults in Energy Systems</vt:lpstr>
      <vt:lpstr>Case Based Reasoning for Fault Prediction</vt:lpstr>
      <vt:lpstr> Cloud Computing for Smart Grids</vt:lpstr>
      <vt:lpstr> Cloud Computing for Smart Grids</vt:lpstr>
      <vt:lpstr> Cloud Computing for Transportation Systems</vt:lpstr>
      <vt:lpstr> Cloud Apps for Transportation Systems</vt:lpstr>
      <vt:lpstr> Cloud Computing for Manufacturing Industry</vt:lpstr>
      <vt:lpstr> Cloud-based Design &amp; Manufacturing</vt:lpstr>
      <vt:lpstr> Cloud Computing for Manufacturing Industry</vt:lpstr>
      <vt:lpstr> Cloud Computing for Education</vt:lpstr>
      <vt:lpstr> Cloud Computing for Education</vt:lpstr>
      <vt:lpstr>Further Reading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arshdeep</dc:creator>
  <cp:lastModifiedBy>arshdeep</cp:lastModifiedBy>
  <cp:revision>84</cp:revision>
  <dcterms:created xsi:type="dcterms:W3CDTF">2019-08-15T11:30:51Z</dcterms:created>
  <dcterms:modified xsi:type="dcterms:W3CDTF">2019-08-15T11:30:51Z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