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59" r:id="rId6"/>
    <p:sldId id="260" r:id="rId7"/>
    <p:sldId id="261" r:id="rId8"/>
    <p:sldId id="262" r:id="rId9"/>
    <p:sldId id="263" r:id="rId10"/>
    <p:sldId id="265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7A0E9-4491-41B4-AB20-D835C7C8610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514600"/>
            <a:ext cx="7419340" cy="1968500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7863" y="662142"/>
            <a:ext cx="69088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1</a:t>
            </a:r>
            <a:r>
              <a:rPr lang="x-none" altLang="en-US" sz="5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x-none" altLang="en-US" sz="5400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3383" y="2899162"/>
            <a:ext cx="69088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547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AWS Well Architected Framework</a:t>
            </a:r>
            <a:endParaRPr lang="en-US" sz="3600" b="1" dirty="0">
              <a:solidFill>
                <a:srgbClr val="0547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3179" y="0"/>
            <a:ext cx="444021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475448" y="6400026"/>
            <a:ext cx="3529642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Book website: </a:t>
            </a:r>
            <a:r>
              <a:rPr lang="x-none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hands-on-books-series.com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algn="l"/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2" name="Picture 1" descr="ccsa_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9340" y="0"/>
            <a:ext cx="477329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AWS Well-Architected Framework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AWS Well-Architected Framework has been developed by AWS to help cloud solutions architects in designing and operating reliable, secure, efficient, and cost-effective systems in the cloud.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Well-Architected Framework is based on the five pillars of</a:t>
            </a:r>
            <a:r>
              <a:rPr lang="x-none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x-none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Operational Excellence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Security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Reliability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Performance Efficiency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Cost Optimizatio</a:t>
            </a:r>
            <a:r>
              <a:rPr lang="x-non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x-none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Pillar I: Operational Excellence</a:t>
            </a:r>
            <a:endParaRPr lang="en-US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Operational Excellence pillar includes the ability to run and monitor systems to deliver business value and to improve supporting processes and procedures continually. </a:t>
            </a:r>
            <a:endParaRPr lang="en-US" sz="2400" dirty="0"/>
          </a:p>
          <a:p>
            <a:r>
              <a:rPr lang="en-US" sz="2400" dirty="0"/>
              <a:t>Within the Operational Excellence pillar, there are three best practice areas: </a:t>
            </a:r>
            <a:endParaRPr lang="en-US" sz="2400" dirty="0"/>
          </a:p>
          <a:p>
            <a:pPr lvl="1"/>
            <a:r>
              <a:rPr lang="en-US" sz="2055" dirty="0"/>
              <a:t>Prepare</a:t>
            </a:r>
            <a:endParaRPr lang="en-US" sz="2055" dirty="0"/>
          </a:p>
          <a:p>
            <a:pPr lvl="1"/>
            <a:r>
              <a:rPr lang="en-US" sz="2055" dirty="0"/>
              <a:t>Operate</a:t>
            </a:r>
            <a:endParaRPr lang="en-US" sz="2055" dirty="0"/>
          </a:p>
          <a:p>
            <a:pPr lvl="1"/>
            <a:r>
              <a:rPr lang="en-US" sz="2055" dirty="0"/>
              <a:t>Evolve</a:t>
            </a:r>
            <a:endParaRPr lang="en-US" sz="2055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Pillar II: Security</a:t>
            </a:r>
            <a:endParaRPr lang="en-US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Security pillar includes the ability to protect information, systems, and assets while delivering business value through risk assessments and mitigation strategies. </a:t>
            </a:r>
            <a:endParaRPr lang="en-US" sz="2400" dirty="0"/>
          </a:p>
          <a:p>
            <a:r>
              <a:rPr lang="en-US" sz="2400" dirty="0"/>
              <a:t>Within the Security pillar, there are five best practice areas: </a:t>
            </a:r>
            <a:endParaRPr lang="en-US" sz="2400" dirty="0"/>
          </a:p>
          <a:p>
            <a:pPr lvl="1"/>
            <a:r>
              <a:rPr lang="en-US" sz="2055" dirty="0"/>
              <a:t>Identity and Access Management</a:t>
            </a:r>
            <a:endParaRPr lang="en-US" sz="2055" dirty="0"/>
          </a:p>
          <a:p>
            <a:pPr lvl="1"/>
            <a:r>
              <a:rPr lang="en-US" sz="2055" dirty="0"/>
              <a:t>Detective Controls</a:t>
            </a:r>
            <a:endParaRPr lang="en-US" sz="2055" dirty="0"/>
          </a:p>
          <a:p>
            <a:pPr lvl="1"/>
            <a:r>
              <a:rPr lang="en-US" sz="2055" dirty="0"/>
              <a:t>Infrastructure Protection</a:t>
            </a:r>
            <a:endParaRPr lang="en-US" sz="2055" dirty="0"/>
          </a:p>
          <a:p>
            <a:pPr lvl="1"/>
            <a:r>
              <a:rPr lang="en-US" sz="2055" dirty="0"/>
              <a:t>Data Protection</a:t>
            </a:r>
            <a:endParaRPr lang="en-US" sz="2055" dirty="0"/>
          </a:p>
          <a:p>
            <a:pPr lvl="1"/>
            <a:r>
              <a:rPr lang="en-US" sz="2055" dirty="0"/>
              <a:t>Incident Response</a:t>
            </a:r>
            <a:endParaRPr lang="en-US" sz="2055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Pillar III: Reliability</a:t>
            </a:r>
            <a:endParaRPr lang="en-US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Reliability pillar includes the ability of a system to recover from infrastructure or service disruptions, dynamically acquire computing resources to meet demand, and mitigate disruptions such as misconfigurations or transient network issues. </a:t>
            </a:r>
            <a:endParaRPr lang="en-US" sz="2400" dirty="0"/>
          </a:p>
          <a:p>
            <a:r>
              <a:rPr lang="en-US" sz="2400" dirty="0"/>
              <a:t>Within the Reliability pillar, there are three best practice areas: </a:t>
            </a:r>
            <a:endParaRPr lang="en-US" sz="2400" dirty="0"/>
          </a:p>
          <a:p>
            <a:pPr lvl="1"/>
            <a:r>
              <a:rPr lang="en-US" sz="2055" dirty="0"/>
              <a:t>Foundations</a:t>
            </a:r>
            <a:endParaRPr lang="en-US" sz="2055" dirty="0"/>
          </a:p>
          <a:p>
            <a:pPr lvl="1"/>
            <a:r>
              <a:rPr lang="en-US" sz="2055" dirty="0"/>
              <a:t>Change Management and Failure</a:t>
            </a:r>
            <a:endParaRPr lang="en-US" sz="2055" dirty="0"/>
          </a:p>
          <a:p>
            <a:pPr lvl="1"/>
            <a:r>
              <a:rPr lang="en-US" sz="2055" dirty="0"/>
              <a:t>Management</a:t>
            </a:r>
            <a:endParaRPr lang="en-US" sz="2055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Pillar IV: Performance Efficiency</a:t>
            </a:r>
            <a:endParaRPr lang="en-US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Performance Efficiency pillar includes the ability to use computing resources efficiently to meet system requirements and to maintain that efficiency as demand changes and technologies evolve. </a:t>
            </a:r>
            <a:endParaRPr lang="en-US" sz="2400" dirty="0"/>
          </a:p>
          <a:p>
            <a:r>
              <a:rPr lang="en-US" sz="2400" dirty="0"/>
              <a:t>Within the Performance Efficiency pillar, there are four best practice areas: </a:t>
            </a:r>
            <a:endParaRPr lang="en-US" sz="2400" dirty="0"/>
          </a:p>
          <a:p>
            <a:pPr lvl="1"/>
            <a:r>
              <a:rPr lang="en-US" sz="2055" dirty="0"/>
              <a:t>Selection</a:t>
            </a:r>
            <a:endParaRPr lang="en-US" sz="2055" dirty="0"/>
          </a:p>
          <a:p>
            <a:pPr lvl="1"/>
            <a:r>
              <a:rPr lang="en-US" sz="2055" dirty="0"/>
              <a:t>Review</a:t>
            </a:r>
            <a:endParaRPr lang="en-US" sz="2055" dirty="0"/>
          </a:p>
          <a:p>
            <a:pPr lvl="1"/>
            <a:r>
              <a:rPr lang="en-US" sz="2055" dirty="0"/>
              <a:t>Monitoring</a:t>
            </a:r>
            <a:endParaRPr lang="en-US" sz="2055" dirty="0"/>
          </a:p>
          <a:p>
            <a:pPr lvl="1"/>
            <a:r>
              <a:rPr lang="en-US" sz="2055" dirty="0"/>
              <a:t>Tradeoffs</a:t>
            </a:r>
            <a:endParaRPr lang="en-US" sz="2055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</a:rPr>
              <a:t>Pillar V: Cost Optimization</a:t>
            </a:r>
            <a:endParaRPr lang="en-US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Cost Optimization pillar includes the ability to run systems to deliver business value at the lowest price point. </a:t>
            </a:r>
            <a:endParaRPr lang="en-US" sz="2400" dirty="0"/>
          </a:p>
          <a:p>
            <a:r>
              <a:rPr lang="en-US" sz="2400" dirty="0"/>
              <a:t>Within the Cost Optimization pillar, there are four best practice areas: </a:t>
            </a:r>
            <a:endParaRPr lang="en-US" sz="2400" dirty="0"/>
          </a:p>
          <a:p>
            <a:pPr lvl="1"/>
            <a:r>
              <a:rPr lang="en-US" sz="2055" dirty="0"/>
              <a:t>Expenditure Awareness</a:t>
            </a:r>
            <a:endParaRPr lang="en-US" sz="2055" dirty="0"/>
          </a:p>
          <a:p>
            <a:pPr lvl="1"/>
            <a:r>
              <a:rPr lang="en-US" sz="2055" dirty="0"/>
              <a:t>Cost-Effective Resources</a:t>
            </a:r>
            <a:endParaRPr lang="en-US" sz="2055" dirty="0"/>
          </a:p>
          <a:p>
            <a:pPr lvl="1"/>
            <a:r>
              <a:rPr lang="en-US" sz="2055" dirty="0"/>
              <a:t>Matching supply and demand</a:t>
            </a:r>
            <a:endParaRPr lang="en-US" sz="2055" dirty="0"/>
          </a:p>
          <a:p>
            <a:pPr lvl="1"/>
            <a:r>
              <a:rPr lang="en-US" sz="2055" dirty="0"/>
              <a:t>Optimizing Over Time</a:t>
            </a:r>
            <a:endParaRPr lang="en-US" sz="2055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sz="3600" dirty="0" smtClean="0">
                <a:latin typeface="Arial" panose="020B0604020202020204" pitchFamily="34" charset="0"/>
                <a:sym typeface="+mn-ea"/>
              </a:rPr>
              <a:t>Photo Gallery Application: </a:t>
            </a:r>
            <a:r>
              <a:rPr lang="x-none" altLang="en-US" sz="3600" dirty="0" smtClean="0">
                <a:latin typeface="Arial" panose="020B0604020202020204" pitchFamily="34" charset="0"/>
                <a:sym typeface="+mn-ea"/>
              </a:rPr>
              <a:t>Original </a:t>
            </a:r>
            <a:r>
              <a:rPr lang="en-US" sz="3600" dirty="0" smtClean="0">
                <a:latin typeface="Arial" panose="020B0604020202020204" pitchFamily="34" charset="0"/>
                <a:sym typeface="+mn-ea"/>
              </a:rPr>
              <a:t>Architecture</a:t>
            </a:r>
            <a:endParaRPr lang="en-US" sz="3600" dirty="0" smtClean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462780" cy="4351655"/>
          </a:xfrm>
        </p:spPr>
        <p:txBody>
          <a:bodyPr/>
          <a:lstStyle/>
          <a:p>
            <a:r>
              <a:rPr lang="en-US" sz="2000" dirty="0"/>
              <a:t>Figure shows the architecture of the photo gallery application. </a:t>
            </a:r>
            <a:endParaRPr lang="en-US" sz="2000" dirty="0"/>
          </a:p>
          <a:p>
            <a:r>
              <a:rPr lang="en-US" sz="2000" dirty="0"/>
              <a:t>The application is implemented in Python and uses the Flask web framework. </a:t>
            </a:r>
            <a:endParaRPr lang="en-US" sz="2000" dirty="0"/>
          </a:p>
          <a:p>
            <a:r>
              <a:rPr lang="en-US" sz="2000" dirty="0"/>
              <a:t>The Flask application is deployed on an Amazon EC2 instance. </a:t>
            </a:r>
            <a:endParaRPr lang="en-US" sz="2000" dirty="0"/>
          </a:p>
          <a:p>
            <a:r>
              <a:rPr lang="en-US" sz="2000" dirty="0"/>
              <a:t>Photos uploaded to the application are stored in an Amazon S3 bucket. </a:t>
            </a:r>
            <a:endParaRPr lang="en-US" sz="2000" dirty="0"/>
          </a:p>
          <a:p>
            <a:r>
              <a:rPr lang="en-US" sz="2000" dirty="0"/>
              <a:t>The records of photos are maintained in a MySQL database instance on Amazon RDS.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5" name="Picture 4" descr="Screenshot from 2019-08-15 17-15-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88075" y="2228215"/>
            <a:ext cx="5495290" cy="316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19186"/>
          </a:xfrm>
          <a:prstGeom prst="rect">
            <a:avLst/>
          </a:prstGeom>
          <a:solidFill>
            <a:srgbClr val="DA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7325"/>
            <a:ext cx="10515600" cy="1082675"/>
          </a:xfrm>
        </p:spPr>
        <p:txBody>
          <a:bodyPr/>
          <a:lstStyle/>
          <a:p>
            <a:r>
              <a:rPr lang="en-US" sz="3600" dirty="0" smtClean="0">
                <a:latin typeface="Arial" panose="020B0604020202020204" pitchFamily="34" charset="0"/>
              </a:rPr>
              <a:t>Photo Gallery Application: Improved Architecture</a:t>
            </a:r>
            <a:endParaRPr lang="en-US" sz="3600" dirty="0" smtClean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462780" cy="4351655"/>
          </a:xfrm>
        </p:spPr>
        <p:txBody>
          <a:bodyPr/>
          <a:lstStyle/>
          <a:p>
            <a:r>
              <a:rPr lang="en-US" sz="2000" dirty="0"/>
              <a:t>Figure shows an improved, highly available, fault-tolerant, secure, and reliable architecture of photo gallery application that utilizes the best practices from the AWS Well Architected Framework.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-13179" y="0"/>
            <a:ext cx="203679" cy="6858000"/>
          </a:xfrm>
          <a:prstGeom prst="rect">
            <a:avLst/>
          </a:prstGeom>
          <a:solidFill>
            <a:srgbClr val="FEB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dirty="0"/>
              <a:t>© 2019 Arshdeep Bahga &amp; Vijay Madisetti</a:t>
            </a:r>
            <a:endParaRPr lang="en-US" dirty="0"/>
          </a:p>
        </p:txBody>
      </p:sp>
      <p:pic>
        <p:nvPicPr>
          <p:cNvPr id="5" name="Picture 4" descr="Screenshot from 2019-08-15 17-15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6570" y="1458595"/>
            <a:ext cx="6466840" cy="490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3142</Words>
  <Application>WPS Presentation</Application>
  <PresentationFormat>Widescreen</PresentationFormat>
  <Paragraphs>90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SimSun</vt:lpstr>
      <vt:lpstr>Wingdings</vt:lpstr>
      <vt:lpstr>Calibri</vt:lpstr>
      <vt:lpstr>微软雅黑</vt:lpstr>
      <vt:lpstr>Droid Sans Fallback</vt:lpstr>
      <vt:lpstr>Arial Unicode MS</vt:lpstr>
      <vt:lpstr>Calibri Light</vt:lpstr>
      <vt:lpstr>Office Theme</vt:lpstr>
      <vt:lpstr>PowerPoint 演示文稿</vt:lpstr>
      <vt:lpstr>AWS Well-Architected Framework</vt:lpstr>
      <vt:lpstr>Pillar I: Operational Excellence</vt:lpstr>
      <vt:lpstr>Pillar II: Security</vt:lpstr>
      <vt:lpstr>Pillar III: Reliability</vt:lpstr>
      <vt:lpstr>Pillar IV: Performance Efficiency</vt:lpstr>
      <vt:lpstr>Pillar V: Cost Optimization</vt:lpstr>
      <vt:lpstr>Photo Gallery Application: Original Architecture</vt:lpstr>
      <vt:lpstr>Photo Gallery Application: Improved Architecture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arshdeep</dc:creator>
  <cp:lastModifiedBy>arshdeep</cp:lastModifiedBy>
  <cp:revision>13</cp:revision>
  <dcterms:created xsi:type="dcterms:W3CDTF">2019-08-16T04:02:26Z</dcterms:created>
  <dcterms:modified xsi:type="dcterms:W3CDTF">2019-08-16T04:02:26Z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1033-11.1.0.8392</vt:lpwstr>
  </property>
</Properties>
</file>