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5"/>
  </p:handoutMasterIdLst>
  <p:sldIdLst>
    <p:sldId id="257" r:id="rId3"/>
    <p:sldId id="258" r:id="rId4"/>
    <p:sldId id="259" r:id="rId6"/>
    <p:sldId id="273" r:id="rId7"/>
    <p:sldId id="274" r:id="rId8"/>
    <p:sldId id="275" r:id="rId9"/>
    <p:sldId id="260" r:id="rId10"/>
    <p:sldId id="261" r:id="rId11"/>
    <p:sldId id="262" r:id="rId12"/>
    <p:sldId id="276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7" r:id="rId21"/>
    <p:sldId id="270" r:id="rId22"/>
    <p:sldId id="271" r:id="rId23"/>
    <p:sldId id="27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7419340" cy="1968500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63" y="662142"/>
            <a:ext cx="6908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</a:t>
            </a:r>
            <a:r>
              <a:rPr lang="x-none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x-none" sz="54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703" y="3144907"/>
            <a:ext cx="6908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altLang="en-US" sz="3600" b="1" dirty="0">
                <a:solidFill>
                  <a:srgbClr val="0547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NoSQL Databases</a:t>
            </a:r>
            <a:endParaRPr lang="x-none" altLang="en-US" sz="3600" b="1" dirty="0">
              <a:solidFill>
                <a:srgbClr val="0547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444021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5448" y="6400026"/>
            <a:ext cx="352964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website: </a:t>
            </a:r>
            <a:r>
              <a:rPr lang="x-none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hands-on-books-series.com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l"/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2" name="Picture 1" descr="ccsa_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0"/>
            <a:ext cx="47732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>
            <a:noAutofit/>
          </a:bodyPr>
          <a:p>
            <a:r>
              <a:rPr lang="en-GB" altLang="en-US" sz="3600">
                <a:sym typeface="+mn-ea"/>
              </a:rPr>
              <a:t>Case Study: Photo Gallery Application</a:t>
            </a:r>
            <a:endParaRPr lang="en-GB" altLang="en-US" sz="3600">
              <a:sym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  <p:pic>
        <p:nvPicPr>
          <p:cNvPr id="4" name="Picture 3" descr="Screenshot from 2019-08-13 17-45-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3945" y="1661795"/>
            <a:ext cx="7483475" cy="44519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 Document Databases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0720" cy="4677410"/>
          </a:xfrm>
        </p:spPr>
        <p:txBody>
          <a:bodyPr>
            <a:normAutofit fontScale="60000"/>
          </a:bodyPr>
          <a:p>
            <a:r>
              <a:rPr lang="en-GB" altLang="en-US"/>
              <a:t>Document store databases store semi-structured data in the form of documents which are encoded in different standards such as JSON, XML, BSON or YAML. By semi-structured data we mean that the documents stored are similar to each other (similar ﬁelds, keys or attributes) but there are no strict requirements for a schema. </a:t>
            </a:r>
            <a:endParaRPr lang="en-GB" altLang="en-US"/>
          </a:p>
          <a:p>
            <a:r>
              <a:rPr lang="en-GB" altLang="en-US"/>
              <a:t>Documents are organized in different ways in different document database such in the form of collections, buckets or tags.</a:t>
            </a:r>
            <a:endParaRPr lang="en-GB" altLang="en-US"/>
          </a:p>
          <a:p>
            <a:r>
              <a:rPr lang="en-GB" altLang="en-US"/>
              <a:t>Each document stored in a document database has a collection of named ﬁelds and their values. Each document is identiﬁed by a unique key or ID. </a:t>
            </a:r>
            <a:endParaRPr lang="en-GB" altLang="en-US"/>
          </a:p>
          <a:p>
            <a:r>
              <a:rPr lang="en-GB" altLang="en-US"/>
              <a:t>There is no need to deﬁne any schema for the documents before storing them in the database.  </a:t>
            </a:r>
            <a:endParaRPr lang="en-GB" altLang="en-US"/>
          </a:p>
          <a:p>
            <a:r>
              <a:rPr lang="en-GB" altLang="en-US"/>
              <a:t>While it is possible to store JSON or XML-like documents as values in a key-value database, the bene</a:t>
            </a:r>
            <a:r>
              <a:rPr lang="en-US" altLang="en-GB"/>
              <a:t>fi</a:t>
            </a:r>
            <a:r>
              <a:rPr lang="en-GB" altLang="en-US"/>
              <a:t>t of using document databases over key-value databases is that these databases allow ef</a:t>
            </a:r>
            <a:r>
              <a:rPr lang="en-US" altLang="en-GB"/>
              <a:t>fi</a:t>
            </a:r>
            <a:r>
              <a:rPr lang="en-GB" altLang="en-US"/>
              <a:t>ciently querying the documents based on the attribute values in the documents. </a:t>
            </a:r>
            <a:endParaRPr lang="en-GB" altLang="en-US"/>
          </a:p>
          <a:p>
            <a:r>
              <a:rPr lang="en-GB" altLang="en-US"/>
              <a:t>Document databases are useful for applications that want to store semi-structured data with a varying number of ﬁelds.</a:t>
            </a: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MongoDB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MongoDB is a document-oriented non-relational database system. MongoDB is powerful, ﬂexible and highly scalable database designed for web applications and is a good choice for a serving database for data analytics applications.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The basic unit of data stored by MongoDB is a document.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A document includes a JSON-like set of key-value pairs.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22110" y="1045845"/>
            <a:ext cx="5306695" cy="554291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p>
            <a:r>
              <a:rPr lang="en-US" altLang="en-GB"/>
              <a:t>Column Family Databases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0720" cy="4677410"/>
          </a:xfrm>
        </p:spPr>
        <p:txBody>
          <a:bodyPr>
            <a:normAutofit/>
          </a:bodyPr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In column family databases the basic unit of data storage is a column, which has a name and a value.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A collection of columns make up a row which is identiﬁed by a row-key.  Columns are grouped together into columns families.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Unlike, relational databases, the column family databases do not need to have </a:t>
            </a:r>
            <a:r>
              <a:rPr lang="en-US" altLang="en-GB" sz="2000"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xed schemas and a </a:t>
            </a:r>
            <a:r>
              <a:rPr lang="en-US" altLang="en-GB" sz="2000">
                <a:latin typeface="Arial" panose="020B0604020202020204" pitchFamily="34" charset="0"/>
                <a:cs typeface="Arial" panose="020B0604020202020204" pitchFamily="34" charset="0"/>
              </a:rPr>
              <a:t>fi</a:t>
            </a:r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xed number of columns in each row.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The number of columns in a column family database can vary across different rows. 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A column family can be considered as a map having key-value pairs and this map can vary across different rows.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Column family databases store data in a denormalized form so that all relevant information related to an entity required by the applications can be retrieved by reading a single row.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7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p>
            <a:r>
              <a:rPr lang="en-US" altLang="en-GB"/>
              <a:t>HBase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HBase is a scalable,  non-relational,  distributed,  column-family database that provides structured data storage for large tables.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HBase can store both structured and unstructured data.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The data storage in HBase can scale linearly and automatically by the addition of new nodes.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HBase has been designed to work with commodity hardware and is a highly reliable and fault tolerant system.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HBase allows fast random reads and writes.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729095" y="1114425"/>
            <a:ext cx="5146040" cy="43516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545" y="5981700"/>
            <a:ext cx="5698490" cy="46037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HBase Data Model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0720" cy="4677410"/>
          </a:xfrm>
        </p:spPr>
        <p:txBody>
          <a:bodyPr/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en-GB" sz="2000">
                <a:latin typeface="Arial" panose="020B0604020202020204" pitchFamily="34" charset="0"/>
                <a:cs typeface="Arial" panose="020B0604020202020204" pitchFamily="34" charset="0"/>
              </a:rPr>
              <a:t>n HBase</a:t>
            </a:r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 table is consists of rows, which are indexed by the row key.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Each row includes multiple column families. 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Each column family includes multiple columns.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Each column includes multiple cells or entries which are timestamped.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HBase tables are indexed by the row key, column key and timestamp.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Unlike relational database tables, HBase tables do not have a ﬁxed schema.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HBase columns families are declared at the time of creation of the table and cannot be changed later.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Columns can be added dynamically, and HBase can have millions of columns.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HBase Architecture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04130" cy="4351655"/>
          </a:xfrm>
        </p:spPr>
        <p:txBody>
          <a:bodyPr>
            <a:noAutofit/>
          </a:bodyPr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HBase has a distributed architecture. 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An HBase deployment comprises multiple region servers which usually run on the same machines as the Hadoop data nodes.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HBase tables are partitioned by the row key into multiple regions (HRegions). Each region server has multiple regions. 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HBase has a master-slave architecture with one of the nodes acting as the master node (HMaster) and other nodes are slave nodes.  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The HMaster is responsible for maintaining the HBase meta-data and assignment of regions to region servers. 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HBase uses Zookeeper for distributed state coordination. 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HBase has two special tables - ROOT and META, for identifying which region server is responsible for  </a:t>
            </a:r>
            <a:r>
              <a:rPr lang="en-US" sz="150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500">
                <a:latin typeface="Arial" panose="020B0604020202020204" pitchFamily="34" charset="0"/>
                <a:cs typeface="Arial" panose="020B0604020202020204" pitchFamily="34" charset="0"/>
              </a:rPr>
              <a:t>erving a read/write request for a speciﬁc row key.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890895" y="2274570"/>
            <a:ext cx="6242685" cy="325691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 Graph Databases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0720" cy="4677410"/>
          </a:xfrm>
        </p:spPr>
        <p:txBody>
          <a:bodyPr>
            <a:normAutofit/>
          </a:bodyPr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Graph stores are NoSQL databases designed for storing data that has graph structure with nodes and edges.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While relational databases model data in the form of rows and columns, the graph databases model data in the form of nodes and relationships.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Nodes represent the entities in the data model. Nodes have a set of attributes. A node can represent different types of entities, for example, a person, place (such as a city, restaurant or a building) or an object (such as a car).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The relationships between the entities are represented in the form of links between the nodes. Links also have a set of attributes. Links can be directed or undirected. Directed links denote that the relationship is unidirectional.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Amazon Neptune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0720" cy="4677410"/>
          </a:xfrm>
        </p:spPr>
        <p:txBody>
          <a:bodyPr>
            <a:normAutofit/>
          </a:bodyPr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Amazon Neptune is a managed graph database service from AWS.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Neptune is designed to be a high-performance, fast, reliable, and scalable graph database, which is capable of storing billions of relationships and querying the graph with milliseconds latency.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Neptune supports the popular graph query languages Apache TinkerPop Gremlin and W3C’s SPARQL.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Neo4j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Neo4j is one the popular graph databases which provides support for Atomicity, Consistency, Isolation,  Durability (ACID).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Neo4j adopts a graph model that consists of nodes and relationships. 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Both nodes and relationships have properties which are captured in the form of multiple attributes (key-value pairs).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Nodes are tagged with labels which are used to represent different roles in the domain being modeled.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70600" y="2330450"/>
            <a:ext cx="5840730" cy="334137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Outline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ym typeface="+mn-ea"/>
              </a:rPr>
              <a:t>Key-value databases</a:t>
            </a:r>
            <a:endParaRPr lang="en-US" dirty="0">
              <a:sym typeface="+mn-ea"/>
            </a:endParaRPr>
          </a:p>
          <a:p>
            <a:r>
              <a:rPr lang="en-US" dirty="0">
                <a:sym typeface="+mn-ea"/>
              </a:rPr>
              <a:t>Document databases</a:t>
            </a:r>
            <a:endParaRPr lang="en-US" dirty="0">
              <a:sym typeface="+mn-ea"/>
            </a:endParaRPr>
          </a:p>
          <a:p>
            <a:r>
              <a:rPr lang="en-US" dirty="0">
                <a:sym typeface="+mn-ea"/>
              </a:rPr>
              <a:t>Column family databases</a:t>
            </a:r>
            <a:endParaRPr lang="en-US" dirty="0">
              <a:sym typeface="+mn-ea"/>
            </a:endParaRPr>
          </a:p>
          <a:p>
            <a:r>
              <a:rPr lang="en-US" dirty="0">
                <a:sym typeface="+mn-ea"/>
              </a:rPr>
              <a:t>Graph databases</a:t>
            </a:r>
            <a:endParaRPr lang="en-US" dirty="0">
              <a:sym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p>
            <a:r>
              <a:rPr lang="en-US" altLang="en-GB"/>
              <a:t>Neo4j - Cypher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522470" cy="4351655"/>
          </a:xfrm>
        </p:spPr>
        <p:txBody>
          <a:bodyPr>
            <a:normAutofit/>
          </a:bodyPr>
          <a:p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For create, read, update and delete (CRUD) operations, Neo4j provides a query language called Cypher. </a:t>
            </a:r>
            <a:endParaRPr lang="en-GB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Cypher has some similarities with the SQL query language used for relational databases. </a:t>
            </a:r>
            <a:endParaRPr lang="en-GB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169785" y="216535"/>
            <a:ext cx="4695825" cy="65735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88945" y="6356350"/>
            <a:ext cx="4114800" cy="365125"/>
          </a:xfrm>
        </p:spPr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Content Placeholder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 rot="5400000">
            <a:off x="3803015" y="-823595"/>
            <a:ext cx="5240020" cy="94557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4410"/>
          </a:xfrm>
        </p:spPr>
        <p:txBody>
          <a:bodyPr/>
          <a:p>
            <a:r>
              <a:rPr lang="en-GB" altLang="en-US"/>
              <a:t>Comparison of NoSQL databases</a:t>
            </a:r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p>
            <a:r>
              <a:rPr lang="en-US" altLang="en-GB"/>
              <a:t>NoSQL Databases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en-GB" altLang="en-US"/>
              <a:t>Non-relational databases ("NoSQL databases") are becoming popular with the increasing use of cloud computing services. </a:t>
            </a:r>
            <a:endParaRPr lang="en-GB" altLang="en-US"/>
          </a:p>
          <a:p>
            <a:r>
              <a:rPr lang="en-GB" altLang="en-US"/>
              <a:t>Non-relational databases have better horizontal scaling capability and improved performance for big data at the cost of having less rigorous consistency models. </a:t>
            </a:r>
            <a:endParaRPr lang="en-GB" altLang="en-US"/>
          </a:p>
          <a:p>
            <a:r>
              <a:rPr lang="en-GB" altLang="en-US"/>
              <a:t>NoSQL databases are popular for applications in which the scale of data involved is massive and the data may not be structured. Furthermore, real-time performance is more important than consistency. These systems are optimized for fast retrieval and appending operations on records. </a:t>
            </a:r>
            <a:endParaRPr lang="en-GB" altLang="en-US"/>
          </a:p>
          <a:p>
            <a:r>
              <a:rPr lang="en-GB" altLang="en-US"/>
              <a:t>Unlike relational databases, the NoSQL databases do not have a strict schema. </a:t>
            </a:r>
            <a:endParaRPr lang="en-GB" altLang="en-US"/>
          </a:p>
          <a:p>
            <a:r>
              <a:rPr lang="en-GB" altLang="en-US"/>
              <a:t>The records can be in the form of key-value pairs or documents.  Most NoSQL databases are classiﬁed in terms of the data storage model or type of records that can be stored.</a:t>
            </a: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p>
            <a:r>
              <a:rPr lang="en-US" altLang="en-GB"/>
              <a:t>NoSQL </a:t>
            </a:r>
            <a:r>
              <a:rPr lang="x-none" altLang="en-US"/>
              <a:t>Definition</a:t>
            </a:r>
            <a:endParaRPr lang="x-none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GB" altLang="en-US" sz="2400">
                <a:latin typeface="Arial" panose="020B0604020202020204" pitchFamily="34" charset="0"/>
                <a:cs typeface="Arial" panose="020B0604020202020204" pitchFamily="34" charset="0"/>
              </a:rPr>
              <a:t>Definition of NoSQL (from www.nosql-database.org)</a:t>
            </a:r>
            <a:endParaRPr lang="en-GB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Next Generation Databases mostly addressing some of the points: being non-relational, distributed, open-source and horizontally scalable. The original intention has been modern web-scale databases. The movement began early 2009 and is growing rapidly. Often more characteristics apply such as schema-free, easy replication support, simple API, eventually consistent / BASE (not ACID), a huge amount of data and more.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  <p:pic>
        <p:nvPicPr>
          <p:cNvPr id="4" name="Picture 3" descr="Screenshot from 2019-08-13 17-42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265" y="3987165"/>
            <a:ext cx="5157470" cy="23691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>
            <a:noAutofit/>
          </a:bodyPr>
          <a:p>
            <a:r>
              <a:rPr lang="en-GB" altLang="en-US" sz="3200">
                <a:sym typeface="+mn-ea"/>
              </a:rPr>
              <a:t>Consistency, Availability &amp; Partition Tolerance (CAP)</a:t>
            </a:r>
            <a:endParaRPr lang="en-GB" altLang="en-US" sz="3200">
              <a:sym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/>
        </p:nvSpPr>
        <p:spPr>
          <a:xfrm>
            <a:off x="913765" y="1691640"/>
            <a:ext cx="10821670" cy="44684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For distributed data systems, a trade-off exists between consistency and availability.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These trade-offs are explained with the CAP Theorem, which states that under partitioning, a distributed data system can either be consistent or available but not both at the same time.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A consistent system is one in which all reads are guaranteed to incorporate the previous writes.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In a consistent system, after an update operation is performed by a writer, it is seen by all the readers.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Availability refers to the ability of the system to respond to all the queries without being unavailable.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A distributed data system is called available when it can continue to perform its operations even in the event of failure of some of the nodes.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Partition tolerance refers to the ability of the system to continue performing its operations in the event of network partitions. 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GB" altLang="en-US" sz="1800">
                <a:latin typeface="Arial" panose="020B0604020202020204" pitchFamily="34" charset="0"/>
                <a:cs typeface="Arial" panose="020B0604020202020204" pitchFamily="34" charset="0"/>
              </a:rPr>
              <a:t>Network paritions can occur when two (or more) sets of nodes are unable to connect to each other.</a:t>
            </a:r>
            <a:endParaRPr lang="en-GB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>
            <a:noAutofit/>
          </a:bodyPr>
          <a:p>
            <a:r>
              <a:rPr lang="en-GB" altLang="en-US" sz="3200">
                <a:sym typeface="+mn-ea"/>
              </a:rPr>
              <a:t>Consistency, Availability &amp; Partition Tolerance (CAP)</a:t>
            </a:r>
            <a:endParaRPr lang="en-GB" altLang="en-US" sz="3200">
              <a:sym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  <p:pic>
        <p:nvPicPr>
          <p:cNvPr id="3" name="Picture 2" descr="Screenshot from 2019-08-13 17-44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115" y="1415415"/>
            <a:ext cx="6796405" cy="49409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NoSQL Database Types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en-GB" altLang="en-US"/>
              <a:t>Key-Value Databases</a:t>
            </a:r>
            <a:endParaRPr lang="en-GB" altLang="en-US"/>
          </a:p>
          <a:p>
            <a:r>
              <a:rPr lang="en-GB" altLang="en-US"/>
              <a:t>Document databases</a:t>
            </a:r>
            <a:endParaRPr lang="en-GB" altLang="en-US"/>
          </a:p>
          <a:p>
            <a:r>
              <a:rPr lang="en-GB" altLang="en-US"/>
              <a:t>Column family databases</a:t>
            </a:r>
            <a:endParaRPr lang="en-GB" altLang="en-US"/>
          </a:p>
          <a:p>
            <a:r>
              <a:rPr lang="en-GB" altLang="en-US"/>
              <a:t>Graph databases</a:t>
            </a: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5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4100"/>
          </a:xfrm>
        </p:spPr>
        <p:txBody>
          <a:bodyPr/>
          <a:p>
            <a:r>
              <a:rPr lang="en-US" altLang="en-GB"/>
              <a:t>Key-Value Databases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0720" cy="4677410"/>
          </a:xfrm>
        </p:spPr>
        <p:txBody>
          <a:bodyPr>
            <a:normAutofit fontScale="70000"/>
          </a:bodyPr>
          <a:p>
            <a:r>
              <a:rPr lang="en-GB" altLang="en-US"/>
              <a:t>Key-value databases are the simplest form of NoSQL databases. </a:t>
            </a:r>
            <a:endParaRPr lang="en-GB" altLang="en-US"/>
          </a:p>
          <a:p>
            <a:r>
              <a:rPr lang="en-GB" altLang="en-US"/>
              <a:t>These databases store data in the form of key-value pairs.  The keys are used to identify uniquely the values stored in the database. </a:t>
            </a:r>
            <a:endParaRPr lang="en-GB" altLang="en-US"/>
          </a:p>
          <a:p>
            <a:r>
              <a:rPr lang="en-GB" altLang="en-US"/>
              <a:t>Applications that want to store data</a:t>
            </a:r>
            <a:r>
              <a:rPr lang="en-US" altLang="en-GB"/>
              <a:t>,</a:t>
            </a:r>
            <a:r>
              <a:rPr lang="en-GB" altLang="en-US"/>
              <a:t> generate unique keys and submit the key-value pairs to the database.  The database uses the key to determine where the value should be stored.  </a:t>
            </a:r>
            <a:endParaRPr lang="en-GB" altLang="en-US"/>
          </a:p>
          <a:p>
            <a:r>
              <a:rPr lang="en-GB" altLang="en-US"/>
              <a:t>Most key-value databases have distributed architectures comprising of multiple storage nodes. The data is partitioned across the storage nodes by the keys. </a:t>
            </a:r>
            <a:endParaRPr lang="en-GB" altLang="en-US"/>
          </a:p>
          <a:p>
            <a:r>
              <a:rPr lang="en-GB" altLang="en-US"/>
              <a:t>For determining the partitions for the keys, hash functions are used. The partition number for a key is obtained by applying a hash function to the key. The hash functions are chosen such that the keys are evenly distributed across the partitions.</a:t>
            </a:r>
            <a:endParaRPr lang="en-GB" altLang="en-US"/>
          </a:p>
          <a:p>
            <a:r>
              <a:rPr lang="en-GB" altLang="en-US"/>
              <a:t>Unlike relational databases in which the tables have ﬁxed schemas and there are constraints on the columns, in key-value databases, there are no such constraints. Key-value databases do not have tables like in relational databases. </a:t>
            </a: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6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53465"/>
          </a:xfrm>
        </p:spPr>
        <p:txBody>
          <a:bodyPr/>
          <a:p>
            <a:r>
              <a:rPr lang="en-US" altLang="en-GB"/>
              <a:t> Amazon DynamoDB</a:t>
            </a:r>
            <a:endParaRPr lang="en-US" alt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Amazon DynamoDB is a fully-managed, scalable, high-performance NoSQL database service from Amazon.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DynamoDB provides fast and predictable performance and seamless scalability without any operational overhead.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000">
                <a:latin typeface="Arial" panose="020B0604020202020204" pitchFamily="34" charset="0"/>
                <a:cs typeface="Arial" panose="020B0604020202020204" pitchFamily="34" charset="0"/>
              </a:rPr>
              <a:t>DynamoDB’s data model includes Tables, Items, and Attributes. A table is a collection of items and each item is a collection of attributes. </a:t>
            </a:r>
            <a:endParaRPr lang="en-GB" alt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197600" y="1462405"/>
            <a:ext cx="5869305" cy="4996815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/>
              <a:t>© 2019 Arshdeep Bahga &amp; Vijay Madisetti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10539</Words>
  <Application>WPS Presentation</Application>
  <PresentationFormat>Widescreen</PresentationFormat>
  <Paragraphs>185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SimSun</vt:lpstr>
      <vt:lpstr>Wingdings</vt:lpstr>
      <vt:lpstr>微软雅黑</vt:lpstr>
      <vt:lpstr>Droid Sans Fallback</vt:lpstr>
      <vt:lpstr>Arial Unicode MS</vt:lpstr>
      <vt:lpstr>Calibri</vt:lpstr>
      <vt:lpstr>Office Theme</vt:lpstr>
      <vt:lpstr>PowerPoint 演示文稿</vt:lpstr>
      <vt:lpstr>Outline</vt:lpstr>
      <vt:lpstr>NoSQL Databases</vt:lpstr>
      <vt:lpstr>NoSQL Definition</vt:lpstr>
      <vt:lpstr>Consistency, Availability &amp; Partition Tolerance (CAP)</vt:lpstr>
      <vt:lpstr>Consistency, Availability &amp; Partition Tolerance (CAP)</vt:lpstr>
      <vt:lpstr>NoSQL Database Types</vt:lpstr>
      <vt:lpstr>Key-Value Databases</vt:lpstr>
      <vt:lpstr> Amazon DynamoDB</vt:lpstr>
      <vt:lpstr>Case Study: Photo Gallery Application</vt:lpstr>
      <vt:lpstr> Document Databases</vt:lpstr>
      <vt:lpstr>MongoDB</vt:lpstr>
      <vt:lpstr>Column Family Databases</vt:lpstr>
      <vt:lpstr>HBase</vt:lpstr>
      <vt:lpstr>HBase Data Model</vt:lpstr>
      <vt:lpstr>HBase Architecture</vt:lpstr>
      <vt:lpstr> Graph Databases</vt:lpstr>
      <vt:lpstr>Amazon Neptune</vt:lpstr>
      <vt:lpstr>Neo4j</vt:lpstr>
      <vt:lpstr>Neo4j - Cypher</vt:lpstr>
      <vt:lpstr>Comparison of NoSQL databases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arshdeep</dc:creator>
  <cp:lastModifiedBy>arshdeep</cp:lastModifiedBy>
  <cp:revision>13</cp:revision>
  <dcterms:created xsi:type="dcterms:W3CDTF">2019-08-16T10:50:19Z</dcterms:created>
  <dcterms:modified xsi:type="dcterms:W3CDTF">2019-08-16T10:50:19Z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1033-11.1.0.8392</vt:lpwstr>
  </property>
</Properties>
</file>