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7" r:id="rId3"/>
    <p:sldId id="258" r:id="rId4"/>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2" autoAdjust="0"/>
    <p:restoredTop sz="94660"/>
  </p:normalViewPr>
  <p:slideViewPr>
    <p:cSldViewPr snapToGrid="0">
      <p:cViewPr varScale="1">
        <p:scale>
          <a:sx n="53" d="100"/>
          <a:sy n="53" d="100"/>
        </p:scale>
        <p:origin x="18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r>
              <a:rPr lang="en-US"/>
              <a:t>© 2019 Arshdeep Bahga &amp; Vijay Madisetti</a:t>
            </a:r>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63A1C593-65D0-4073-BCC9-577B9352EA97}" type="datetimeFigureOut">
              <a:rPr lang="en-US" smtClean="0"/>
            </a:fld>
            <a:endParaRPr lang="en-US"/>
          </a:p>
        </p:txBody>
      </p:sp>
      <p:sp>
        <p:nvSpPr>
          <p:cNvPr id="8" name="Footer Placeholder 7"/>
          <p:cNvSpPr>
            <a:spLocks noGrp="1"/>
          </p:cNvSpPr>
          <p:nvPr>
            <p:ph type="ftr" sz="quarter" idx="11"/>
          </p:nvPr>
        </p:nvSpPr>
        <p:spPr/>
        <p:txBody>
          <a:bodyPr/>
          <a:lstStyle/>
          <a:p>
            <a:r>
              <a:rPr lang="en-US"/>
              <a:t>© 2019 Arshdeep Bahga &amp; Vijay Madisetti</a:t>
            </a:r>
            <a:endParaRPr lang="en-US"/>
          </a:p>
        </p:txBody>
      </p:sp>
      <p:sp>
        <p:nvSpPr>
          <p:cNvPr id="9" name="Slide Number Placeholder 8"/>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3A1C593-65D0-4073-BCC9-577B9352EA97}" type="datetimeFigureOut">
              <a:rPr lang="en-US" smtClean="0"/>
            </a:fld>
            <a:endParaRPr lang="en-US"/>
          </a:p>
        </p:txBody>
      </p:sp>
      <p:sp>
        <p:nvSpPr>
          <p:cNvPr id="4" name="Footer Placeholder 3"/>
          <p:cNvSpPr>
            <a:spLocks noGrp="1"/>
          </p:cNvSpPr>
          <p:nvPr>
            <p:ph type="ftr" sz="quarter" idx="11"/>
          </p:nvPr>
        </p:nvSpPr>
        <p:spPr/>
        <p:txBody>
          <a:bodyPr/>
          <a:lstStyle/>
          <a:p>
            <a:r>
              <a:rPr lang="en-US"/>
              <a:t>© 2019 Arshdeep Bahga &amp; Vijay Madisetti</a:t>
            </a:r>
            <a:endParaRPr lang="en-US"/>
          </a:p>
        </p:txBody>
      </p:sp>
      <p:sp>
        <p:nvSpPr>
          <p:cNvPr id="5" name="Slide Number Placeholder 4"/>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1C593-65D0-4073-BCC9-577B9352EA97}" type="datetimeFigureOut">
              <a:rPr lang="en-US" smtClean="0"/>
            </a:fld>
            <a:endParaRPr lang="en-US"/>
          </a:p>
        </p:txBody>
      </p:sp>
      <p:sp>
        <p:nvSpPr>
          <p:cNvPr id="3" name="Footer Placeholder 2"/>
          <p:cNvSpPr>
            <a:spLocks noGrp="1"/>
          </p:cNvSpPr>
          <p:nvPr>
            <p:ph type="ftr" sz="quarter" idx="11"/>
          </p:nvPr>
        </p:nvSpPr>
        <p:spPr/>
        <p:txBody>
          <a:bodyPr/>
          <a:lstStyle/>
          <a:p>
            <a:r>
              <a:rPr lang="en-US"/>
              <a:t>© 2019 Arshdeep Bahga &amp; Vijay Madisetti</a:t>
            </a:r>
            <a:endParaRPr lang="en-US"/>
          </a:p>
        </p:txBody>
      </p:sp>
      <p:sp>
        <p:nvSpPr>
          <p:cNvPr id="4" name="Slide Number Placeholder 3"/>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r>
              <a:rPr lang="en-US"/>
              <a:t>© 2019 Arshdeep Bahga &amp; Vijay Madisetti</a:t>
            </a:r>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r>
              <a:rPr lang="en-US"/>
              <a:t>© 2019 Arshdeep Bahga &amp; Vijay Madisetti</a:t>
            </a:r>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A1C593-65D0-4073-BCC9-577B9352EA97}"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2019 Arshdeep Bahga &amp; Vijay Madisetti</a:t>
            </a:r>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618960-8005-486C-9A75-10CB2AAC16F9}"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514600"/>
            <a:ext cx="7419340" cy="1968500"/>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TextBox 6"/>
          <p:cNvSpPr txBox="1"/>
          <p:nvPr/>
        </p:nvSpPr>
        <p:spPr>
          <a:xfrm>
            <a:off x="747863" y="662142"/>
            <a:ext cx="6908800" cy="922020"/>
          </a:xfrm>
          <a:prstGeom prst="rect">
            <a:avLst/>
          </a:prstGeom>
          <a:noFill/>
        </p:spPr>
        <p:txBody>
          <a:bodyPr wrap="square" rtlCol="0">
            <a:spAutoFit/>
          </a:bodyPr>
          <a:lstStyle/>
          <a:p>
            <a:r>
              <a:rPr lang="en-US" sz="5400" dirty="0" smtClean="0">
                <a:solidFill>
                  <a:schemeClr val="accent2"/>
                </a:solidFill>
                <a:latin typeface="Arial" panose="020B0604020202020204" pitchFamily="34" charset="0"/>
                <a:cs typeface="Arial" panose="020B0604020202020204" pitchFamily="34" charset="0"/>
              </a:rPr>
              <a:t>Chapter </a:t>
            </a:r>
            <a:r>
              <a:rPr lang="x-none" sz="5400" dirty="0" smtClean="0">
                <a:solidFill>
                  <a:schemeClr val="accent2"/>
                </a:solidFill>
                <a:latin typeface="Arial" panose="020B0604020202020204" pitchFamily="34" charset="0"/>
                <a:cs typeface="Arial" panose="020B0604020202020204" pitchFamily="34" charset="0"/>
              </a:rPr>
              <a:t>2</a:t>
            </a:r>
            <a:endParaRPr lang="x-none" sz="5400" dirty="0" smtClean="0">
              <a:solidFill>
                <a:schemeClr val="accent2"/>
              </a:solidFill>
              <a:latin typeface="Arial" panose="020B0604020202020204" pitchFamily="34" charset="0"/>
              <a:cs typeface="Arial" panose="020B0604020202020204" pitchFamily="34" charset="0"/>
            </a:endParaRPr>
          </a:p>
        </p:txBody>
      </p:sp>
      <p:sp>
        <p:nvSpPr>
          <p:cNvPr id="8" name="TextBox 7"/>
          <p:cNvSpPr txBox="1"/>
          <p:nvPr/>
        </p:nvSpPr>
        <p:spPr>
          <a:xfrm>
            <a:off x="463383" y="2899162"/>
            <a:ext cx="6908800" cy="1198880"/>
          </a:xfrm>
          <a:prstGeom prst="rect">
            <a:avLst/>
          </a:prstGeom>
          <a:noFill/>
        </p:spPr>
        <p:txBody>
          <a:bodyPr wrap="square" rtlCol="0">
            <a:spAutoFit/>
          </a:bodyPr>
          <a:lstStyle/>
          <a:p>
            <a:pPr algn="ctr"/>
            <a:r>
              <a:rPr lang="en-US" sz="3600" b="1" dirty="0">
                <a:solidFill>
                  <a:srgbClr val="054772"/>
                </a:solidFill>
                <a:latin typeface="Arial" panose="020B0604020202020204" pitchFamily="34" charset="0"/>
                <a:cs typeface="Arial" panose="020B0604020202020204" pitchFamily="34" charset="0"/>
              </a:rPr>
              <a:t>Virtual Machines &amp; </a:t>
            </a:r>
            <a:endParaRPr lang="en-US" sz="3600" b="1" dirty="0">
              <a:solidFill>
                <a:srgbClr val="054772"/>
              </a:solidFill>
              <a:latin typeface="Arial" panose="020B0604020202020204" pitchFamily="34" charset="0"/>
              <a:cs typeface="Arial" panose="020B0604020202020204" pitchFamily="34" charset="0"/>
            </a:endParaRPr>
          </a:p>
          <a:p>
            <a:pPr algn="ctr"/>
            <a:r>
              <a:rPr lang="en-US" sz="3600" b="1" dirty="0">
                <a:solidFill>
                  <a:srgbClr val="054772"/>
                </a:solidFill>
                <a:latin typeface="Arial" panose="020B0604020202020204" pitchFamily="34" charset="0"/>
                <a:cs typeface="Arial" panose="020B0604020202020204" pitchFamily="34" charset="0"/>
              </a:rPr>
              <a:t>Compute Services</a:t>
            </a:r>
            <a:endParaRPr lang="en-US" sz="3600" b="1" dirty="0">
              <a:solidFill>
                <a:srgbClr val="054772"/>
              </a:solidFill>
              <a:latin typeface="Arial" panose="020B0604020202020204" pitchFamily="34" charset="0"/>
              <a:cs typeface="Arial" panose="020B0604020202020204" pitchFamily="34" charset="0"/>
            </a:endParaRPr>
          </a:p>
        </p:txBody>
      </p:sp>
      <p:sp>
        <p:nvSpPr>
          <p:cNvPr id="9" name="Rectangle 8"/>
          <p:cNvSpPr/>
          <p:nvPr/>
        </p:nvSpPr>
        <p:spPr>
          <a:xfrm>
            <a:off x="-13179" y="0"/>
            <a:ext cx="444021"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TextBox 11"/>
          <p:cNvSpPr txBox="1"/>
          <p:nvPr/>
        </p:nvSpPr>
        <p:spPr>
          <a:xfrm>
            <a:off x="475448" y="6400026"/>
            <a:ext cx="3529642" cy="275590"/>
          </a:xfrm>
          <a:prstGeom prst="rect">
            <a:avLst/>
          </a:prstGeom>
          <a:noFill/>
        </p:spPr>
        <p:txBody>
          <a:bodyPr wrap="square" rtlCol="0">
            <a:spAutoFit/>
          </a:bodyPr>
          <a:p>
            <a:r>
              <a:rPr lang="en-US" sz="1200" dirty="0" smtClean="0">
                <a:solidFill>
                  <a:schemeClr val="tx1">
                    <a:lumMod val="50000"/>
                    <a:lumOff val="50000"/>
                  </a:schemeClr>
                </a:solidFill>
                <a:latin typeface="Arial" panose="020B0604020202020204" pitchFamily="34" charset="0"/>
                <a:cs typeface="Arial" panose="020B0604020202020204" pitchFamily="34" charset="0"/>
              </a:rPr>
              <a:t>Book website: </a:t>
            </a:r>
            <a:r>
              <a:rPr lang="x-none" altLang="en-US" sz="1200" dirty="0" smtClean="0">
                <a:solidFill>
                  <a:schemeClr val="tx1">
                    <a:lumMod val="50000"/>
                    <a:lumOff val="50000"/>
                  </a:schemeClr>
                </a:solidFill>
                <a:latin typeface="Arial" panose="020B0604020202020204" pitchFamily="34" charset="0"/>
                <a:cs typeface="Arial" panose="020B0604020202020204" pitchFamily="34" charset="0"/>
              </a:rPr>
              <a:t>www.</a:t>
            </a:r>
            <a:r>
              <a:rPr lang="en-US" sz="1200" dirty="0" smtClean="0">
                <a:solidFill>
                  <a:schemeClr val="tx1">
                    <a:lumMod val="50000"/>
                    <a:lumOff val="50000"/>
                  </a:schemeClr>
                </a:solidFill>
                <a:latin typeface="Arial" panose="020B0604020202020204" pitchFamily="34" charset="0"/>
                <a:cs typeface="Arial" panose="020B0604020202020204" pitchFamily="34" charset="0"/>
              </a:rPr>
              <a:t>hands-on-books-series.com</a:t>
            </a:r>
            <a:endParaRPr lang="en-US" sz="1200" dirty="0" smtClean="0">
              <a:solidFill>
                <a:schemeClr val="tx1">
                  <a:lumMod val="50000"/>
                  <a:lumOff val="50000"/>
                </a:schemeClr>
              </a:solidFill>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pPr algn="l"/>
            <a:r>
              <a:rPr lang="en-US" dirty="0"/>
              <a:t>© 2019 Arshdeep Bahga &amp; Vijay Madisetti</a:t>
            </a:r>
            <a:endParaRPr lang="en-US" dirty="0"/>
          </a:p>
        </p:txBody>
      </p:sp>
      <p:pic>
        <p:nvPicPr>
          <p:cNvPr id="2" name="Picture 1" descr="ccsa_f"/>
          <p:cNvPicPr>
            <a:picLocks noChangeAspect="1"/>
          </p:cNvPicPr>
          <p:nvPr/>
        </p:nvPicPr>
        <p:blipFill>
          <a:blip r:embed="rId1"/>
          <a:stretch>
            <a:fillRect/>
          </a:stretch>
        </p:blipFill>
        <p:spPr>
          <a:xfrm>
            <a:off x="7419340" y="0"/>
            <a:ext cx="4773295" cy="6858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EC2 </a:t>
            </a:r>
            <a:r>
              <a:rPr lang="x-none" altLang="en-US" dirty="0">
                <a:latin typeface="Arial" panose="020B0604020202020204" pitchFamily="34" charset="0"/>
                <a:cs typeface="Arial" panose="020B0604020202020204" pitchFamily="34" charset="0"/>
                <a:sym typeface="+mn-ea"/>
              </a:rPr>
              <a:t>Security Groups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rmAutofit/>
          </a:bodyPr>
          <a:lstStyle/>
          <a:p>
            <a:r>
              <a:rPr lang="en-US" sz="2000" dirty="0">
                <a:latin typeface="Arial" panose="020B0604020202020204" pitchFamily="34" charset="0"/>
                <a:cs typeface="Arial" panose="020B0604020202020204" pitchFamily="34" charset="0"/>
              </a:rPr>
              <a:t>A security group is like a virtual firewall that allows you to control the traffic coming in and going out of your instances.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By default, all incoming traffic is denied for an instance.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Within a security group, you can define rules to allow traffic based on port, protocol, and source or destination.</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EC2 </a:t>
            </a:r>
            <a:r>
              <a:rPr lang="x-none" altLang="en-US" dirty="0">
                <a:latin typeface="Arial" panose="020B0604020202020204" pitchFamily="34" charset="0"/>
                <a:cs typeface="Arial" panose="020B0604020202020204" pitchFamily="34" charset="0"/>
                <a:sym typeface="+mn-ea"/>
              </a:rPr>
              <a:t>Tenancy Options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rmAutofit/>
          </a:bodyPr>
          <a:lstStyle/>
          <a:p>
            <a:pPr marL="0" indent="0">
              <a:buNone/>
            </a:pPr>
            <a:r>
              <a:rPr lang="en-US" sz="2000" dirty="0">
                <a:latin typeface="Arial" panose="020B0604020202020204" pitchFamily="34" charset="0"/>
                <a:cs typeface="Arial" panose="020B0604020202020204" pitchFamily="34" charset="0"/>
              </a:rPr>
              <a:t>Amazon EC2 supports the following tenancy options for the instances:</a:t>
            </a:r>
            <a:endParaRPr lang="en-US" sz="2000"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Shared Tenancy</a:t>
            </a:r>
            <a:r>
              <a:rPr lang="en-US" sz="2000" dirty="0">
                <a:latin typeface="Arial" panose="020B0604020202020204" pitchFamily="34" charset="0"/>
                <a:cs typeface="Arial" panose="020B0604020202020204" pitchFamily="34" charset="0"/>
              </a:rPr>
              <a:t>: Shared tenancy is the default tenancy model for all EC2 instances. In this model, the instances run on shared hardware. Therefore a single host can host instances from different customers.</a:t>
            </a:r>
            <a:endParaRPr lang="en-US" sz="2000"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Dedicated Instances</a:t>
            </a:r>
            <a:r>
              <a:rPr lang="en-US" sz="2000" dirty="0">
                <a:latin typeface="Arial" panose="020B0604020202020204" pitchFamily="34" charset="0"/>
                <a:cs typeface="Arial" panose="020B0604020202020204" pitchFamily="34" charset="0"/>
              </a:rPr>
              <a:t>: Dedicated instances run on a single-tenant hardware, which means that the hardware is dedicated to a single customer.</a:t>
            </a:r>
            <a:endParaRPr lang="en-US" sz="2000"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Dedicated Hosts</a:t>
            </a:r>
            <a:r>
              <a:rPr lang="en-US" sz="2000" dirty="0">
                <a:latin typeface="Arial" panose="020B0604020202020204" pitchFamily="34" charset="0"/>
                <a:cs typeface="Arial" panose="020B0604020202020204" pitchFamily="34" charset="0"/>
              </a:rPr>
              <a:t>: In the dedicated hosts model, the instance runs on a Dedicated Host, which is an isolated physical server solely dedicated to a single customer.</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EC2 Pricing Options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rmAutofit/>
          </a:bodyPr>
          <a:lstStyle/>
          <a:p>
            <a:r>
              <a:rPr lang="en-US" sz="2000" b="1" dirty="0">
                <a:latin typeface="Arial" panose="020B0604020202020204" pitchFamily="34" charset="0"/>
                <a:cs typeface="Arial" panose="020B0604020202020204" pitchFamily="34" charset="0"/>
              </a:rPr>
              <a:t>On-Demand Instances</a:t>
            </a:r>
            <a:r>
              <a:rPr lang="en-US" sz="2000" dirty="0">
                <a:latin typeface="Arial" panose="020B0604020202020204" pitchFamily="34" charset="0"/>
                <a:cs typeface="Arial" panose="020B0604020202020204" pitchFamily="34" charset="0"/>
              </a:rPr>
              <a:t>: On-demand instances do not have any upfront costs or commitments. Users are charged for the running instances on an hourly basis. </a:t>
            </a:r>
            <a:endParaRPr lang="en-US" sz="2000"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Reserved Instances</a:t>
            </a:r>
            <a:r>
              <a:rPr lang="en-US" sz="2000" dirty="0">
                <a:latin typeface="Arial" panose="020B0604020202020204" pitchFamily="34" charset="0"/>
                <a:cs typeface="Arial" panose="020B0604020202020204" pitchFamily="34" charset="0"/>
              </a:rPr>
              <a:t>: Reserved Instances are recommended for long term use or predictable workloads where you can save significantly on the costs of running the instances by purchasing reserved instances. For reserved instances, the payment can be made either all-upfront for the entire term, partial-upfront or no-upfront.</a:t>
            </a:r>
            <a:endParaRPr lang="en-US" sz="2000"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Spot Instances</a:t>
            </a:r>
            <a:r>
              <a:rPr lang="en-US" sz="2000" dirty="0">
                <a:latin typeface="Arial" panose="020B0604020202020204" pitchFamily="34" charset="0"/>
                <a:cs typeface="Arial" panose="020B0604020202020204" pitchFamily="34" charset="0"/>
              </a:rPr>
              <a:t>: With spot instances, you can specify the price that you are willing to pay for a certain instance type.</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EC2 </a:t>
            </a:r>
            <a:r>
              <a:rPr lang="x-none" altLang="en-US" dirty="0">
                <a:latin typeface="Arial" panose="020B0604020202020204" pitchFamily="34" charset="0"/>
                <a:cs typeface="Arial" panose="020B0604020202020204" pitchFamily="34" charset="0"/>
                <a:sym typeface="+mn-ea"/>
              </a:rPr>
              <a:t>Placement Groups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rPr>
              <a:t>Placement Groups allow you to define how your instances are placed on the underlying hardware. A placement group is a logical grouping of instances.</a:t>
            </a:r>
            <a:endParaRPr lang="en-US" sz="2000" dirty="0">
              <a:latin typeface="Arial" panose="020B0604020202020204" pitchFamily="34" charset="0"/>
              <a:cs typeface="Arial" panose="020B0604020202020204" pitchFamily="34" charset="0"/>
            </a:endParaRPr>
          </a:p>
          <a:p>
            <a:pPr lvl="1"/>
            <a:r>
              <a:rPr lang="en-US" sz="2000" b="1" dirty="0">
                <a:latin typeface="Arial" panose="020B0604020202020204" pitchFamily="34" charset="0"/>
                <a:cs typeface="Arial" panose="020B0604020202020204" pitchFamily="34" charset="0"/>
              </a:rPr>
              <a:t>Cluster</a:t>
            </a:r>
            <a:r>
              <a:rPr lang="en-US" sz="2000" dirty="0">
                <a:latin typeface="Arial" panose="020B0604020202020204" pitchFamily="34" charset="0"/>
                <a:cs typeface="Arial" panose="020B0604020202020204" pitchFamily="34" charset="0"/>
              </a:rPr>
              <a:t>: A cluster placement group clusters instances into a low-latency group in a single availability zone. </a:t>
            </a:r>
            <a:endParaRPr lang="en-US" sz="2000" dirty="0">
              <a:latin typeface="Arial" panose="020B0604020202020204" pitchFamily="34" charset="0"/>
              <a:cs typeface="Arial" panose="020B0604020202020204" pitchFamily="34" charset="0"/>
            </a:endParaRPr>
          </a:p>
          <a:p>
            <a:pPr lvl="1"/>
            <a:r>
              <a:rPr lang="en-US" sz="2000" b="1" dirty="0">
                <a:latin typeface="Arial" panose="020B0604020202020204" pitchFamily="34" charset="0"/>
                <a:cs typeface="Arial" panose="020B0604020202020204" pitchFamily="34" charset="0"/>
              </a:rPr>
              <a:t>Partition</a:t>
            </a:r>
            <a:r>
              <a:rPr lang="en-US" sz="2000" dirty="0">
                <a:latin typeface="Arial" panose="020B0604020202020204" pitchFamily="34" charset="0"/>
                <a:cs typeface="Arial" panose="020B0604020202020204" pitchFamily="34" charset="0"/>
              </a:rPr>
              <a:t>: A partition placement group spreads instances across logical partitions, ensuring that instances in one partition do not share underlying hardware with instances in other partitions. </a:t>
            </a:r>
            <a:endParaRPr lang="en-US" sz="2000" dirty="0">
              <a:latin typeface="Arial" panose="020B0604020202020204" pitchFamily="34" charset="0"/>
              <a:cs typeface="Arial" panose="020B0604020202020204" pitchFamily="34" charset="0"/>
            </a:endParaRPr>
          </a:p>
          <a:p>
            <a:pPr lvl="1"/>
            <a:r>
              <a:rPr lang="en-US" sz="2000" b="1" dirty="0">
                <a:latin typeface="Arial" panose="020B0604020202020204" pitchFamily="34" charset="0"/>
                <a:cs typeface="Arial" panose="020B0604020202020204" pitchFamily="34" charset="0"/>
              </a:rPr>
              <a:t>Spread</a:t>
            </a:r>
            <a:r>
              <a:rPr lang="en-US" sz="2000" dirty="0">
                <a:latin typeface="Arial" panose="020B0604020202020204" pitchFamily="34" charset="0"/>
                <a:cs typeface="Arial" panose="020B0604020202020204" pitchFamily="34" charset="0"/>
              </a:rPr>
              <a:t>: A spread placement group spreads instances across underlying hardware.</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AWS EC2 Auto Scaling</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rPr>
              <a:t>AWS EC2 Auto Scaling service allows automatic scaling of Amazon EC2 capacity up or down according to user-defined conditions.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Therefore, with AutoScaling users can increase the number of EC2 instances running their applications seamlessly during spikes in the application workloads to meet the application performance requirements, and scale down capacity when the workload is low to save costs.</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Auto Scaling Launch Configuration</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rPr>
              <a:t>A Launch Configuration is a template that is used by the Auto Scaling service to launch new instances within an Auto Scaling Group.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 Launch Configuration comprises AMI, instance type, security group, and key pair.</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Auto Scaling Group</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rPr>
              <a:t>An Auto Scaling Group is a collection of instances that are managed by the Auto Scaling service.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An Auto Scaling Group comprises a configuration such as a launch configuration to launch new instances within the group, desired capacity, maximum capacity, and scaling policies.</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Scaling Policy</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lstStyle/>
          <a:p>
            <a:r>
              <a:rPr lang="en-US" sz="2400" dirty="0">
                <a:latin typeface="Arial" panose="020B0604020202020204" pitchFamily="34" charset="0"/>
                <a:cs typeface="Arial" panose="020B0604020202020204" pitchFamily="34" charset="0"/>
              </a:rPr>
              <a:t>Scaling policies can be defined for an Auto Scaling Group which define how to adjust the capacity dynamically. </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Amazon EC2 Auto Scaling supports the following types of scaling policies:</a:t>
            </a:r>
            <a:endParaRPr lang="en-US" sz="2400" dirty="0">
              <a:latin typeface="Arial" panose="020B0604020202020204" pitchFamily="34" charset="0"/>
              <a:cs typeface="Arial" panose="020B0604020202020204" pitchFamily="34" charset="0"/>
            </a:endParaRPr>
          </a:p>
          <a:p>
            <a:pPr lvl="1"/>
            <a:r>
              <a:rPr lang="en-US" sz="1800" b="1" dirty="0">
                <a:latin typeface="Arial" panose="020B0604020202020204" pitchFamily="34" charset="0"/>
                <a:cs typeface="Arial" panose="020B0604020202020204" pitchFamily="34" charset="0"/>
              </a:rPr>
              <a:t>Target tracking scaling</a:t>
            </a:r>
            <a:r>
              <a:rPr lang="en-US" sz="1800" dirty="0">
                <a:latin typeface="Arial" panose="020B0604020202020204" pitchFamily="34" charset="0"/>
                <a:cs typeface="Arial" panose="020B0604020202020204" pitchFamily="34" charset="0"/>
              </a:rPr>
              <a:t>: With this policy, you can increase or decrease the current capacity of the group based on a target value for a specific metric.</a:t>
            </a:r>
            <a:endParaRPr lang="en-US" sz="1800" dirty="0">
              <a:latin typeface="Arial" panose="020B0604020202020204" pitchFamily="34" charset="0"/>
              <a:cs typeface="Arial" panose="020B0604020202020204" pitchFamily="34" charset="0"/>
            </a:endParaRPr>
          </a:p>
          <a:p>
            <a:pPr lvl="1"/>
            <a:r>
              <a:rPr lang="en-US" sz="1800" b="1" dirty="0">
                <a:latin typeface="Arial" panose="020B0604020202020204" pitchFamily="34" charset="0"/>
                <a:cs typeface="Arial" panose="020B0604020202020204" pitchFamily="34" charset="0"/>
              </a:rPr>
              <a:t>Step scaling</a:t>
            </a:r>
            <a:r>
              <a:rPr lang="en-US" sz="1800" dirty="0">
                <a:latin typeface="Arial" panose="020B0604020202020204" pitchFamily="34" charset="0"/>
                <a:cs typeface="Arial" panose="020B0604020202020204" pitchFamily="34" charset="0"/>
              </a:rPr>
              <a:t>: With this policy, you can increase or decrease the current capacity of the group based on a set of scaling adjustments, known as step adjustments, that vary based on the size of the alarm breach.</a:t>
            </a:r>
            <a:endParaRPr lang="en-US" sz="1800" dirty="0">
              <a:latin typeface="Arial" panose="020B0604020202020204" pitchFamily="34" charset="0"/>
              <a:cs typeface="Arial" panose="020B0604020202020204" pitchFamily="34" charset="0"/>
            </a:endParaRPr>
          </a:p>
          <a:p>
            <a:pPr lvl="1"/>
            <a:r>
              <a:rPr lang="en-US" sz="1800" b="1" dirty="0">
                <a:latin typeface="Arial" panose="020B0604020202020204" pitchFamily="34" charset="0"/>
                <a:cs typeface="Arial" panose="020B0604020202020204" pitchFamily="34" charset="0"/>
              </a:rPr>
              <a:t>Simple scaling</a:t>
            </a:r>
            <a:r>
              <a:rPr lang="en-US" sz="1800" dirty="0">
                <a:latin typeface="Arial" panose="020B0604020202020204" pitchFamily="34" charset="0"/>
                <a:cs typeface="Arial" panose="020B0604020202020204" pitchFamily="34" charset="0"/>
              </a:rPr>
              <a:t>: With this policy, you can increase or decrease the current capacity of the group based on a single scaling adjustment.</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AWS Elastic Load Balancing</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rPr>
              <a:t>AWS Elastic Load Balancing (ELB) is a managed service that allows you to create load balancers for distributing traffic across a group of EC2 instances. With ELB, you can load balance HTTP, HTTPS, TCP, and SSL traffic to EC2 instances.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ELB supports three types of load balancers as follows: </a:t>
            </a:r>
            <a:endParaRPr lang="en-US" sz="2000" dirty="0">
              <a:latin typeface="Arial" panose="020B0604020202020204" pitchFamily="34" charset="0"/>
              <a:cs typeface="Arial" panose="020B0604020202020204" pitchFamily="34" charset="0"/>
            </a:endParaRPr>
          </a:p>
          <a:p>
            <a:pPr lvl="1"/>
            <a:r>
              <a:rPr lang="en-US" sz="1800" b="1" dirty="0">
                <a:latin typeface="Arial" panose="020B0604020202020204" pitchFamily="34" charset="0"/>
                <a:cs typeface="Arial" panose="020B0604020202020204" pitchFamily="34" charset="0"/>
              </a:rPr>
              <a:t>Application Load Balancer</a:t>
            </a:r>
            <a:r>
              <a:rPr lang="en-US" sz="1800" dirty="0">
                <a:latin typeface="Arial" panose="020B0604020202020204" pitchFamily="34" charset="0"/>
                <a:cs typeface="Arial" panose="020B0604020202020204" pitchFamily="34" charset="0"/>
              </a:rPr>
              <a:t>: Application Load Balancers are meant for web applications with HTTP and HTTPS traffic. Application Load Balancers operate at the request level and provide advanced routing and visibility features.</a:t>
            </a:r>
            <a:endParaRPr lang="en-US" sz="1800" dirty="0">
              <a:latin typeface="Arial" panose="020B0604020202020204" pitchFamily="34" charset="0"/>
              <a:cs typeface="Arial" panose="020B0604020202020204" pitchFamily="34" charset="0"/>
            </a:endParaRPr>
          </a:p>
          <a:p>
            <a:pPr lvl="1"/>
            <a:r>
              <a:rPr lang="en-US" sz="1800" b="1" dirty="0">
                <a:latin typeface="Arial" panose="020B0604020202020204" pitchFamily="34" charset="0"/>
                <a:cs typeface="Arial" panose="020B0604020202020204" pitchFamily="34" charset="0"/>
              </a:rPr>
              <a:t>Network Load Balancer</a:t>
            </a:r>
            <a:r>
              <a:rPr lang="en-US" sz="1800" dirty="0">
                <a:latin typeface="Arial" panose="020B0604020202020204" pitchFamily="34" charset="0"/>
                <a:cs typeface="Arial" panose="020B0604020202020204" pitchFamily="34" charset="0"/>
              </a:rPr>
              <a:t>: Network Load Balancers are meant for TCP and TLS connections. Network Load Balancers operate at the connection level and can handle millions of requests per second securely while maintaining ultra-low latencies. </a:t>
            </a:r>
            <a:endParaRPr lang="en-US" sz="1800" dirty="0">
              <a:latin typeface="Arial" panose="020B0604020202020204" pitchFamily="34" charset="0"/>
              <a:cs typeface="Arial" panose="020B0604020202020204" pitchFamily="34" charset="0"/>
            </a:endParaRPr>
          </a:p>
          <a:p>
            <a:pPr lvl="1"/>
            <a:r>
              <a:rPr lang="en-US" sz="1800" b="1" dirty="0">
                <a:latin typeface="Arial" panose="020B0604020202020204" pitchFamily="34" charset="0"/>
                <a:cs typeface="Arial" panose="020B0604020202020204" pitchFamily="34" charset="0"/>
              </a:rPr>
              <a:t>Classic Load Balancer</a:t>
            </a:r>
            <a:r>
              <a:rPr lang="en-US" sz="1800" dirty="0">
                <a:latin typeface="Arial" panose="020B0604020202020204" pitchFamily="34" charset="0"/>
                <a:cs typeface="Arial" panose="020B0604020202020204" pitchFamily="34" charset="0"/>
              </a:rPr>
              <a:t>: Classic Load Balancer is the previous generation of the load balancer that supports HTTP, HTTPS, and TCP traffic.</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fontScale="90000"/>
          </a:bodyPr>
          <a:lstStyle/>
          <a:p>
            <a:r>
              <a:rPr lang="x-none" altLang="en-US" dirty="0">
                <a:latin typeface="Arial" panose="020B0604020202020204" pitchFamily="34" charset="0"/>
                <a:cs typeface="Arial" panose="020B0604020202020204" pitchFamily="34" charset="0"/>
                <a:sym typeface="+mn-ea"/>
              </a:rPr>
              <a:t>Internet Facing or Internal Load Balancers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rPr>
              <a:t>An Elastic Load Balancer can either be Internet-facing or internal.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An Internet-facing load balancer can receive requests from clients over the Internet and distribute the requests among the EC2 instances which are registered with the load balancer.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An Internet-facing load balancer is assigned a public DNS which the clients can use to send the requests.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An internal load balancer routes requests from clients to targets using private IP addresses.</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Overview</a:t>
            </a:r>
            <a:endParaRPr lang="x-none" altLang="en-US" dirty="0">
              <a:latin typeface="Arial" panose="020B0604020202020204" pitchFamily="34" charset="0"/>
            </a:endParaRPr>
          </a:p>
        </p:txBody>
      </p:sp>
      <p:sp>
        <p:nvSpPr>
          <p:cNvPr id="3" name="Content Placeholder 2"/>
          <p:cNvSpPr>
            <a:spLocks noGrp="1"/>
          </p:cNvSpPr>
          <p:nvPr>
            <p:ph idx="1"/>
          </p:nvPr>
        </p:nvSpPr>
        <p:spPr/>
        <p:txBody>
          <a:bodyPr>
            <a:normAutofit lnSpcReduction="20000"/>
          </a:bodyPr>
          <a:lstStyle/>
          <a:p>
            <a:r>
              <a:rPr lang="en-US" sz="2400" dirty="0">
                <a:latin typeface="Arial" panose="020B0604020202020204" pitchFamily="34" charset="0"/>
                <a:cs typeface="Arial" panose="020B0604020202020204" pitchFamily="34" charset="0"/>
              </a:rPr>
              <a:t>Virtualization</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Compute Services</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Amazon EC2</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AWS EC2 Auto Scaling</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AWS Elastic Load Balancing</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Amazon Virtual Private Cloud (VPC)</a:t>
            </a:r>
            <a:endParaRPr lang="en-US" sz="24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altLang="en-US" dirty="0">
                <a:latin typeface="Arial" panose="020B0604020202020204" pitchFamily="34" charset="0"/>
                <a:cs typeface="Arial" panose="020B0604020202020204" pitchFamily="34" charset="0"/>
                <a:sym typeface="+mn-ea"/>
              </a:rPr>
              <a:t>ELB - Listeners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rPr>
              <a:t>A Listener is a process that checks for the connection requests using the protocol and port specified.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For each load balancer, you can configure one or more listeners.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ELB supports HTTP, HTTPS, TCP, and SSL protocols.</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altLang="en-US" dirty="0">
                <a:latin typeface="Arial" panose="020B0604020202020204" pitchFamily="34" charset="0"/>
                <a:cs typeface="Arial" panose="020B0604020202020204" pitchFamily="34" charset="0"/>
                <a:sym typeface="+mn-ea"/>
              </a:rPr>
              <a:t>ELB - Health Checks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rPr>
              <a:t>ELB uses Health checks to detect unhealthy targets, stop sending traffic to them, and then spread the load across the remaining healthy targets.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An elastic load balancer performs the health check for registered instances using the protocol and path specified for the health check.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You can set the time interval for health checks, a timeout period, number of consecutive health check failures for an instance to be marked as unhealthy (unhealthy threshold), number of consecutive successful health checks for an instance to be marked as healthy (healthy threshold).</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altLang="en-US" dirty="0">
                <a:latin typeface="Arial" panose="020B0604020202020204" pitchFamily="34" charset="0"/>
                <a:cs typeface="Arial" panose="020B0604020202020204" pitchFamily="34" charset="0"/>
                <a:sym typeface="+mn-ea"/>
              </a:rPr>
              <a:t>ELB - Sticky Sessions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rPr>
              <a:t>Elastic Load Balancers route requests independently to the registered targets.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For session-based applications, you can use the sticky sessions feature to route requests from the same user session to the same instance.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 sticky session ensures that all requests coming from a user in a session are routed to the same instance.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If your application doesn’t use session cookies, you can create a session cookie by specifying a stickiness duration.</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altLang="en-US" dirty="0">
                <a:latin typeface="Arial" panose="020B0604020202020204" pitchFamily="34" charset="0"/>
                <a:cs typeface="Arial" panose="020B0604020202020204" pitchFamily="34" charset="0"/>
                <a:sym typeface="+mn-ea"/>
              </a:rPr>
              <a:t>ELB - Connection Draining</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lstStyle/>
          <a:p>
            <a:r>
              <a:rPr lang="x-none" altLang="en-US" sz="2000" dirty="0">
                <a:latin typeface="Arial" panose="020B0604020202020204" pitchFamily="34" charset="0"/>
                <a:cs typeface="Arial" panose="020B0604020202020204" pitchFamily="34" charset="0"/>
              </a:rPr>
              <a:t>Y</a:t>
            </a:r>
            <a:r>
              <a:rPr lang="en-US" sz="2000" dirty="0">
                <a:latin typeface="Arial" panose="020B0604020202020204" pitchFamily="34" charset="0"/>
                <a:cs typeface="Arial" panose="020B0604020202020204" pitchFamily="34" charset="0"/>
              </a:rPr>
              <a:t>ou can enable the Connection Draining feature to stop sending requests to instances that are de-registering or unhealthy while keeping the existing connections open.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This enables the load balancer to complete in-flight requests made to instances that are de-registering or unhealthy.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While enabling connection draining, you have to specify the maximum timeout value between 1 and 3600 seconds.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When the maximum timeout is reached, the load balancer forcibly closes connections to the de-registering instance.</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altLang="en-US" dirty="0">
                <a:latin typeface="Arial" panose="020B0604020202020204" pitchFamily="34" charset="0"/>
                <a:cs typeface="Arial" panose="020B0604020202020204" pitchFamily="34" charset="0"/>
                <a:sym typeface="+mn-ea"/>
              </a:rPr>
              <a:t>Amazon Virtual Private Cloud (VPC)</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a:xfrm>
            <a:off x="838200" y="1825625"/>
            <a:ext cx="10353675" cy="4351655"/>
          </a:xfrm>
        </p:spPr>
        <p:txBody>
          <a:bodyPr>
            <a:normAutofit/>
          </a:bodyPr>
          <a:lstStyle/>
          <a:p>
            <a:r>
              <a:rPr sz="2000" dirty="0">
                <a:latin typeface="Arial" panose="020B0604020202020204" pitchFamily="34" charset="0"/>
                <a:cs typeface="Arial" panose="020B0604020202020204" pitchFamily="34" charset="0"/>
              </a:rPr>
              <a:t>Amazon Virtual Private Cloud (VPC) allows you to create a virtual network within the AWS cloud. </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A VPC is an isolated portion of the AWS cloud in which you can launch Amazon EC2 instances, RDS databases, and other AWS resources. </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VPC allows you to set up an independent network similar to a traditional network operated in an on-premises data-center. </a:t>
            </a:r>
            <a:endParaRPr sz="2000" dirty="0">
              <a:latin typeface="Arial" panose="020B0604020202020204" pitchFamily="34" charset="0"/>
              <a:cs typeface="Arial" panose="020B0604020202020204" pitchFamily="34" charset="0"/>
            </a:endParaRPr>
          </a:p>
          <a:p>
            <a:endParaRPr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altLang="en-US" dirty="0">
                <a:latin typeface="Arial" panose="020B0604020202020204" pitchFamily="34" charset="0"/>
                <a:cs typeface="Arial" panose="020B0604020202020204" pitchFamily="34" charset="0"/>
                <a:sym typeface="+mn-ea"/>
              </a:rPr>
              <a:t>VPC with Public and Private Subnets</a:t>
            </a:r>
            <a:endParaRPr lang="x-none" altLang="en-US"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pic>
        <p:nvPicPr>
          <p:cNvPr id="5" name="Picture 4" descr="Screenshot from 2019-08-16 16-02-47"/>
          <p:cNvPicPr>
            <a:picLocks noChangeAspect="1"/>
          </p:cNvPicPr>
          <p:nvPr/>
        </p:nvPicPr>
        <p:blipFill>
          <a:blip r:embed="rId1"/>
          <a:stretch>
            <a:fillRect/>
          </a:stretch>
        </p:blipFill>
        <p:spPr>
          <a:xfrm>
            <a:off x="1572895" y="1496060"/>
            <a:ext cx="8891905" cy="463423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altLang="en-US" dirty="0">
                <a:latin typeface="Arial" panose="020B0604020202020204" pitchFamily="34" charset="0"/>
                <a:cs typeface="Arial" panose="020B0604020202020204" pitchFamily="34" charset="0"/>
                <a:sym typeface="+mn-ea"/>
              </a:rPr>
              <a:t>Subnets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a:xfrm>
            <a:off x="838200" y="1825625"/>
            <a:ext cx="10353675" cy="4351655"/>
          </a:xfrm>
        </p:spPr>
        <p:txBody>
          <a:bodyPr>
            <a:normAutofit/>
          </a:bodyPr>
          <a:lstStyle/>
          <a:p>
            <a:r>
              <a:rPr sz="1800" dirty="0">
                <a:latin typeface="Arial" panose="020B0604020202020204" pitchFamily="34" charset="0"/>
                <a:cs typeface="Arial" panose="020B0604020202020204" pitchFamily="34" charset="0"/>
              </a:rPr>
              <a:t>A subnet is a range of IP addresses in a VPC in which you can launch Amazon EC2 instances, RDS databases, and other AWS resources. </a:t>
            </a:r>
            <a:endParaRPr sz="1800" dirty="0">
              <a:latin typeface="Arial" panose="020B0604020202020204" pitchFamily="34" charset="0"/>
              <a:cs typeface="Arial" panose="020B0604020202020204" pitchFamily="34" charset="0"/>
            </a:endParaRPr>
          </a:p>
          <a:p>
            <a:r>
              <a:rPr sz="1800" dirty="0">
                <a:latin typeface="Arial" panose="020B0604020202020204" pitchFamily="34" charset="0"/>
                <a:cs typeface="Arial" panose="020B0604020202020204" pitchFamily="34" charset="0"/>
              </a:rPr>
              <a:t>A subnet can be public, private, or VPN-only. </a:t>
            </a:r>
            <a:endParaRPr sz="1800" dirty="0">
              <a:latin typeface="Arial" panose="020B0604020202020204" pitchFamily="34" charset="0"/>
              <a:cs typeface="Arial" panose="020B0604020202020204" pitchFamily="34" charset="0"/>
            </a:endParaRPr>
          </a:p>
          <a:p>
            <a:pPr lvl="1"/>
            <a:r>
              <a:rPr sz="1600" dirty="0">
                <a:latin typeface="Arial" panose="020B0604020202020204" pitchFamily="34" charset="0"/>
                <a:cs typeface="Arial" panose="020B0604020202020204" pitchFamily="34" charset="0"/>
              </a:rPr>
              <a:t>A </a:t>
            </a:r>
            <a:r>
              <a:rPr sz="1600" b="1" dirty="0">
                <a:latin typeface="Arial" panose="020B0604020202020204" pitchFamily="34" charset="0"/>
                <a:cs typeface="Arial" panose="020B0604020202020204" pitchFamily="34" charset="0"/>
              </a:rPr>
              <a:t>public subnet</a:t>
            </a:r>
            <a:r>
              <a:rPr sz="1600" dirty="0">
                <a:latin typeface="Arial" panose="020B0604020202020204" pitchFamily="34" charset="0"/>
                <a:cs typeface="Arial" panose="020B0604020202020204" pitchFamily="34" charset="0"/>
              </a:rPr>
              <a:t> is one whose traffic is routed to the Internet using an Internet Gateway. A public subnet is used for resources that must be connected to the Internet. </a:t>
            </a:r>
            <a:endParaRPr sz="1600" dirty="0">
              <a:latin typeface="Arial" panose="020B0604020202020204" pitchFamily="34" charset="0"/>
              <a:cs typeface="Arial" panose="020B0604020202020204" pitchFamily="34" charset="0"/>
            </a:endParaRPr>
          </a:p>
          <a:p>
            <a:pPr lvl="1"/>
            <a:r>
              <a:rPr sz="1600" dirty="0">
                <a:latin typeface="Arial" panose="020B0604020202020204" pitchFamily="34" charset="0"/>
                <a:cs typeface="Arial" panose="020B0604020202020204" pitchFamily="34" charset="0"/>
              </a:rPr>
              <a:t>A </a:t>
            </a:r>
            <a:r>
              <a:rPr sz="1600" b="1" dirty="0">
                <a:latin typeface="Arial" panose="020B0604020202020204" pitchFamily="34" charset="0"/>
                <a:cs typeface="Arial" panose="020B0604020202020204" pitchFamily="34" charset="0"/>
              </a:rPr>
              <a:t>private subnet</a:t>
            </a:r>
            <a:r>
              <a:rPr sz="1600" dirty="0">
                <a:latin typeface="Arial" panose="020B0604020202020204" pitchFamily="34" charset="0"/>
                <a:cs typeface="Arial" panose="020B0604020202020204" pitchFamily="34" charset="0"/>
              </a:rPr>
              <a:t> is one that doesn’t have a route to an Internet Gateway. A private subnet is used for resources that are not connected to the Internet. </a:t>
            </a:r>
            <a:endParaRPr sz="1600" dirty="0">
              <a:latin typeface="Arial" panose="020B0604020202020204" pitchFamily="34" charset="0"/>
              <a:cs typeface="Arial" panose="020B0604020202020204" pitchFamily="34" charset="0"/>
            </a:endParaRPr>
          </a:p>
          <a:p>
            <a:pPr lvl="1"/>
            <a:r>
              <a:rPr sz="1600" dirty="0">
                <a:latin typeface="Arial" panose="020B0604020202020204" pitchFamily="34" charset="0"/>
                <a:cs typeface="Arial" panose="020B0604020202020204" pitchFamily="34" charset="0"/>
              </a:rPr>
              <a:t>A </a:t>
            </a:r>
            <a:r>
              <a:rPr sz="1600" b="1" dirty="0">
                <a:latin typeface="Arial" panose="020B0604020202020204" pitchFamily="34" charset="0"/>
                <a:cs typeface="Arial" panose="020B0604020202020204" pitchFamily="34" charset="0"/>
              </a:rPr>
              <a:t>VPN-only subnet</a:t>
            </a:r>
            <a:r>
              <a:rPr sz="1600" dirty="0">
                <a:latin typeface="Arial" panose="020B0604020202020204" pitchFamily="34" charset="0"/>
                <a:cs typeface="Arial" panose="020B0604020202020204" pitchFamily="34" charset="0"/>
              </a:rPr>
              <a:t> is one which has a route to a virtual private gateway and doesn’t have a route to an Internet Gateway.</a:t>
            </a:r>
            <a:endParaRPr sz="1600" dirty="0">
              <a:latin typeface="Arial" panose="020B0604020202020204" pitchFamily="34" charset="0"/>
              <a:cs typeface="Arial" panose="020B0604020202020204" pitchFamily="34" charset="0"/>
            </a:endParaRPr>
          </a:p>
          <a:p>
            <a:pPr lvl="0"/>
            <a:r>
              <a:rPr sz="1800" dirty="0">
                <a:latin typeface="Arial" panose="020B0604020202020204" pitchFamily="34" charset="0"/>
                <a:cs typeface="Arial" panose="020B0604020202020204" pitchFamily="34" charset="0"/>
              </a:rPr>
              <a:t>To create a subnet, you must specify your subnet’s IP address block in CIDR format, for example, 10.0.0.0/24. IPv4 block sizes must be between a /16 netmask and /28 netmask and can be the same size as your VPC.</a:t>
            </a:r>
            <a:endParaRPr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altLang="en-US" dirty="0">
                <a:latin typeface="Arial" panose="020B0604020202020204" pitchFamily="34" charset="0"/>
                <a:cs typeface="Arial" panose="020B0604020202020204" pitchFamily="34" charset="0"/>
                <a:sym typeface="+mn-ea"/>
              </a:rPr>
              <a:t>Internet Gateways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a:xfrm>
            <a:off x="838200" y="1825625"/>
            <a:ext cx="10353675" cy="4351655"/>
          </a:xfrm>
        </p:spPr>
        <p:txBody>
          <a:bodyPr>
            <a:normAutofit/>
          </a:bodyPr>
          <a:lstStyle/>
          <a:p>
            <a:r>
              <a:rPr sz="2000" dirty="0">
                <a:latin typeface="Arial" panose="020B0604020202020204" pitchFamily="34" charset="0"/>
                <a:cs typeface="Arial" panose="020B0604020202020204" pitchFamily="34" charset="0"/>
              </a:rPr>
              <a:t>An Internet Gateway (IGW) is a virtual router that connects a VPC to the Internet. </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An IGW is a horizontally scaled, redundant, and highly available VPC component. </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An IGW provides a target in your VPC route tables for Internet-routable traffic and performs network address translation (NAT) for instances that have been assigned public IPv4 addresses. </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When an instance receives traffic from the Internet, an IGW translates the destination (public) IP address to the instance’s private IP address and forwards the traffic to the VPC. </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For outgoing traffic from an instance in a public subnet, the IGW translates the reply address to the instance’s public IP address.</a:t>
            </a:r>
            <a:endParaRPr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altLang="en-US" dirty="0">
                <a:latin typeface="Arial" panose="020B0604020202020204" pitchFamily="34" charset="0"/>
                <a:cs typeface="Arial" panose="020B0604020202020204" pitchFamily="34" charset="0"/>
                <a:sym typeface="+mn-ea"/>
              </a:rPr>
              <a:t>Route Tables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a:xfrm>
            <a:off x="838200" y="1825625"/>
            <a:ext cx="10353675" cy="4351655"/>
          </a:xfrm>
        </p:spPr>
        <p:txBody>
          <a:bodyPr>
            <a:normAutofit/>
          </a:bodyPr>
          <a:lstStyle/>
          <a:p>
            <a:r>
              <a:rPr sz="2000" dirty="0">
                <a:latin typeface="Arial" panose="020B0604020202020204" pitchFamily="34" charset="0"/>
                <a:cs typeface="Arial" panose="020B0604020202020204" pitchFamily="34" charset="0"/>
              </a:rPr>
              <a:t>A route table contains a set of rules which specify how the network traffic is directed. </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A route table specifies how packets are forwarded between the subnets within your VPC, the Internet, and your VPN connection. </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A subnet in a VPC can be associated with only one route table at a time. </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However, you can have multiple subnets associated with the same route table. </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When a VPC is created, it has a main route table which is created automatically.</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You can create additional route tables for a VPC. </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If you don’t explicitly associate a subnet with a route table, it is implicitly associated with the main route table.</a:t>
            </a:r>
            <a:endParaRPr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altLang="en-US" dirty="0">
                <a:latin typeface="Arial" panose="020B0604020202020204" pitchFamily="34" charset="0"/>
                <a:cs typeface="Arial" panose="020B0604020202020204" pitchFamily="34" charset="0"/>
                <a:sym typeface="+mn-ea"/>
              </a:rPr>
              <a:t>NAT Instances and NAT Gateways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a:xfrm>
            <a:off x="838200" y="1825625"/>
            <a:ext cx="10353675" cy="4351655"/>
          </a:xfrm>
        </p:spPr>
        <p:txBody>
          <a:bodyPr>
            <a:normAutofit/>
          </a:bodyPr>
          <a:lstStyle/>
          <a:p>
            <a:r>
              <a:rPr sz="1600" dirty="0">
                <a:latin typeface="Arial" panose="020B0604020202020204" pitchFamily="34" charset="0"/>
                <a:cs typeface="Arial" panose="020B0604020202020204" pitchFamily="34" charset="0"/>
              </a:rPr>
              <a:t>A Network Address Translation (NAT) device allows instances in a private subnet connect to the Internet or other AWS services while blocking connections from the Internet to these instances. </a:t>
            </a:r>
            <a:endParaRPr sz="1600" dirty="0">
              <a:latin typeface="Arial" panose="020B0604020202020204" pitchFamily="34" charset="0"/>
              <a:cs typeface="Arial" panose="020B0604020202020204" pitchFamily="34" charset="0"/>
            </a:endParaRPr>
          </a:p>
          <a:p>
            <a:r>
              <a:rPr sz="1600" dirty="0">
                <a:latin typeface="Arial" panose="020B0604020202020204" pitchFamily="34" charset="0"/>
                <a:cs typeface="Arial" panose="020B0604020202020204" pitchFamily="34" charset="0"/>
              </a:rPr>
              <a:t>The instances in a private subnet may need a connection to the Internet to download software, updates, and patches. </a:t>
            </a:r>
            <a:endParaRPr sz="1600" dirty="0">
              <a:latin typeface="Arial" panose="020B0604020202020204" pitchFamily="34" charset="0"/>
              <a:cs typeface="Arial" panose="020B0604020202020204" pitchFamily="34" charset="0"/>
            </a:endParaRPr>
          </a:p>
          <a:p>
            <a:r>
              <a:rPr sz="1600" dirty="0">
                <a:latin typeface="Arial" panose="020B0604020202020204" pitchFamily="34" charset="0"/>
                <a:cs typeface="Arial" panose="020B0604020202020204" pitchFamily="34" charset="0"/>
              </a:rPr>
              <a:t>AWS provides NAT instances and NAT gateways to allow instances in private subnets connect to the Internet. A NAT instance is setup using an EC2 instance with a NAT Amazon Machine Image (AMI). </a:t>
            </a:r>
            <a:endParaRPr sz="1600" dirty="0">
              <a:latin typeface="Arial" panose="020B0604020202020204" pitchFamily="34" charset="0"/>
              <a:cs typeface="Arial" panose="020B0604020202020204" pitchFamily="34" charset="0"/>
            </a:endParaRPr>
          </a:p>
          <a:p>
            <a:r>
              <a:rPr sz="1600" dirty="0">
                <a:latin typeface="Arial" panose="020B0604020202020204" pitchFamily="34" charset="0"/>
                <a:cs typeface="Arial" panose="020B0604020202020204" pitchFamily="34" charset="0"/>
              </a:rPr>
              <a:t>For traffic going out to the Internet from instances in a private subnet, a NAT instance translates the source IP address to the public IP address of the NAT instance and then forwards the traffic to the Internet Gateway. </a:t>
            </a:r>
            <a:endParaRPr sz="1600" dirty="0">
              <a:latin typeface="Arial" panose="020B0604020202020204" pitchFamily="34" charset="0"/>
              <a:cs typeface="Arial" panose="020B0604020202020204" pitchFamily="34" charset="0"/>
            </a:endParaRPr>
          </a:p>
          <a:p>
            <a:r>
              <a:rPr sz="1600" dirty="0">
                <a:latin typeface="Arial" panose="020B0604020202020204" pitchFamily="34" charset="0"/>
                <a:cs typeface="Arial" panose="020B0604020202020204" pitchFamily="34" charset="0"/>
              </a:rPr>
              <a:t>For response traffic coming in from the Internet to the instances in a private subnet, the NAT instance translates the address back to the private IPv4 addresses of the instances. </a:t>
            </a:r>
            <a:endParaRPr sz="1600" dirty="0">
              <a:latin typeface="Arial" panose="020B0604020202020204" pitchFamily="34" charset="0"/>
              <a:cs typeface="Arial" panose="020B0604020202020204" pitchFamily="34" charset="0"/>
            </a:endParaRPr>
          </a:p>
          <a:p>
            <a:r>
              <a:rPr sz="1600" dirty="0">
                <a:latin typeface="Arial" panose="020B0604020202020204" pitchFamily="34" charset="0"/>
                <a:cs typeface="Arial" panose="020B0604020202020204" pitchFamily="34" charset="0"/>
              </a:rPr>
              <a:t>NAT instances can be a single point of failure and require additional administration efforts</a:t>
            </a:r>
            <a:r>
              <a:rPr lang="x-none" sz="1600" dirty="0">
                <a:latin typeface="Arial" panose="020B0604020202020204" pitchFamily="34" charset="0"/>
                <a:cs typeface="Arial" panose="020B0604020202020204" pitchFamily="34" charset="0"/>
              </a:rPr>
              <a:t>.</a:t>
            </a:r>
            <a:r>
              <a:rPr sz="1600" dirty="0">
                <a:latin typeface="Arial" panose="020B0604020202020204" pitchFamily="34" charset="0"/>
                <a:cs typeface="Arial" panose="020B0604020202020204" pitchFamily="34" charset="0"/>
              </a:rPr>
              <a:t>Therefore AWS recommends NAT gateways over NAT instances as they provide better availability and bandwidth.</a:t>
            </a:r>
            <a:endParaRPr sz="16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Virtualization</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6696075" cy="4351338"/>
          </a:xfrm>
        </p:spPr>
        <p:txBody>
          <a:bodyPr>
            <a:normAutofit/>
          </a:bodyPr>
          <a:lstStyle/>
          <a:p>
            <a:r>
              <a:rPr lang="en-US" sz="2400" dirty="0"/>
              <a:t>Virtualization refers to the partitioning the resources of a physical system (such as computing, storage, network and memory) into multiple virtual resources.  </a:t>
            </a:r>
            <a:endParaRPr lang="en-US" sz="2400" dirty="0" smtClean="0"/>
          </a:p>
          <a:p>
            <a:endParaRPr lang="en-US" sz="2400" dirty="0" smtClean="0"/>
          </a:p>
          <a:p>
            <a:r>
              <a:rPr lang="en-US" sz="2400" dirty="0" smtClean="0"/>
              <a:t>Key </a:t>
            </a:r>
            <a:r>
              <a:rPr lang="en-US" sz="2400" dirty="0"/>
              <a:t>enabling technology of cloud computing that allow pooling of resources. </a:t>
            </a:r>
            <a:endParaRPr lang="en-US" sz="2400" dirty="0" smtClean="0"/>
          </a:p>
          <a:p>
            <a:endParaRPr lang="en-US" sz="2400" dirty="0"/>
          </a:p>
          <a:p>
            <a:r>
              <a:rPr lang="en-US" sz="2400" dirty="0" smtClean="0"/>
              <a:t>In </a:t>
            </a:r>
            <a:r>
              <a:rPr lang="en-US" sz="2400" dirty="0"/>
              <a:t>cloud computing, resources are pooled to serve multiple users using multi-tenancy. </a:t>
            </a:r>
            <a:endParaRPr lang="en-US" sz="2400" dirty="0"/>
          </a:p>
          <a:p>
            <a:pPr marL="0" indent="0">
              <a:buNone/>
            </a:pPr>
            <a:endParaRPr lang="en-US" sz="2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8" name="Picture 7"/>
          <p:cNvPicPr>
            <a:picLocks noChangeAspect="1"/>
          </p:cNvPicPr>
          <p:nvPr/>
        </p:nvPicPr>
        <p:blipFill>
          <a:blip r:embed="rId1"/>
          <a:stretch>
            <a:fillRect/>
          </a:stretch>
        </p:blipFill>
        <p:spPr>
          <a:xfrm>
            <a:off x="7620000" y="1825625"/>
            <a:ext cx="4294248" cy="3898798"/>
          </a:xfrm>
          <a:prstGeom prst="rect">
            <a:avLst/>
          </a:prstGeom>
        </p:spPr>
      </p:pic>
      <p:sp>
        <p:nvSpPr>
          <p:cNvPr id="9" name="Footer Placeholder 8"/>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altLang="en-US" dirty="0">
                <a:latin typeface="Arial" panose="020B0604020202020204" pitchFamily="34" charset="0"/>
                <a:cs typeface="Arial" panose="020B0604020202020204" pitchFamily="34" charset="0"/>
                <a:sym typeface="+mn-ea"/>
              </a:rPr>
              <a:t>Network ACLs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a:xfrm>
            <a:off x="838200" y="1825625"/>
            <a:ext cx="10827385" cy="4351655"/>
          </a:xfrm>
        </p:spPr>
        <p:txBody>
          <a:bodyPr>
            <a:noAutofit/>
          </a:bodyPr>
          <a:lstStyle/>
          <a:p>
            <a:r>
              <a:rPr sz="1800" dirty="0">
                <a:latin typeface="Arial" panose="020B0604020202020204" pitchFamily="34" charset="0"/>
                <a:cs typeface="Arial" panose="020B0604020202020204" pitchFamily="34" charset="0"/>
              </a:rPr>
              <a:t>A network ACL is an optional layer of security that acts as a firewall for controlling traffic in and out of a subnet. </a:t>
            </a:r>
            <a:endParaRPr sz="1800" dirty="0">
              <a:latin typeface="Arial" panose="020B0604020202020204" pitchFamily="34" charset="0"/>
              <a:cs typeface="Arial" panose="020B0604020202020204" pitchFamily="34" charset="0"/>
            </a:endParaRPr>
          </a:p>
          <a:p>
            <a:r>
              <a:rPr sz="1800" dirty="0">
                <a:latin typeface="Arial" panose="020B0604020202020204" pitchFamily="34" charset="0"/>
                <a:cs typeface="Arial" panose="020B0604020202020204" pitchFamily="34" charset="0"/>
              </a:rPr>
              <a:t>While a network ACL can contain rules similar to a security group, however, a network ACL differs from security in several ways. </a:t>
            </a:r>
            <a:endParaRPr sz="1800" dirty="0">
              <a:latin typeface="Arial" panose="020B0604020202020204" pitchFamily="34" charset="0"/>
              <a:cs typeface="Arial" panose="020B0604020202020204" pitchFamily="34" charset="0"/>
            </a:endParaRPr>
          </a:p>
          <a:p>
            <a:r>
              <a:rPr sz="1800" dirty="0">
                <a:latin typeface="Arial" panose="020B0604020202020204" pitchFamily="34" charset="0"/>
                <a:cs typeface="Arial" panose="020B0604020202020204" pitchFamily="34" charset="0"/>
              </a:rPr>
              <a:t>A network ACL operates at the subnet level, whereas a security group operates at the instance level. </a:t>
            </a:r>
            <a:endParaRPr sz="1800" dirty="0">
              <a:latin typeface="Arial" panose="020B0604020202020204" pitchFamily="34" charset="0"/>
              <a:cs typeface="Arial" panose="020B0604020202020204" pitchFamily="34" charset="0"/>
            </a:endParaRPr>
          </a:p>
          <a:p>
            <a:r>
              <a:rPr sz="1800" dirty="0">
                <a:latin typeface="Arial" panose="020B0604020202020204" pitchFamily="34" charset="0"/>
                <a:cs typeface="Arial" panose="020B0604020202020204" pitchFamily="34" charset="0"/>
              </a:rPr>
              <a:t>A network ACL supports allow rules and deny rules, whereas a security group supports allow rules only. </a:t>
            </a:r>
            <a:endParaRPr sz="1800" dirty="0">
              <a:latin typeface="Arial" panose="020B0604020202020204" pitchFamily="34" charset="0"/>
              <a:cs typeface="Arial" panose="020B0604020202020204" pitchFamily="34" charset="0"/>
            </a:endParaRPr>
          </a:p>
          <a:p>
            <a:r>
              <a:rPr sz="1800" dirty="0">
                <a:latin typeface="Arial" panose="020B0604020202020204" pitchFamily="34" charset="0"/>
                <a:cs typeface="Arial" panose="020B0604020202020204" pitchFamily="34" charset="0"/>
              </a:rPr>
              <a:t>A network ACL is stateless, meaning that return traffic must be explicitly allowed by rules. </a:t>
            </a:r>
            <a:endParaRPr sz="1800" dirty="0">
              <a:latin typeface="Arial" panose="020B0604020202020204" pitchFamily="34" charset="0"/>
              <a:cs typeface="Arial" panose="020B0604020202020204" pitchFamily="34" charset="0"/>
            </a:endParaRPr>
          </a:p>
          <a:p>
            <a:r>
              <a:rPr sz="1800" dirty="0">
                <a:latin typeface="Arial" panose="020B0604020202020204" pitchFamily="34" charset="0"/>
                <a:cs typeface="Arial" panose="020B0604020202020204" pitchFamily="34" charset="0"/>
              </a:rPr>
              <a:t>Whereas a security group is stateful, meaning that return traffic is automatically allowed, regardless of any rules. </a:t>
            </a:r>
            <a:endParaRPr sz="1800" dirty="0">
              <a:latin typeface="Arial" panose="020B0604020202020204" pitchFamily="34" charset="0"/>
              <a:cs typeface="Arial" panose="020B0604020202020204" pitchFamily="34" charset="0"/>
            </a:endParaRPr>
          </a:p>
          <a:p>
            <a:r>
              <a:rPr sz="1800" dirty="0">
                <a:latin typeface="Arial" panose="020B0604020202020204" pitchFamily="34" charset="0"/>
                <a:cs typeface="Arial" panose="020B0604020202020204" pitchFamily="34" charset="0"/>
              </a:rPr>
              <a:t>The rules in a network ACL are processed in the number order when deciding whether to allow traffic. </a:t>
            </a:r>
            <a:endParaRPr sz="1800" dirty="0">
              <a:latin typeface="Arial" panose="020B0604020202020204" pitchFamily="34" charset="0"/>
              <a:cs typeface="Arial" panose="020B0604020202020204" pitchFamily="34" charset="0"/>
            </a:endParaRPr>
          </a:p>
          <a:p>
            <a:r>
              <a:rPr sz="1800" dirty="0">
                <a:latin typeface="Arial" panose="020B0604020202020204" pitchFamily="34" charset="0"/>
                <a:cs typeface="Arial" panose="020B0604020202020204" pitchFamily="34" charset="0"/>
              </a:rPr>
              <a:t>Whereas, in a security group, all rules are evaluated before deciding whether to allow traffic. </a:t>
            </a:r>
            <a:endParaRPr sz="1800" dirty="0">
              <a:latin typeface="Arial" panose="020B0604020202020204" pitchFamily="34" charset="0"/>
              <a:cs typeface="Arial" panose="020B0604020202020204" pitchFamily="34" charset="0"/>
            </a:endParaRPr>
          </a:p>
          <a:p>
            <a:r>
              <a:rPr sz="1800" dirty="0">
                <a:latin typeface="Arial" panose="020B0604020202020204" pitchFamily="34" charset="0"/>
                <a:cs typeface="Arial" panose="020B0604020202020204" pitchFamily="34" charset="0"/>
              </a:rPr>
              <a:t>An Amazon VPC comes with a modifiable default network ACL which is associated with every subnet and allows all inbound and outbound traffic.</a:t>
            </a:r>
            <a:endParaRPr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altLang="en-US" dirty="0">
                <a:latin typeface="Arial" panose="020B0604020202020204" pitchFamily="34" charset="0"/>
                <a:cs typeface="Arial" panose="020B0604020202020204" pitchFamily="34" charset="0"/>
                <a:sym typeface="+mn-ea"/>
              </a:rPr>
              <a:t>Security Groups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a:xfrm>
            <a:off x="838200" y="1825625"/>
            <a:ext cx="10353675" cy="4351655"/>
          </a:xfrm>
        </p:spPr>
        <p:txBody>
          <a:bodyPr>
            <a:normAutofit/>
          </a:bodyPr>
          <a:lstStyle/>
          <a:p>
            <a:r>
              <a:rPr sz="2000" dirty="0">
                <a:latin typeface="Arial" panose="020B0604020202020204" pitchFamily="34" charset="0"/>
                <a:cs typeface="Arial" panose="020B0604020202020204" pitchFamily="34" charset="0"/>
              </a:rPr>
              <a:t>A security group acts like a virtual and stateful firewall for an instance to control inbound and outbound traffic. </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When you launch an instance in a VPC, you can specify the security group. </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If you do not specify a security group, the instance is launched into the default security group which allows inbound traffic from instances assigned to the same security group and allows all outbound traffic. </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In a security group, you can specify allow rules, but not deny rules. </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Security groups are stateful, meaning that responses to allowed inbound traffic are allowed to flow outbound regardless of outbound rules and vice versa.</a:t>
            </a:r>
            <a:endParaRPr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altLang="en-US" dirty="0">
                <a:latin typeface="Arial" panose="020B0604020202020204" pitchFamily="34" charset="0"/>
                <a:cs typeface="Arial" panose="020B0604020202020204" pitchFamily="34" charset="0"/>
                <a:sym typeface="+mn-ea"/>
              </a:rPr>
              <a:t>Endpoints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a:xfrm>
            <a:off x="838200" y="1825625"/>
            <a:ext cx="10353675" cy="4351655"/>
          </a:xfrm>
        </p:spPr>
        <p:txBody>
          <a:bodyPr/>
          <a:lstStyle/>
          <a:p>
            <a:r>
              <a:rPr sz="1800" dirty="0">
                <a:latin typeface="Arial" panose="020B0604020202020204" pitchFamily="34" charset="0"/>
                <a:cs typeface="Arial" panose="020B0604020202020204" pitchFamily="34" charset="0"/>
              </a:rPr>
              <a:t>A VPC endpoint is a virtual device that allows you to privately connect your VPC to supported AWS services and VPC endpoint services without requiring an Internet Gateway, NAT device, VPN connection, or AWS Direct Connect connection. </a:t>
            </a:r>
            <a:endParaRPr sz="1800" dirty="0">
              <a:latin typeface="Arial" panose="020B0604020202020204" pitchFamily="34" charset="0"/>
              <a:cs typeface="Arial" panose="020B0604020202020204" pitchFamily="34" charset="0"/>
            </a:endParaRPr>
          </a:p>
          <a:p>
            <a:r>
              <a:rPr sz="1800" dirty="0">
                <a:latin typeface="Arial" panose="020B0604020202020204" pitchFamily="34" charset="0"/>
                <a:cs typeface="Arial" panose="020B0604020202020204" pitchFamily="34" charset="0"/>
              </a:rPr>
              <a:t>Traffic between your VPC and the other service does not leave the Amazon network. VPC endpoints can be of two types: </a:t>
            </a:r>
            <a:r>
              <a:rPr sz="1800" b="1" dirty="0">
                <a:latin typeface="Arial" panose="020B0604020202020204" pitchFamily="34" charset="0"/>
                <a:cs typeface="Arial" panose="020B0604020202020204" pitchFamily="34" charset="0"/>
              </a:rPr>
              <a:t>interface endpoints</a:t>
            </a:r>
            <a:r>
              <a:rPr sz="1800" dirty="0">
                <a:latin typeface="Arial" panose="020B0604020202020204" pitchFamily="34" charset="0"/>
                <a:cs typeface="Arial" panose="020B0604020202020204" pitchFamily="34" charset="0"/>
              </a:rPr>
              <a:t> and </a:t>
            </a:r>
            <a:r>
              <a:rPr sz="1800" b="1" dirty="0">
                <a:latin typeface="Arial" panose="020B0604020202020204" pitchFamily="34" charset="0"/>
                <a:cs typeface="Arial" panose="020B0604020202020204" pitchFamily="34" charset="0"/>
              </a:rPr>
              <a:t>gateway endpoints</a:t>
            </a:r>
            <a:r>
              <a:rPr sz="1800" dirty="0">
                <a:latin typeface="Arial" panose="020B0604020202020204" pitchFamily="34" charset="0"/>
                <a:cs typeface="Arial" panose="020B0604020202020204" pitchFamily="34" charset="0"/>
              </a:rPr>
              <a:t>. </a:t>
            </a:r>
            <a:endParaRPr sz="1800" dirty="0">
              <a:latin typeface="Arial" panose="020B0604020202020204" pitchFamily="34" charset="0"/>
              <a:cs typeface="Arial" panose="020B0604020202020204" pitchFamily="34" charset="0"/>
            </a:endParaRPr>
          </a:p>
          <a:p>
            <a:r>
              <a:rPr sz="1800" dirty="0">
                <a:latin typeface="Arial" panose="020B0604020202020204" pitchFamily="34" charset="0"/>
                <a:cs typeface="Arial" panose="020B0604020202020204" pitchFamily="34" charset="0"/>
              </a:rPr>
              <a:t>An interface endpoint is an Elastic Network Interface (ENI) with a private IP address that serves as an entry point for traffic destined to a supported service. </a:t>
            </a:r>
            <a:endParaRPr sz="1800" dirty="0">
              <a:latin typeface="Arial" panose="020B0604020202020204" pitchFamily="34" charset="0"/>
              <a:cs typeface="Arial" panose="020B0604020202020204" pitchFamily="34" charset="0"/>
            </a:endParaRPr>
          </a:p>
          <a:p>
            <a:r>
              <a:rPr sz="1800" dirty="0">
                <a:latin typeface="Arial" panose="020B0604020202020204" pitchFamily="34" charset="0"/>
                <a:cs typeface="Arial" panose="020B0604020202020204" pitchFamily="34" charset="0"/>
              </a:rPr>
              <a:t>The services supported with an interface endpoint include Amazon EC2 API, SNS, SQS, API Gateway, CloudWatch, and Kinesis Data Streams. </a:t>
            </a:r>
            <a:endParaRPr sz="1800" dirty="0">
              <a:latin typeface="Arial" panose="020B0604020202020204" pitchFamily="34" charset="0"/>
              <a:cs typeface="Arial" panose="020B0604020202020204" pitchFamily="34" charset="0"/>
            </a:endParaRPr>
          </a:p>
          <a:p>
            <a:r>
              <a:rPr sz="1800" dirty="0">
                <a:latin typeface="Arial" panose="020B0604020202020204" pitchFamily="34" charset="0"/>
                <a:cs typeface="Arial" panose="020B0604020202020204" pitchFamily="34" charset="0"/>
              </a:rPr>
              <a:t>A gateway endpoint is a gateway that is a target for a specified route in your route table, used for traffic destined to a supported AWS service. </a:t>
            </a:r>
            <a:endParaRPr sz="1800" dirty="0">
              <a:latin typeface="Arial" panose="020B0604020202020204" pitchFamily="34" charset="0"/>
              <a:cs typeface="Arial" panose="020B0604020202020204" pitchFamily="34" charset="0"/>
            </a:endParaRPr>
          </a:p>
          <a:p>
            <a:r>
              <a:rPr sz="1800" dirty="0">
                <a:latin typeface="Arial" panose="020B0604020202020204" pitchFamily="34" charset="0"/>
                <a:cs typeface="Arial" panose="020B0604020202020204" pitchFamily="34" charset="0"/>
              </a:rPr>
              <a:t>The services supported with a gateway endpoint include Amazon S3 and DynamoDB.</a:t>
            </a:r>
            <a:endParaRPr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altLang="en-US" dirty="0">
                <a:latin typeface="Arial" panose="020B0604020202020204" pitchFamily="34" charset="0"/>
                <a:cs typeface="Arial" panose="020B0604020202020204" pitchFamily="34" charset="0"/>
                <a:sym typeface="+mn-ea"/>
              </a:rPr>
              <a:t>DHCP Option Sets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a:xfrm>
            <a:off x="838200" y="1825625"/>
            <a:ext cx="10353675" cy="4351655"/>
          </a:xfrm>
        </p:spPr>
        <p:txBody>
          <a:bodyPr/>
          <a:lstStyle/>
          <a:p>
            <a:r>
              <a:rPr sz="2000" dirty="0">
                <a:latin typeface="Arial" panose="020B0604020202020204" pitchFamily="34" charset="0"/>
                <a:cs typeface="Arial" panose="020B0604020202020204" pitchFamily="34" charset="0"/>
              </a:rPr>
              <a:t>Dynamic Host Configuration Protocol (DHCP) provides a standard for passing configuration information to hosts on a TCP/IP network. </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The options field of a DHCP message contains the configuration parameters such as domain name, domain name server, and the netbios-node- type. </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AWS automatically creates and associates a DHCP option set for your Amazon VPC upon creation and sets two options: domain-name (= ec2.internal) and domain-name-servers (= AmazonProvidedDNS). </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To assign your domain name to the EC2 instances in a VPC, you can create a custom DHCP options set and assign it to your Amazon VPC.</a:t>
            </a:r>
            <a:endParaRPr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altLang="en-US" dirty="0">
                <a:latin typeface="Arial" panose="020B0604020202020204" pitchFamily="34" charset="0"/>
                <a:cs typeface="Arial" panose="020B0604020202020204" pitchFamily="34" charset="0"/>
                <a:sym typeface="+mn-ea"/>
              </a:rPr>
              <a:t>Peering</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a:xfrm>
            <a:off x="838200" y="1825625"/>
            <a:ext cx="10353675" cy="4351655"/>
          </a:xfrm>
        </p:spPr>
        <p:txBody>
          <a:bodyPr>
            <a:normAutofit/>
          </a:bodyPr>
          <a:lstStyle/>
          <a:p>
            <a:r>
              <a:rPr sz="1800" dirty="0">
                <a:latin typeface="Arial" panose="020B0604020202020204" pitchFamily="34" charset="0"/>
                <a:cs typeface="Arial" panose="020B0604020202020204" pitchFamily="34" charset="0"/>
              </a:rPr>
              <a:t>VPC Peering allows instances in your VPC to connect with instances in other VPCs in your account, with a VPC in another AWS account, or with a VPC in a different AWS region. </a:t>
            </a:r>
            <a:endParaRPr sz="1800" dirty="0">
              <a:latin typeface="Arial" panose="020B0604020202020204" pitchFamily="34" charset="0"/>
              <a:cs typeface="Arial" panose="020B0604020202020204" pitchFamily="34" charset="0"/>
            </a:endParaRPr>
          </a:p>
          <a:p>
            <a:r>
              <a:rPr sz="1800" dirty="0">
                <a:latin typeface="Arial" panose="020B0604020202020204" pitchFamily="34" charset="0"/>
                <a:cs typeface="Arial" panose="020B0604020202020204" pitchFamily="34" charset="0"/>
              </a:rPr>
              <a:t>VPC peering connection is a networking connection between two Amazon VPCs that enables instances in either Amazon VPC to communicate with each other as if they are within the same network. </a:t>
            </a:r>
            <a:endParaRPr sz="1800" dirty="0">
              <a:latin typeface="Arial" panose="020B0604020202020204" pitchFamily="34" charset="0"/>
              <a:cs typeface="Arial" panose="020B0604020202020204" pitchFamily="34" charset="0"/>
            </a:endParaRPr>
          </a:p>
          <a:p>
            <a:r>
              <a:rPr sz="1800" dirty="0">
                <a:latin typeface="Arial" panose="020B0604020202020204" pitchFamily="34" charset="0"/>
                <a:cs typeface="Arial" panose="020B0604020202020204" pitchFamily="34" charset="0"/>
              </a:rPr>
              <a:t>To establish a VPC peering connection, the owner of the </a:t>
            </a:r>
            <a:r>
              <a:rPr sz="1800" b="1" dirty="0">
                <a:latin typeface="Arial" panose="020B0604020202020204" pitchFamily="34" charset="0"/>
                <a:cs typeface="Arial" panose="020B0604020202020204" pitchFamily="34" charset="0"/>
              </a:rPr>
              <a:t>‘requester’ VPC</a:t>
            </a:r>
            <a:r>
              <a:rPr sz="1800" dirty="0">
                <a:latin typeface="Arial" panose="020B0604020202020204" pitchFamily="34" charset="0"/>
                <a:cs typeface="Arial" panose="020B0604020202020204" pitchFamily="34" charset="0"/>
              </a:rPr>
              <a:t> sends a request to the owner of the </a:t>
            </a:r>
            <a:r>
              <a:rPr sz="1800" b="1" dirty="0">
                <a:latin typeface="Arial" panose="020B0604020202020204" pitchFamily="34" charset="0"/>
                <a:cs typeface="Arial" panose="020B0604020202020204" pitchFamily="34" charset="0"/>
              </a:rPr>
              <a:t>‘accepter’ VPC</a:t>
            </a:r>
            <a:r>
              <a:rPr sz="1800" dirty="0">
                <a:latin typeface="Arial" panose="020B0604020202020204" pitchFamily="34" charset="0"/>
                <a:cs typeface="Arial" panose="020B0604020202020204" pitchFamily="34" charset="0"/>
              </a:rPr>
              <a:t>. </a:t>
            </a:r>
            <a:endParaRPr sz="1800" dirty="0">
              <a:latin typeface="Arial" panose="020B0604020202020204" pitchFamily="34" charset="0"/>
              <a:cs typeface="Arial" panose="020B0604020202020204" pitchFamily="34" charset="0"/>
            </a:endParaRPr>
          </a:p>
          <a:p>
            <a:r>
              <a:rPr sz="1800" dirty="0">
                <a:latin typeface="Arial" panose="020B0604020202020204" pitchFamily="34" charset="0"/>
                <a:cs typeface="Arial" panose="020B0604020202020204" pitchFamily="34" charset="0"/>
              </a:rPr>
              <a:t>The accepter VPC then accepts the peering connection request to activate the VPC peering connection. </a:t>
            </a:r>
            <a:endParaRPr sz="1800" dirty="0">
              <a:latin typeface="Arial" panose="020B0604020202020204" pitchFamily="34" charset="0"/>
              <a:cs typeface="Arial" panose="020B0604020202020204" pitchFamily="34" charset="0"/>
            </a:endParaRPr>
          </a:p>
          <a:p>
            <a:r>
              <a:rPr sz="1800" dirty="0">
                <a:latin typeface="Arial" panose="020B0604020202020204" pitchFamily="34" charset="0"/>
                <a:cs typeface="Arial" panose="020B0604020202020204" pitchFamily="34" charset="0"/>
              </a:rPr>
              <a:t>To enable the flow of traffic between the VPCs using private IP addresses, the owner of each VPC in the VPC peering connection must manually add a route to one or more of their VPC route tables that points to the IP address range of the other VPC.</a:t>
            </a:r>
            <a:endParaRPr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altLang="en-US" dirty="0">
                <a:latin typeface="Arial" panose="020B0604020202020204" pitchFamily="34" charset="0"/>
                <a:cs typeface="Arial" panose="020B0604020202020204" pitchFamily="34" charset="0"/>
                <a:sym typeface="+mn-ea"/>
              </a:rPr>
              <a:t>Virtual Private Network (VPN)</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a:xfrm>
            <a:off x="838200" y="1825625"/>
            <a:ext cx="10353675" cy="4351655"/>
          </a:xfrm>
        </p:spPr>
        <p:txBody>
          <a:bodyPr>
            <a:normAutofit/>
          </a:bodyPr>
          <a:lstStyle/>
          <a:p>
            <a:r>
              <a:rPr sz="1800" dirty="0">
                <a:latin typeface="Arial" panose="020B0604020202020204" pitchFamily="34" charset="0"/>
                <a:cs typeface="Arial" panose="020B0604020202020204" pitchFamily="34" charset="0"/>
              </a:rPr>
              <a:t>AWS provides various Virtual Private Network (VPN) connectivity options to connect your existing data center to a VPC including:</a:t>
            </a:r>
            <a:endParaRPr sz="1800" dirty="0">
              <a:latin typeface="Arial" panose="020B0604020202020204" pitchFamily="34" charset="0"/>
              <a:cs typeface="Arial" panose="020B0604020202020204" pitchFamily="34" charset="0"/>
            </a:endParaRPr>
          </a:p>
          <a:p>
            <a:pPr lvl="1"/>
            <a:r>
              <a:rPr sz="1800" b="1" dirty="0">
                <a:latin typeface="Arial" panose="020B0604020202020204" pitchFamily="34" charset="0"/>
                <a:cs typeface="Arial" panose="020B0604020202020204" pitchFamily="34" charset="0"/>
              </a:rPr>
              <a:t>Site-to-Site VPN connections</a:t>
            </a:r>
            <a:r>
              <a:rPr sz="1800" dirty="0">
                <a:latin typeface="Arial" panose="020B0604020202020204" pitchFamily="34" charset="0"/>
                <a:cs typeface="Arial" panose="020B0604020202020204" pitchFamily="34" charset="0"/>
              </a:rPr>
              <a:t>: A Site-to-Site VPN connection allows instances in a VPC to connect to a remote network. A site-to-site VPN is a connection between your VPC and your on-premises network. A site-to-site VPN connection consists of two components: a virtual private gateway (VPG) and customer gateway (CGW).</a:t>
            </a:r>
            <a:endParaRPr sz="1800" dirty="0">
              <a:latin typeface="Arial" panose="020B0604020202020204" pitchFamily="34" charset="0"/>
              <a:cs typeface="Arial" panose="020B0604020202020204" pitchFamily="34" charset="0"/>
            </a:endParaRPr>
          </a:p>
          <a:p>
            <a:pPr lvl="1"/>
            <a:r>
              <a:rPr sz="1800" b="1" dirty="0">
                <a:latin typeface="Arial" panose="020B0604020202020204" pitchFamily="34" charset="0"/>
                <a:cs typeface="Arial" panose="020B0604020202020204" pitchFamily="34" charset="0"/>
              </a:rPr>
              <a:t>Client VPN endpoints</a:t>
            </a:r>
            <a:r>
              <a:rPr sz="1800" dirty="0">
                <a:latin typeface="Arial" panose="020B0604020202020204" pitchFamily="34" charset="0"/>
                <a:cs typeface="Arial" panose="020B0604020202020204" pitchFamily="34" charset="0"/>
              </a:rPr>
              <a:t>: An AWS Client VPN is a managed client-based VPN service that enables you to securely access your AWS resources in your on-premises network. With AWS Client VPN, you configure an endpoint to which your users can connect to establish a secure TLS VPN session.</a:t>
            </a:r>
            <a:endParaRPr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Hypervisor</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6696075" cy="4351338"/>
          </a:xfrm>
        </p:spPr>
        <p:txBody>
          <a:bodyPr>
            <a:normAutofit/>
          </a:bodyPr>
          <a:lstStyle/>
          <a:p>
            <a:r>
              <a:rPr lang="en-US" sz="1600" dirty="0">
                <a:latin typeface="Arial" panose="020B0604020202020204" pitchFamily="34" charset="0"/>
                <a:cs typeface="Arial" panose="020B0604020202020204" pitchFamily="34" charset="0"/>
              </a:rPr>
              <a:t>The virtualization layer consists of a hypervisor or a virtual machine monitor (VMM). </a:t>
            </a:r>
            <a:endParaRPr lang="en-US" sz="1600" dirty="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Hypervisor presents a virtual operating platform to a guest operating system (OS). </a:t>
            </a:r>
            <a:endParaRPr lang="en-US" sz="1600" dirty="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Type-1 Hypervisor</a:t>
            </a:r>
            <a:endParaRPr lang="en-US" sz="16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Type-I or the native hypervisors run directly on the host hardware and control the hardware and monitor the </a:t>
            </a:r>
            <a:r>
              <a:rPr lang="en-US" sz="1600" dirty="0" smtClean="0">
                <a:latin typeface="Arial" panose="020B0604020202020204" pitchFamily="34" charset="0"/>
                <a:cs typeface="Arial" panose="020B0604020202020204" pitchFamily="34" charset="0"/>
              </a:rPr>
              <a:t>guest operating </a:t>
            </a:r>
            <a:r>
              <a:rPr lang="en-US" sz="1600" dirty="0">
                <a:latin typeface="Arial" panose="020B0604020202020204" pitchFamily="34" charset="0"/>
                <a:cs typeface="Arial" panose="020B0604020202020204" pitchFamily="34" charset="0"/>
              </a:rPr>
              <a:t>systems. </a:t>
            </a:r>
            <a:endParaRPr lang="en-US" sz="1600" dirty="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Type-2 Hypervisor</a:t>
            </a:r>
            <a:endParaRPr lang="en-US" sz="16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Type 2 hypervisors or hosted hypervisors run on top of a conventional (main/host) operating system and monitor the guest operating systems.</a:t>
            </a:r>
            <a:endParaRPr lang="en-US" sz="16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9" name="Picture 8"/>
          <p:cNvPicPr>
            <a:picLocks noChangeAspect="1"/>
          </p:cNvPicPr>
          <p:nvPr/>
        </p:nvPicPr>
        <p:blipFill>
          <a:blip r:embed="rId1"/>
          <a:stretch>
            <a:fillRect/>
          </a:stretch>
        </p:blipFill>
        <p:spPr>
          <a:xfrm>
            <a:off x="8808499" y="1744918"/>
            <a:ext cx="2545301" cy="1425063"/>
          </a:xfrm>
          <a:prstGeom prst="rect">
            <a:avLst/>
          </a:prstGeom>
        </p:spPr>
      </p:pic>
      <p:pic>
        <p:nvPicPr>
          <p:cNvPr id="10" name="Picture 9"/>
          <p:cNvPicPr>
            <a:picLocks noChangeAspect="1"/>
          </p:cNvPicPr>
          <p:nvPr/>
        </p:nvPicPr>
        <p:blipFill>
          <a:blip r:embed="rId2"/>
          <a:stretch>
            <a:fillRect/>
          </a:stretch>
        </p:blipFill>
        <p:spPr>
          <a:xfrm>
            <a:off x="8808499" y="3753765"/>
            <a:ext cx="2545301" cy="1775614"/>
          </a:xfrm>
          <a:prstGeom prst="rect">
            <a:avLst/>
          </a:prstGeom>
        </p:spPr>
      </p:pic>
      <p:sp>
        <p:nvSpPr>
          <p:cNvPr id="11" name="Rectangle 10"/>
          <p:cNvSpPr/>
          <p:nvPr/>
        </p:nvSpPr>
        <p:spPr>
          <a:xfrm>
            <a:off x="9168238" y="3270887"/>
            <a:ext cx="1885131" cy="369332"/>
          </a:xfrm>
          <a:prstGeom prst="rect">
            <a:avLst/>
          </a:prstGeom>
        </p:spPr>
        <p:txBody>
          <a:bodyPr wrap="none">
            <a:spAutoFit/>
          </a:bodyPr>
          <a:lstStyle/>
          <a:p>
            <a:r>
              <a:rPr lang="en-US" dirty="0" smtClean="0">
                <a:latin typeface="Arial" panose="020B0604020202020204" pitchFamily="34" charset="0"/>
              </a:rPr>
              <a:t>Type-1 </a:t>
            </a:r>
            <a:r>
              <a:rPr lang="en-US" dirty="0">
                <a:latin typeface="Arial" panose="020B0604020202020204" pitchFamily="34" charset="0"/>
              </a:rPr>
              <a:t>Hypervisor</a:t>
            </a:r>
            <a:endParaRPr lang="en-US" dirty="0">
              <a:latin typeface="Arial" panose="020B0604020202020204" pitchFamily="34" charset="0"/>
            </a:endParaRPr>
          </a:p>
        </p:txBody>
      </p:sp>
      <p:sp>
        <p:nvSpPr>
          <p:cNvPr id="12" name="Rectangle 11"/>
          <p:cNvSpPr/>
          <p:nvPr/>
        </p:nvSpPr>
        <p:spPr>
          <a:xfrm>
            <a:off x="9168238" y="5561766"/>
            <a:ext cx="1885131" cy="369332"/>
          </a:xfrm>
          <a:prstGeom prst="rect">
            <a:avLst/>
          </a:prstGeom>
        </p:spPr>
        <p:txBody>
          <a:bodyPr wrap="none">
            <a:spAutoFit/>
          </a:bodyPr>
          <a:lstStyle/>
          <a:p>
            <a:r>
              <a:rPr lang="en-US" dirty="0" smtClean="0">
                <a:latin typeface="Arial" panose="020B0604020202020204" pitchFamily="34" charset="0"/>
              </a:rPr>
              <a:t>Type-2 </a:t>
            </a:r>
            <a:r>
              <a:rPr lang="en-US" dirty="0">
                <a:latin typeface="Arial" panose="020B0604020202020204" pitchFamily="34" charset="0"/>
              </a:rPr>
              <a:t>Hypervisor</a:t>
            </a:r>
            <a:endParaRPr lang="en-US" dirty="0">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Types of Virtualization</a:t>
            </a:r>
            <a:endParaRPr lang="en-US" dirty="0">
              <a:latin typeface="Arial" panose="020B0604020202020204" pitchFamily="34" charset="0"/>
            </a:endParaRPr>
          </a:p>
        </p:txBody>
      </p:sp>
      <p:sp>
        <p:nvSpPr>
          <p:cNvPr id="3" name="Content Placeholder 2"/>
          <p:cNvSpPr>
            <a:spLocks noGrp="1"/>
          </p:cNvSpPr>
          <p:nvPr>
            <p:ph idx="1"/>
          </p:nvPr>
        </p:nvSpPr>
        <p:spPr/>
        <p:txBody>
          <a:bodyPr>
            <a:noAutofit/>
          </a:bodyPr>
          <a:lstStyle/>
          <a:p>
            <a:r>
              <a:rPr lang="en-US" sz="1600" dirty="0">
                <a:latin typeface="Arial" panose="020B0604020202020204" pitchFamily="34" charset="0"/>
                <a:cs typeface="Arial" panose="020B0604020202020204" pitchFamily="34" charset="0"/>
              </a:rPr>
              <a:t>Full Virtualization</a:t>
            </a:r>
            <a:endParaRPr lang="en-US" sz="16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In full virtualization, the virtualization layer completely decouples the guest OS from </a:t>
            </a:r>
            <a:r>
              <a:rPr lang="en-US" sz="1600" dirty="0" smtClean="0">
                <a:latin typeface="Arial" panose="020B0604020202020204" pitchFamily="34" charset="0"/>
                <a:cs typeface="Arial" panose="020B0604020202020204" pitchFamily="34" charset="0"/>
              </a:rPr>
              <a:t>the underlying </a:t>
            </a:r>
            <a:r>
              <a:rPr lang="en-US" sz="1600" dirty="0">
                <a:latin typeface="Arial" panose="020B0604020202020204" pitchFamily="34" charset="0"/>
                <a:cs typeface="Arial" panose="020B0604020202020204" pitchFamily="34" charset="0"/>
              </a:rPr>
              <a:t>hardware. The guest OS requires no modification and is not aware that it is </a:t>
            </a:r>
            <a:r>
              <a:rPr lang="en-US" sz="1600" dirty="0" smtClean="0">
                <a:latin typeface="Arial" panose="020B0604020202020204" pitchFamily="34" charset="0"/>
                <a:cs typeface="Arial" panose="020B0604020202020204" pitchFamily="34" charset="0"/>
              </a:rPr>
              <a:t>being virtualized</a:t>
            </a:r>
            <a:r>
              <a:rPr lang="en-US" sz="1600" dirty="0">
                <a:latin typeface="Arial" panose="020B0604020202020204" pitchFamily="34" charset="0"/>
                <a:cs typeface="Arial" panose="020B0604020202020204" pitchFamily="34" charset="0"/>
              </a:rPr>
              <a:t>.  Full virtualization is enabled by direct execution of user requests and </a:t>
            </a:r>
            <a:r>
              <a:rPr lang="en-US" sz="1600" dirty="0" smtClean="0">
                <a:latin typeface="Arial" panose="020B0604020202020204" pitchFamily="34" charset="0"/>
                <a:cs typeface="Arial" panose="020B0604020202020204" pitchFamily="34" charset="0"/>
              </a:rPr>
              <a:t>binary translation </a:t>
            </a:r>
            <a:r>
              <a:rPr lang="en-US" sz="1600" dirty="0">
                <a:latin typeface="Arial" panose="020B0604020202020204" pitchFamily="34" charset="0"/>
                <a:cs typeface="Arial" panose="020B0604020202020204" pitchFamily="34" charset="0"/>
              </a:rPr>
              <a:t>of OS requests</a:t>
            </a:r>
            <a:r>
              <a:rPr lang="en-US" sz="1600" dirty="0" smtClean="0">
                <a:latin typeface="Arial" panose="020B0604020202020204" pitchFamily="34" charset="0"/>
                <a:cs typeface="Arial" panose="020B0604020202020204" pitchFamily="34" charset="0"/>
              </a:rPr>
              <a:t>.</a:t>
            </a:r>
            <a:endParaRPr lang="en-US" sz="1600" dirty="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Para-Virtualization</a:t>
            </a:r>
            <a:endParaRPr lang="en-US" sz="16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In </a:t>
            </a:r>
            <a:r>
              <a:rPr lang="en-US" sz="1600" dirty="0" smtClean="0">
                <a:latin typeface="Arial" panose="020B0604020202020204" pitchFamily="34" charset="0"/>
                <a:cs typeface="Arial" panose="020B0604020202020204" pitchFamily="34" charset="0"/>
              </a:rPr>
              <a:t>para-virtualization</a:t>
            </a:r>
            <a:r>
              <a:rPr lang="en-US" sz="1600" dirty="0">
                <a:latin typeface="Arial" panose="020B0604020202020204" pitchFamily="34" charset="0"/>
                <a:cs typeface="Arial" panose="020B0604020202020204" pitchFamily="34" charset="0"/>
              </a:rPr>
              <a:t>, the guest OS is modified to enable communication with the </a:t>
            </a:r>
            <a:r>
              <a:rPr lang="en-US" sz="1600" dirty="0" smtClean="0">
                <a:latin typeface="Arial" panose="020B0604020202020204" pitchFamily="34" charset="0"/>
                <a:cs typeface="Arial" panose="020B0604020202020204" pitchFamily="34" charset="0"/>
              </a:rPr>
              <a:t>hypervisor to </a:t>
            </a:r>
            <a:r>
              <a:rPr lang="en-US" sz="1600" dirty="0">
                <a:latin typeface="Arial" panose="020B0604020202020204" pitchFamily="34" charset="0"/>
                <a:cs typeface="Arial" panose="020B0604020202020204" pitchFamily="34" charset="0"/>
              </a:rPr>
              <a:t>improve performance and efficiency.  The guest OS kernel is modified to replace </a:t>
            </a:r>
            <a:r>
              <a:rPr lang="en-US" sz="1600" dirty="0" smtClean="0">
                <a:latin typeface="Arial" panose="020B0604020202020204" pitchFamily="34" charset="0"/>
                <a:cs typeface="Arial" panose="020B0604020202020204" pitchFamily="34" charset="0"/>
              </a:rPr>
              <a:t>non-</a:t>
            </a:r>
            <a:r>
              <a:rPr lang="en-US" sz="1600" dirty="0" err="1" smtClean="0">
                <a:latin typeface="Arial" panose="020B0604020202020204" pitchFamily="34" charset="0"/>
                <a:cs typeface="Arial" panose="020B0604020202020204" pitchFamily="34" charset="0"/>
              </a:rPr>
              <a:t>virtualizable</a:t>
            </a:r>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instructions with </a:t>
            </a:r>
            <a:r>
              <a:rPr lang="en-US" sz="1600" dirty="0" smtClean="0">
                <a:latin typeface="Arial" panose="020B0604020202020204" pitchFamily="34" charset="0"/>
                <a:cs typeface="Arial" panose="020B0604020202020204" pitchFamily="34" charset="0"/>
              </a:rPr>
              <a:t>hyper-calls </a:t>
            </a:r>
            <a:r>
              <a:rPr lang="en-US" sz="1600" dirty="0">
                <a:latin typeface="Arial" panose="020B0604020202020204" pitchFamily="34" charset="0"/>
                <a:cs typeface="Arial" panose="020B0604020202020204" pitchFamily="34" charset="0"/>
              </a:rPr>
              <a:t>that communicate directly with the </a:t>
            </a:r>
            <a:r>
              <a:rPr lang="en-US" sz="1600" dirty="0" smtClean="0">
                <a:latin typeface="Arial" panose="020B0604020202020204" pitchFamily="34" charset="0"/>
                <a:cs typeface="Arial" panose="020B0604020202020204" pitchFamily="34" charset="0"/>
              </a:rPr>
              <a:t>virtualization layer </a:t>
            </a:r>
            <a:r>
              <a:rPr lang="en-US" sz="1600" dirty="0">
                <a:latin typeface="Arial" panose="020B0604020202020204" pitchFamily="34" charset="0"/>
                <a:cs typeface="Arial" panose="020B0604020202020204" pitchFamily="34" charset="0"/>
              </a:rPr>
              <a:t>hypervisor. </a:t>
            </a:r>
            <a:endParaRPr lang="en-US" sz="1600" dirty="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Hardware Virtualization</a:t>
            </a:r>
            <a:endParaRPr lang="en-US" sz="16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Hardware assisted virtualization is enabled by hardware features such as Intel’s </a:t>
            </a:r>
            <a:r>
              <a:rPr lang="en-US" sz="1600" dirty="0" smtClean="0">
                <a:latin typeface="Arial" panose="020B0604020202020204" pitchFamily="34" charset="0"/>
                <a:cs typeface="Arial" panose="020B0604020202020204" pitchFamily="34" charset="0"/>
              </a:rPr>
              <a:t>Virtualization Technology </a:t>
            </a:r>
            <a:r>
              <a:rPr lang="en-US" sz="1600" dirty="0">
                <a:latin typeface="Arial" panose="020B0604020202020204" pitchFamily="34" charset="0"/>
                <a:cs typeface="Arial" panose="020B0604020202020204" pitchFamily="34" charset="0"/>
              </a:rPr>
              <a:t>(VT-x) and AMD’s AMD-V. In hardware assisted virtualization, privileged and sensitive calls are set to automatically trap to the hypervisor. Thus, there is no need for </a:t>
            </a:r>
            <a:r>
              <a:rPr lang="en-US" sz="1600" dirty="0" smtClean="0">
                <a:latin typeface="Arial" panose="020B0604020202020204" pitchFamily="34" charset="0"/>
                <a:cs typeface="Arial" panose="020B0604020202020204" pitchFamily="34" charset="0"/>
              </a:rPr>
              <a:t>either binary </a:t>
            </a:r>
            <a:r>
              <a:rPr lang="en-US" sz="1600" dirty="0">
                <a:latin typeface="Arial" panose="020B0604020202020204" pitchFamily="34" charset="0"/>
                <a:cs typeface="Arial" panose="020B0604020202020204" pitchFamily="34" charset="0"/>
              </a:rPr>
              <a:t>translation or para-virtualization.</a:t>
            </a:r>
            <a:endParaRPr lang="en-US" sz="1600" dirty="0" smtClean="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Compute Services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rmAutofit/>
          </a:bodyPr>
          <a:lstStyle/>
          <a:p>
            <a:r>
              <a:rPr lang="en-US" sz="2000" dirty="0">
                <a:latin typeface="Arial" panose="020B0604020202020204" pitchFamily="34" charset="0"/>
                <a:cs typeface="Arial" panose="020B0604020202020204" pitchFamily="34" charset="0"/>
              </a:rPr>
              <a:t>Compute services provide dynamically scalable compute capacity in the cloud.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Compute resources can be provisioned on-demand in the form of virtual machines.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Virtual machines can be created from standard images provided by the cloud service provider (e.g., Ubuntu image and Windows server image) or custom images created by the users.</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 machine image is a template that contains a software configuration (operating system, application server, and applications).</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Amazon EC2</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rmAutofit/>
          </a:bodyPr>
          <a:lstStyle/>
          <a:p>
            <a:r>
              <a:rPr lang="en-US" sz="2000" dirty="0">
                <a:latin typeface="Arial" panose="020B0604020202020204" pitchFamily="34" charset="0"/>
                <a:cs typeface="Arial" panose="020B0604020202020204" pitchFamily="34" charset="0"/>
              </a:rPr>
              <a:t>Amazon EC2 is an Infrastructure-as-a-Service (IaaS) provided by Amazon.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EC2 delivers scalable, pay-as-you-go compute capacity in the cloud.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EC2 is a web service that provides computing capacity in the form of virtual machines that are launched in Amazon’s cloud computing environment.</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EC2 Instance Types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rmAutofit fontScale="90000"/>
          </a:bodyPr>
          <a:lstStyle/>
          <a:p>
            <a:r>
              <a:rPr lang="en-US" sz="2000" b="1" dirty="0">
                <a:latin typeface="Arial" panose="020B0604020202020204" pitchFamily="34" charset="0"/>
                <a:cs typeface="Arial" panose="020B0604020202020204" pitchFamily="34" charset="0"/>
              </a:rPr>
              <a:t>General Purpose</a:t>
            </a:r>
            <a:r>
              <a:rPr lang="en-US" sz="2000" dirty="0">
                <a:latin typeface="Arial" panose="020B0604020202020204" pitchFamily="34" charset="0"/>
                <a:cs typeface="Arial" panose="020B0604020202020204" pitchFamily="34" charset="0"/>
              </a:rPr>
              <a:t>: The general purpose instances provide a balance of compute, memory, and network resources, and are well suited for a wide range of applications. Within the general purpose type, there are various families such as M4, M5, M5a, T2, T3, and A1.</a:t>
            </a:r>
            <a:endParaRPr lang="en-US" sz="2000"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Compute Optimized</a:t>
            </a:r>
            <a:r>
              <a:rPr lang="en-US" sz="2000" dirty="0">
                <a:latin typeface="Arial" panose="020B0604020202020204" pitchFamily="34" charset="0"/>
                <a:cs typeface="Arial" panose="020B0604020202020204" pitchFamily="34" charset="0"/>
              </a:rPr>
              <a:t>: The compute optimized instances are optimized for compute-intensive workloads and deliver cost-effective high performance at a low price per compute ratio. Within the compute optimized type, there are various families such as C4, C5, and C5n.</a:t>
            </a:r>
            <a:endParaRPr lang="en-US" sz="2000"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Memory Optimized</a:t>
            </a:r>
            <a:r>
              <a:rPr lang="en-US" sz="2000" dirty="0">
                <a:latin typeface="Arial" panose="020B0604020202020204" pitchFamily="34" charset="0"/>
                <a:cs typeface="Arial" panose="020B0604020202020204" pitchFamily="34" charset="0"/>
              </a:rPr>
              <a:t>: The memory optimized instances are optimized for memory-intensive applications. Within the memory optimized type, there are various families such as R4, R5, R5a, R5a, X1, X1e, and z1d.</a:t>
            </a:r>
            <a:endParaRPr lang="en-US" sz="2000"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Accelerated Computing</a:t>
            </a:r>
            <a:r>
              <a:rPr lang="en-US" sz="2000" dirty="0">
                <a:latin typeface="Arial" panose="020B0604020202020204" pitchFamily="34" charset="0"/>
                <a:cs typeface="Arial" panose="020B0604020202020204" pitchFamily="34" charset="0"/>
              </a:rPr>
              <a:t>: The accelerated computing instances are intended for graphics and general-purpose GPU compute applications. Within the accelerated computing type, there are various families such as P2, P3, G3, and F1.</a:t>
            </a:r>
            <a:endParaRPr lang="en-US" sz="2000"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Storage Optimized</a:t>
            </a:r>
            <a:r>
              <a:rPr lang="en-US" sz="2000" dirty="0">
                <a:latin typeface="Arial" panose="020B0604020202020204" pitchFamily="34" charset="0"/>
                <a:cs typeface="Arial" panose="020B0604020202020204" pitchFamily="34" charset="0"/>
              </a:rPr>
              <a:t>: The storage optimized instances are optimized for workloads that require high disk throughput. Within the storage optimized type, there are various families such as H1, I3, and D2.</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Amazon Machine Image</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rmAutofit/>
          </a:bodyPr>
          <a:lstStyle/>
          <a:p>
            <a:r>
              <a:rPr lang="en-US" sz="2000" dirty="0">
                <a:latin typeface="Arial" panose="020B0604020202020204" pitchFamily="34" charset="0"/>
                <a:cs typeface="Arial" panose="020B0604020202020204" pitchFamily="34" charset="0"/>
              </a:rPr>
              <a:t>Amazon Machine Image (AMI) is an instance template that contains the software configuration (including operating system and applications) required to launch an instance.</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AMIs are based on Linux or Windows operating systems.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AMIs can come from different sources such as</a:t>
            </a:r>
            <a:r>
              <a:rPr lang="x-none" altLang="en-US" sz="2000" dirty="0">
                <a:latin typeface="Arial" panose="020B0604020202020204" pitchFamily="34" charset="0"/>
                <a:cs typeface="Arial" panose="020B0604020202020204" pitchFamily="34" charset="0"/>
              </a:rPr>
              <a:t>:</a:t>
            </a:r>
            <a:endParaRPr lang="x-none" altLang="en-US" sz="2000" dirty="0">
              <a:latin typeface="Arial" panose="020B0604020202020204" pitchFamily="34" charset="0"/>
              <a:cs typeface="Arial" panose="020B0604020202020204" pitchFamily="34" charset="0"/>
            </a:endParaRPr>
          </a:p>
          <a:p>
            <a:pPr lvl="1"/>
            <a:r>
              <a:rPr lang="en-US" sz="1710" dirty="0">
                <a:latin typeface="Arial" panose="020B0604020202020204" pitchFamily="34" charset="0"/>
                <a:cs typeface="Arial" panose="020B0604020202020204" pitchFamily="34" charset="0"/>
              </a:rPr>
              <a:t>AMIs published by AWS</a:t>
            </a:r>
            <a:endParaRPr lang="en-US" sz="1710" dirty="0">
              <a:latin typeface="Arial" panose="020B0604020202020204" pitchFamily="34" charset="0"/>
              <a:cs typeface="Arial" panose="020B0604020202020204" pitchFamily="34" charset="0"/>
            </a:endParaRPr>
          </a:p>
          <a:p>
            <a:pPr lvl="1"/>
            <a:r>
              <a:rPr lang="en-US" sz="1710" dirty="0">
                <a:latin typeface="Arial" panose="020B0604020202020204" pitchFamily="34" charset="0"/>
                <a:cs typeface="Arial" panose="020B0604020202020204" pitchFamily="34" charset="0"/>
              </a:rPr>
              <a:t>AWS marketplace</a:t>
            </a:r>
            <a:endParaRPr lang="en-US" sz="1710" dirty="0">
              <a:latin typeface="Arial" panose="020B0604020202020204" pitchFamily="34" charset="0"/>
              <a:cs typeface="Arial" panose="020B0604020202020204" pitchFamily="34" charset="0"/>
            </a:endParaRPr>
          </a:p>
          <a:p>
            <a:pPr lvl="1"/>
            <a:r>
              <a:rPr lang="en-US" sz="1710" dirty="0">
                <a:latin typeface="Arial" panose="020B0604020202020204" pitchFamily="34" charset="0"/>
                <a:cs typeface="Arial" panose="020B0604020202020204" pitchFamily="34" charset="0"/>
              </a:rPr>
              <a:t>Community AMIs</a:t>
            </a:r>
            <a:endParaRPr lang="en-US" sz="1710" dirty="0">
              <a:latin typeface="Arial" panose="020B0604020202020204" pitchFamily="34" charset="0"/>
              <a:cs typeface="Arial" panose="020B0604020202020204" pitchFamily="34" charset="0"/>
            </a:endParaRPr>
          </a:p>
          <a:p>
            <a:pPr lvl="1"/>
            <a:r>
              <a:rPr lang="x-none" altLang="en-US" sz="1710" dirty="0">
                <a:latin typeface="Arial" panose="020B0604020202020204" pitchFamily="34" charset="0"/>
                <a:cs typeface="Arial" panose="020B0604020202020204" pitchFamily="34" charset="0"/>
              </a:rPr>
              <a:t>Y</a:t>
            </a:r>
            <a:r>
              <a:rPr lang="en-US" sz="1710" dirty="0">
                <a:latin typeface="Arial" panose="020B0604020202020204" pitchFamily="34" charset="0"/>
                <a:cs typeface="Arial" panose="020B0604020202020204" pitchFamily="34" charset="0"/>
              </a:rPr>
              <a:t>our own AMIs created from existing instances</a:t>
            </a:r>
            <a:endParaRPr lang="en-US" sz="171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21154</Words>
  <Application>WPS Presentation</Application>
  <PresentationFormat>Widescreen</PresentationFormat>
  <Paragraphs>338</Paragraphs>
  <Slides>35</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35</vt:i4>
      </vt:variant>
    </vt:vector>
  </HeadingPairs>
  <TitlesOfParts>
    <vt:vector size="46" baseType="lpstr">
      <vt:lpstr>Arial</vt:lpstr>
      <vt:lpstr>SimSun</vt:lpstr>
      <vt:lpstr>Wingdings</vt:lpstr>
      <vt:lpstr>Calibri</vt:lpstr>
      <vt:lpstr>微软雅黑</vt:lpstr>
      <vt:lpstr>Droid Sans Fallback</vt:lpstr>
      <vt:lpstr>Arial Unicode MS</vt:lpstr>
      <vt:lpstr>Calibri Light</vt:lpstr>
      <vt:lpstr>Webdings</vt:lpstr>
      <vt:lpstr>Times New Roman</vt:lpstr>
      <vt:lpstr>Office Theme</vt:lpstr>
      <vt:lpstr>PowerPoint 演示文稿</vt:lpstr>
      <vt:lpstr>Overview</vt:lpstr>
      <vt:lpstr>Virtualization</vt:lpstr>
      <vt:lpstr>Hypervisor</vt:lpstr>
      <vt:lpstr>Types of Virtualization</vt:lpstr>
      <vt:lpstr>Overview</vt:lpstr>
      <vt:lpstr>Compute Services</vt:lpstr>
      <vt:lpstr>Amazon EC2</vt:lpstr>
      <vt:lpstr>Amazon EC2</vt:lpstr>
      <vt:lpstr>Amazon Machine Image</vt:lpstr>
      <vt:lpstr>Security Groups</vt:lpstr>
      <vt:lpstr>Tenancy Options</vt:lpstr>
      <vt:lpstr>Pricing Options</vt:lpstr>
      <vt:lpstr>EC2 Placement Groups</vt:lpstr>
      <vt:lpstr>AWS EC2 Auto Scaling</vt:lpstr>
      <vt:lpstr>Auto Scaling Launch Configuration</vt:lpstr>
      <vt:lpstr>Auto Scaling Group</vt:lpstr>
      <vt:lpstr>Scaling Policy</vt:lpstr>
      <vt:lpstr>AWS Elastic Load Balancing</vt:lpstr>
      <vt:lpstr>Internet Facing or Internal Load Balancers</vt:lpstr>
      <vt:lpstr>Listeners</vt:lpstr>
      <vt:lpstr>ELB Health Checks</vt:lpstr>
      <vt:lpstr>ELB - Sticky Sessions</vt:lpstr>
      <vt:lpstr>ELB - Connection Draining</vt:lpstr>
      <vt:lpstr>Amazon Virtual Private Cloud (VPC)</vt:lpstr>
      <vt:lpstr>Amazon Virtual Private Cloud (VPC)</vt:lpstr>
      <vt:lpstr>Subnets</vt:lpstr>
      <vt:lpstr>Internet Gateways</vt:lpstr>
      <vt:lpstr>Route Tables</vt:lpstr>
      <vt:lpstr>NAT Instances and NAT Gateways</vt:lpstr>
      <vt:lpstr>NAT Instances and NAT Gateways</vt:lpstr>
      <vt:lpstr>Security Groups</vt:lpstr>
      <vt:lpstr>Security Groups</vt:lpstr>
      <vt:lpstr>DHCP Option Sets</vt:lpstr>
      <vt:lpstr>Peering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WPS Presentation</dc:title>
  <dc:creator>arshdeep</dc:creator>
  <cp:lastModifiedBy>arshdeep</cp:lastModifiedBy>
  <cp:revision>60</cp:revision>
  <dcterms:created xsi:type="dcterms:W3CDTF">2019-08-16T10:48:56Z</dcterms:created>
  <dcterms:modified xsi:type="dcterms:W3CDTF">2019-08-16T10:48:56Z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1033-11.1.0.8392</vt:lpwstr>
  </property>
</Properties>
</file>