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310" r:id="rId3"/>
    <p:sldId id="257" r:id="rId4"/>
    <p:sldId id="258" r:id="rId6"/>
    <p:sldId id="275" r:id="rId7"/>
    <p:sldId id="291" r:id="rId8"/>
    <p:sldId id="292" r:id="rId9"/>
    <p:sldId id="259" r:id="rId10"/>
    <p:sldId id="293" r:id="rId11"/>
    <p:sldId id="260" r:id="rId12"/>
    <p:sldId id="276" r:id="rId13"/>
    <p:sldId id="295" r:id="rId14"/>
    <p:sldId id="296" r:id="rId15"/>
    <p:sldId id="297" r:id="rId16"/>
    <p:sldId id="277" r:id="rId17"/>
    <p:sldId id="294" r:id="rId18"/>
    <p:sldId id="261" r:id="rId19"/>
    <p:sldId id="278" r:id="rId20"/>
    <p:sldId id="328" r:id="rId21"/>
    <p:sldId id="329" r:id="rId22"/>
    <p:sldId id="311" r:id="rId23"/>
    <p:sldId id="312" r:id="rId24"/>
    <p:sldId id="313" r:id="rId25"/>
    <p:sldId id="314" r:id="rId26"/>
    <p:sldId id="315" r:id="rId27"/>
    <p:sldId id="317" r:id="rId28"/>
    <p:sldId id="318" r:id="rId29"/>
    <p:sldId id="319" r:id="rId30"/>
    <p:sldId id="324" r:id="rId31"/>
    <p:sldId id="325" r:id="rId32"/>
    <p:sldId id="326" r:id="rId33"/>
    <p:sldId id="327" r:id="rId34"/>
    <p:sldId id="274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BD0A"/>
    <a:srgbClr val="054772"/>
    <a:srgbClr val="DAF3FE"/>
    <a:srgbClr val="0EB2F9"/>
    <a:srgbClr val="032C52"/>
    <a:srgbClr val="0214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æ·±è²æ ·å¼ 1 - å¼ºè°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0A15C55-8517-42AA-B614-E9B94910E393}" styleName="ä¸­åº¦æ ·å¼ 2 - å¼ºè°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ä¸­åº¦æ ·å¼ 2 - å¼ºè°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BCA0AC-22D6-42B6-B486-290EDF30AC77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63D8735-33ED-4B1B-9F21-FAB2195F0159}">
      <dgm:prSet phldrT="[Text]"/>
      <dgm:spPr/>
      <dgm:t>
        <a:bodyPr/>
        <a:lstStyle/>
        <a:p>
          <a:r>
            <a:rPr lang="en-US" dirty="0" smtClean="0"/>
            <a:t>Component Design</a:t>
          </a:r>
          <a:endParaRPr lang="en-US" dirty="0"/>
        </a:p>
      </dgm:t>
    </dgm:pt>
    <dgm:pt modelId="{65299375-E83B-4F25-A8D9-F24984878622}" cxnId="{57F2CD05-5F68-4D31-83A5-304851CD6373}" type="parTrans">
      <dgm:prSet/>
      <dgm:spPr/>
      <dgm:t>
        <a:bodyPr/>
        <a:lstStyle/>
        <a:p>
          <a:endParaRPr lang="en-US"/>
        </a:p>
      </dgm:t>
    </dgm:pt>
    <dgm:pt modelId="{ECEBCA46-739A-4BD2-B883-9BD270820CFC}" cxnId="{57F2CD05-5F68-4D31-83A5-304851CD6373}" type="sibTrans">
      <dgm:prSet/>
      <dgm:spPr/>
      <dgm:t>
        <a:bodyPr/>
        <a:lstStyle/>
        <a:p>
          <a:endParaRPr lang="en-US"/>
        </a:p>
      </dgm:t>
    </dgm:pt>
    <dgm:pt modelId="{C7F0CB21-0DE4-4E94-A5A0-62B9CA779D6F}">
      <dgm:prSet phldrT="[Text]"/>
      <dgm:spPr/>
      <dgm:t>
        <a:bodyPr/>
        <a:lstStyle/>
        <a:p>
          <a:r>
            <a:rPr lang="en-US" dirty="0" smtClean="0"/>
            <a:t>Architecture Design</a:t>
          </a:r>
          <a:endParaRPr lang="en-US" dirty="0"/>
        </a:p>
      </dgm:t>
    </dgm:pt>
    <dgm:pt modelId="{83BD34A7-AADB-43A9-AACB-D43A233FDD64}" cxnId="{3F245FB9-9A09-4345-B267-27ECD5A4F2FF}" type="parTrans">
      <dgm:prSet/>
      <dgm:spPr/>
      <dgm:t>
        <a:bodyPr/>
        <a:lstStyle/>
        <a:p>
          <a:endParaRPr lang="en-US"/>
        </a:p>
      </dgm:t>
    </dgm:pt>
    <dgm:pt modelId="{E9954EAB-59D5-40BE-BF54-D19E940C16D0}" cxnId="{3F245FB9-9A09-4345-B267-27ECD5A4F2FF}" type="sibTrans">
      <dgm:prSet/>
      <dgm:spPr/>
      <dgm:t>
        <a:bodyPr/>
        <a:lstStyle/>
        <a:p>
          <a:endParaRPr lang="en-US"/>
        </a:p>
      </dgm:t>
    </dgm:pt>
    <dgm:pt modelId="{A93E234C-82E5-4695-9BA5-4E891DCD786B}">
      <dgm:prSet phldrT="[Text]"/>
      <dgm:spPr/>
      <dgm:t>
        <a:bodyPr/>
        <a:lstStyle/>
        <a:p>
          <a:r>
            <a:rPr lang="en-US" dirty="0" smtClean="0"/>
            <a:t>Deployment Design</a:t>
          </a:r>
          <a:endParaRPr lang="en-US" dirty="0"/>
        </a:p>
      </dgm:t>
    </dgm:pt>
    <dgm:pt modelId="{B2CA65BE-F350-4D04-B838-511FEBC0C859}" cxnId="{7FDD9454-2459-44EF-B0E7-0970EC2B452A}" type="parTrans">
      <dgm:prSet/>
      <dgm:spPr/>
      <dgm:t>
        <a:bodyPr/>
        <a:lstStyle/>
        <a:p>
          <a:endParaRPr lang="en-US"/>
        </a:p>
      </dgm:t>
    </dgm:pt>
    <dgm:pt modelId="{EFE82280-9EE4-45BB-916C-B1E0CC5BFFC4}" cxnId="{7FDD9454-2459-44EF-B0E7-0970EC2B452A}" type="sibTrans">
      <dgm:prSet/>
      <dgm:spPr/>
      <dgm:t>
        <a:bodyPr/>
        <a:lstStyle/>
        <a:p>
          <a:endParaRPr lang="en-US"/>
        </a:p>
      </dgm:t>
    </dgm:pt>
    <dgm:pt modelId="{FD4D84DD-0302-4EC3-964D-EBBDDAA336EB}">
      <dgm:prSet phldrT="[Text]"/>
      <dgm:spPr/>
      <dgm:t>
        <a:bodyPr/>
        <a:lstStyle/>
        <a:p>
          <a:r>
            <a:rPr lang="en-US" smtClean="0"/>
            <a:t>Indentify the building blocks of the application and to be performed by each block</a:t>
          </a:r>
          <a:endParaRPr lang="en-US" dirty="0"/>
        </a:p>
      </dgm:t>
    </dgm:pt>
    <dgm:pt modelId="{03A3E7A4-7054-4989-A583-88029F0FB078}" cxnId="{04A798E6-1FC1-4B38-8159-F0C88C69737D}" type="parTrans">
      <dgm:prSet/>
      <dgm:spPr/>
      <dgm:t>
        <a:bodyPr/>
        <a:lstStyle/>
        <a:p>
          <a:endParaRPr lang="en-US"/>
        </a:p>
      </dgm:t>
    </dgm:pt>
    <dgm:pt modelId="{1A3F5E0B-EED9-4E7C-AB42-E465D73AD6FD}" cxnId="{04A798E6-1FC1-4B38-8159-F0C88C69737D}" type="sibTrans">
      <dgm:prSet/>
      <dgm:spPr/>
      <dgm:t>
        <a:bodyPr/>
        <a:lstStyle/>
        <a:p>
          <a:endParaRPr lang="en-US"/>
        </a:p>
      </dgm:t>
    </dgm:pt>
    <dgm:pt modelId="{2A23F3E1-D1F2-4011-A951-BF39AD9291E8}">
      <dgm:prSet/>
      <dgm:spPr/>
      <dgm:t>
        <a:bodyPr/>
        <a:lstStyle/>
        <a:p>
          <a:r>
            <a:rPr lang="en-US" dirty="0" smtClean="0"/>
            <a:t>Group the building blocks based on the functions performed and type of cloud resources required and identify the application components based on the groupings</a:t>
          </a:r>
          <a:endParaRPr lang="en-US" dirty="0"/>
        </a:p>
      </dgm:t>
    </dgm:pt>
    <dgm:pt modelId="{9B41FEFA-60A6-4EC5-80A4-FB86CE9A7F1C}" cxnId="{25752505-F47F-4251-AFE5-C62A6D6C39A2}" type="parTrans">
      <dgm:prSet/>
      <dgm:spPr/>
      <dgm:t>
        <a:bodyPr/>
        <a:lstStyle/>
        <a:p>
          <a:endParaRPr lang="en-US"/>
        </a:p>
      </dgm:t>
    </dgm:pt>
    <dgm:pt modelId="{B6164457-07F4-48F3-82A8-C0CE6C2478AA}" cxnId="{25752505-F47F-4251-AFE5-C62A6D6C39A2}" type="sibTrans">
      <dgm:prSet/>
      <dgm:spPr/>
      <dgm:t>
        <a:bodyPr/>
        <a:lstStyle/>
        <a:p>
          <a:endParaRPr lang="en-US"/>
        </a:p>
      </dgm:t>
    </dgm:pt>
    <dgm:pt modelId="{FB2DD2FD-4983-4177-B1A0-4DEB40C78FE5}">
      <dgm:prSet/>
      <dgm:spPr/>
      <dgm:t>
        <a:bodyPr/>
        <a:lstStyle/>
        <a:p>
          <a:r>
            <a:rPr lang="en-US" dirty="0" smtClean="0"/>
            <a:t>Identify the inputs and outputs of each component</a:t>
          </a:r>
          <a:endParaRPr lang="en-US" dirty="0"/>
        </a:p>
      </dgm:t>
    </dgm:pt>
    <dgm:pt modelId="{75AAEBF8-483D-497D-A93B-92BB23501401}" cxnId="{D0E60E69-ED42-4F1C-895A-2AEB430BFBC3}" type="parTrans">
      <dgm:prSet/>
      <dgm:spPr/>
      <dgm:t>
        <a:bodyPr/>
        <a:lstStyle/>
        <a:p>
          <a:endParaRPr lang="en-US"/>
        </a:p>
      </dgm:t>
    </dgm:pt>
    <dgm:pt modelId="{EB643644-778C-4E63-B301-8C1ED8B9ACE6}" cxnId="{D0E60E69-ED42-4F1C-895A-2AEB430BFBC3}" type="sibTrans">
      <dgm:prSet/>
      <dgm:spPr/>
      <dgm:t>
        <a:bodyPr/>
        <a:lstStyle/>
        <a:p>
          <a:endParaRPr lang="en-US"/>
        </a:p>
      </dgm:t>
    </dgm:pt>
    <dgm:pt modelId="{A1103E3F-32F6-45BB-B3F4-F1D70785702A}">
      <dgm:prSet/>
      <dgm:spPr/>
      <dgm:t>
        <a:bodyPr/>
        <a:lstStyle/>
        <a:p>
          <a:r>
            <a:rPr lang="en-US" dirty="0" smtClean="0"/>
            <a:t>List the interfaces that each component will expose</a:t>
          </a:r>
          <a:endParaRPr lang="en-US" dirty="0"/>
        </a:p>
      </dgm:t>
    </dgm:pt>
    <dgm:pt modelId="{C873664C-BF3A-42FA-ABE7-220AE3991482}" cxnId="{8098FDC1-0ED0-4F62-B0DE-9B9364BBC69E}" type="parTrans">
      <dgm:prSet/>
      <dgm:spPr/>
      <dgm:t>
        <a:bodyPr/>
        <a:lstStyle/>
        <a:p>
          <a:endParaRPr lang="en-US"/>
        </a:p>
      </dgm:t>
    </dgm:pt>
    <dgm:pt modelId="{A911FF71-C1DC-434F-93EA-F1E37B0E7BD8}" cxnId="{8098FDC1-0ED0-4F62-B0DE-9B9364BBC69E}" type="sibTrans">
      <dgm:prSet/>
      <dgm:spPr/>
      <dgm:t>
        <a:bodyPr/>
        <a:lstStyle/>
        <a:p>
          <a:endParaRPr lang="en-US"/>
        </a:p>
      </dgm:t>
    </dgm:pt>
    <dgm:pt modelId="{103795ED-849F-4007-BD1B-6B2646628D60}">
      <dgm:prSet/>
      <dgm:spPr/>
      <dgm:t>
        <a:bodyPr/>
        <a:lstStyle/>
        <a:p>
          <a:r>
            <a:rPr lang="en-US" dirty="0" smtClean="0"/>
            <a:t>Evaluate the implementation alternatives for each component (design patterns such as MVC, etc.)</a:t>
          </a:r>
          <a:endParaRPr lang="en-US" dirty="0"/>
        </a:p>
      </dgm:t>
    </dgm:pt>
    <dgm:pt modelId="{D0AC41FF-D45D-4FA2-99CE-CD3CFB2D303B}" cxnId="{2531B634-E2F5-46BC-8A7C-99104C062720}" type="parTrans">
      <dgm:prSet/>
      <dgm:spPr/>
      <dgm:t>
        <a:bodyPr/>
        <a:lstStyle/>
        <a:p>
          <a:endParaRPr lang="en-US"/>
        </a:p>
      </dgm:t>
    </dgm:pt>
    <dgm:pt modelId="{E8A6F18C-F208-4840-A8C6-52795933EECB}" cxnId="{2531B634-E2F5-46BC-8A7C-99104C062720}" type="sibTrans">
      <dgm:prSet/>
      <dgm:spPr/>
      <dgm:t>
        <a:bodyPr/>
        <a:lstStyle/>
        <a:p>
          <a:endParaRPr lang="en-US"/>
        </a:p>
      </dgm:t>
    </dgm:pt>
    <dgm:pt modelId="{B290D2D3-B0E2-4260-9BA1-291C42726B24}">
      <dgm:prSet phldrT="[Text]"/>
      <dgm:spPr/>
      <dgm:t>
        <a:bodyPr/>
        <a:lstStyle/>
        <a:p>
          <a:r>
            <a:rPr lang="en-US" smtClean="0"/>
            <a:t>Define the interactions between the application components</a:t>
          </a:r>
          <a:endParaRPr lang="en-US" dirty="0"/>
        </a:p>
      </dgm:t>
    </dgm:pt>
    <dgm:pt modelId="{4AD12F7E-D97F-490C-ACAC-11E1E6BCC251}" cxnId="{7330CFAC-DEB9-4054-8953-ABDF0E56C2B2}" type="parTrans">
      <dgm:prSet/>
      <dgm:spPr/>
      <dgm:t>
        <a:bodyPr/>
        <a:lstStyle/>
        <a:p>
          <a:endParaRPr lang="en-US"/>
        </a:p>
      </dgm:t>
    </dgm:pt>
    <dgm:pt modelId="{5983BB42-BEDE-4C0C-A3F5-C7402F10168C}" cxnId="{7330CFAC-DEB9-4054-8953-ABDF0E56C2B2}" type="sibTrans">
      <dgm:prSet/>
      <dgm:spPr/>
      <dgm:t>
        <a:bodyPr/>
        <a:lstStyle/>
        <a:p>
          <a:endParaRPr lang="en-US"/>
        </a:p>
      </dgm:t>
    </dgm:pt>
    <dgm:pt modelId="{4515B1C6-7FC5-4936-AAA9-CE51FBB5DE5D}">
      <dgm:prSet/>
      <dgm:spPr/>
      <dgm:t>
        <a:bodyPr/>
        <a:lstStyle/>
        <a:p>
          <a:r>
            <a:rPr lang="en-US" dirty="0" smtClean="0"/>
            <a:t>Guidelines for loosely coupled and stateless designs - use messaging queues (for asynchronous communication), functional interfaces (such as REST for loose coupling) and external status database (for stateless design)</a:t>
          </a:r>
          <a:endParaRPr lang="en-US" dirty="0"/>
        </a:p>
      </dgm:t>
    </dgm:pt>
    <dgm:pt modelId="{C83E4217-9615-42D6-8F69-EF31D3AE1C70}" cxnId="{03C22D3E-590A-4A73-8BBA-88257D8FD804}" type="parTrans">
      <dgm:prSet/>
      <dgm:spPr/>
      <dgm:t>
        <a:bodyPr/>
        <a:lstStyle/>
        <a:p>
          <a:endParaRPr lang="en-US"/>
        </a:p>
      </dgm:t>
    </dgm:pt>
    <dgm:pt modelId="{B19FCD99-9DCD-44AC-90EB-ACF49EBC4CE1}" cxnId="{03C22D3E-590A-4A73-8BBA-88257D8FD804}" type="sibTrans">
      <dgm:prSet/>
      <dgm:spPr/>
      <dgm:t>
        <a:bodyPr/>
        <a:lstStyle/>
        <a:p>
          <a:endParaRPr lang="en-US"/>
        </a:p>
      </dgm:t>
    </dgm:pt>
    <dgm:pt modelId="{8E2AEABE-5B3B-4EFA-8BED-0492F94B001E}">
      <dgm:prSet phldrT="[Text]"/>
      <dgm:spPr/>
      <dgm:t>
        <a:bodyPr/>
        <a:lstStyle/>
        <a:p>
          <a:r>
            <a:rPr lang="en-US" smtClean="0"/>
            <a:t>Map the application components to specific cloud resources (such as web servers, application servers, database servers, etc.)</a:t>
          </a:r>
          <a:endParaRPr lang="en-US" dirty="0"/>
        </a:p>
      </dgm:t>
    </dgm:pt>
    <dgm:pt modelId="{0B3AFD5D-6696-4FE7-A416-D65799F866A3}" cxnId="{C890BA25-025B-4C62-9493-48297AB8D94D}" type="parTrans">
      <dgm:prSet/>
      <dgm:spPr/>
      <dgm:t>
        <a:bodyPr/>
        <a:lstStyle/>
        <a:p>
          <a:endParaRPr lang="en-US"/>
        </a:p>
      </dgm:t>
    </dgm:pt>
    <dgm:pt modelId="{D6855068-47D8-40C7-A540-989D3FD9F5FB}" cxnId="{C890BA25-025B-4C62-9493-48297AB8D94D}" type="sibTrans">
      <dgm:prSet/>
      <dgm:spPr/>
      <dgm:t>
        <a:bodyPr/>
        <a:lstStyle/>
        <a:p>
          <a:endParaRPr lang="en-US"/>
        </a:p>
      </dgm:t>
    </dgm:pt>
    <dgm:pt modelId="{F72706B8-8A23-431D-A177-7040E491A908}" type="pres">
      <dgm:prSet presAssocID="{D2BCA0AC-22D6-42B6-B486-290EDF30AC7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BEFCA0-388C-41BD-9AB9-30D62888F598}" type="pres">
      <dgm:prSet presAssocID="{E63D8735-33ED-4B1B-9F21-FAB2195F0159}" presName="parentLin" presStyleCnt="0"/>
      <dgm:spPr/>
    </dgm:pt>
    <dgm:pt modelId="{DD90DE1D-2DF7-4B29-BD06-066A188AAC64}" type="pres">
      <dgm:prSet presAssocID="{E63D8735-33ED-4B1B-9F21-FAB2195F0159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A4B0F26-C3C6-478D-9C13-F2A74592598D}" type="pres">
      <dgm:prSet presAssocID="{E63D8735-33ED-4B1B-9F21-FAB2195F015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050298-2817-40F7-8996-F046355AAAA9}" type="pres">
      <dgm:prSet presAssocID="{E63D8735-33ED-4B1B-9F21-FAB2195F0159}" presName="negativeSpace" presStyleCnt="0"/>
      <dgm:spPr/>
    </dgm:pt>
    <dgm:pt modelId="{88DBE351-3E72-46A2-9911-EFC0993A762C}" type="pres">
      <dgm:prSet presAssocID="{E63D8735-33ED-4B1B-9F21-FAB2195F0159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CF0242-3F50-4B63-A096-46E3F392249E}" type="pres">
      <dgm:prSet presAssocID="{ECEBCA46-739A-4BD2-B883-9BD270820CFC}" presName="spaceBetweenRectangles" presStyleCnt="0"/>
      <dgm:spPr/>
    </dgm:pt>
    <dgm:pt modelId="{21D2FA13-E459-4B27-B343-D2EDC1FF5A9F}" type="pres">
      <dgm:prSet presAssocID="{C7F0CB21-0DE4-4E94-A5A0-62B9CA779D6F}" presName="parentLin" presStyleCnt="0"/>
      <dgm:spPr/>
    </dgm:pt>
    <dgm:pt modelId="{29122911-8EC0-4C01-B1A6-51D46840E715}" type="pres">
      <dgm:prSet presAssocID="{C7F0CB21-0DE4-4E94-A5A0-62B9CA779D6F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5787097-6575-4925-A246-F3FFE77473D0}" type="pres">
      <dgm:prSet presAssocID="{C7F0CB21-0DE4-4E94-A5A0-62B9CA779D6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B7C2F0-0620-41B0-93B9-9A55690533C0}" type="pres">
      <dgm:prSet presAssocID="{C7F0CB21-0DE4-4E94-A5A0-62B9CA779D6F}" presName="negativeSpace" presStyleCnt="0"/>
      <dgm:spPr/>
    </dgm:pt>
    <dgm:pt modelId="{47107CBD-A8BE-468A-A7E0-6A45BD8DC4B1}" type="pres">
      <dgm:prSet presAssocID="{C7F0CB21-0DE4-4E94-A5A0-62B9CA779D6F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E06484-920C-4D2B-B108-57AEFCEB5221}" type="pres">
      <dgm:prSet presAssocID="{E9954EAB-59D5-40BE-BF54-D19E940C16D0}" presName="spaceBetweenRectangles" presStyleCnt="0"/>
      <dgm:spPr/>
    </dgm:pt>
    <dgm:pt modelId="{D14F2728-1CC4-4816-94E5-4CDFE2EC28FD}" type="pres">
      <dgm:prSet presAssocID="{A93E234C-82E5-4695-9BA5-4E891DCD786B}" presName="parentLin" presStyleCnt="0"/>
      <dgm:spPr/>
    </dgm:pt>
    <dgm:pt modelId="{2D72D5FC-7B6A-4F89-8072-88B6C0059ADE}" type="pres">
      <dgm:prSet presAssocID="{A93E234C-82E5-4695-9BA5-4E891DCD786B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3F346D6F-927D-475A-9853-BAC68F1B8A43}" type="pres">
      <dgm:prSet presAssocID="{A93E234C-82E5-4695-9BA5-4E891DCD786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BFA853-A093-44B2-803A-CDDA0473FA8F}" type="pres">
      <dgm:prSet presAssocID="{A93E234C-82E5-4695-9BA5-4E891DCD786B}" presName="negativeSpace" presStyleCnt="0"/>
      <dgm:spPr/>
    </dgm:pt>
    <dgm:pt modelId="{D4E60B7D-FD40-4C0F-92ED-C169F03C3D3A}" type="pres">
      <dgm:prSet presAssocID="{A93E234C-82E5-4695-9BA5-4E891DCD786B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DD9454-2459-44EF-B0E7-0970EC2B452A}" srcId="{D2BCA0AC-22D6-42B6-B486-290EDF30AC77}" destId="{A93E234C-82E5-4695-9BA5-4E891DCD786B}" srcOrd="2" destOrd="0" parTransId="{B2CA65BE-F350-4D04-B838-511FEBC0C859}" sibTransId="{EFE82280-9EE4-45BB-916C-B1E0CC5BFFC4}"/>
    <dgm:cxn modelId="{8098FDC1-0ED0-4F62-B0DE-9B9364BBC69E}" srcId="{E63D8735-33ED-4B1B-9F21-FAB2195F0159}" destId="{A1103E3F-32F6-45BB-B3F4-F1D70785702A}" srcOrd="3" destOrd="0" parTransId="{C873664C-BF3A-42FA-ABE7-220AE3991482}" sibTransId="{A911FF71-C1DC-434F-93EA-F1E37B0E7BD8}"/>
    <dgm:cxn modelId="{59B1018A-3981-46B2-9371-FAE6C4464462}" type="presOf" srcId="{4515B1C6-7FC5-4936-AAA9-CE51FBB5DE5D}" destId="{47107CBD-A8BE-468A-A7E0-6A45BD8DC4B1}" srcOrd="0" destOrd="1" presId="urn:microsoft.com/office/officeart/2005/8/layout/list1"/>
    <dgm:cxn modelId="{04A798E6-1FC1-4B38-8159-F0C88C69737D}" srcId="{E63D8735-33ED-4B1B-9F21-FAB2195F0159}" destId="{FD4D84DD-0302-4EC3-964D-EBBDDAA336EB}" srcOrd="0" destOrd="0" parTransId="{03A3E7A4-7054-4989-A583-88029F0FB078}" sibTransId="{1A3F5E0B-EED9-4E7C-AB42-E465D73AD6FD}"/>
    <dgm:cxn modelId="{0C46BBC3-1B7F-4A0A-959C-D848E261B487}" type="presOf" srcId="{A93E234C-82E5-4695-9BA5-4E891DCD786B}" destId="{2D72D5FC-7B6A-4F89-8072-88B6C0059ADE}" srcOrd="0" destOrd="0" presId="urn:microsoft.com/office/officeart/2005/8/layout/list1"/>
    <dgm:cxn modelId="{F1C1A29A-E662-4DBC-A191-E304FD8D16C0}" type="presOf" srcId="{2A23F3E1-D1F2-4011-A951-BF39AD9291E8}" destId="{88DBE351-3E72-46A2-9911-EFC0993A762C}" srcOrd="0" destOrd="1" presId="urn:microsoft.com/office/officeart/2005/8/layout/list1"/>
    <dgm:cxn modelId="{D5A8FF03-5BDD-48C8-AF08-61ABEC98F7BE}" type="presOf" srcId="{E63D8735-33ED-4B1B-9F21-FAB2195F0159}" destId="{BA4B0F26-C3C6-478D-9C13-F2A74592598D}" srcOrd="1" destOrd="0" presId="urn:microsoft.com/office/officeart/2005/8/layout/list1"/>
    <dgm:cxn modelId="{B56DBECA-981D-44C0-99D8-3F16A380B6C7}" type="presOf" srcId="{C7F0CB21-0DE4-4E94-A5A0-62B9CA779D6F}" destId="{45787097-6575-4925-A246-F3FFE77473D0}" srcOrd="1" destOrd="0" presId="urn:microsoft.com/office/officeart/2005/8/layout/list1"/>
    <dgm:cxn modelId="{21F181D9-C4D0-429B-B6B0-BE3205C81508}" type="presOf" srcId="{E63D8735-33ED-4B1B-9F21-FAB2195F0159}" destId="{DD90DE1D-2DF7-4B29-BD06-066A188AAC64}" srcOrd="0" destOrd="0" presId="urn:microsoft.com/office/officeart/2005/8/layout/list1"/>
    <dgm:cxn modelId="{64B0F5AC-44CD-40D9-909F-D0A4E8F5B3C4}" type="presOf" srcId="{8E2AEABE-5B3B-4EFA-8BED-0492F94B001E}" destId="{D4E60B7D-FD40-4C0F-92ED-C169F03C3D3A}" srcOrd="0" destOrd="0" presId="urn:microsoft.com/office/officeart/2005/8/layout/list1"/>
    <dgm:cxn modelId="{25752505-F47F-4251-AFE5-C62A6D6C39A2}" srcId="{E63D8735-33ED-4B1B-9F21-FAB2195F0159}" destId="{2A23F3E1-D1F2-4011-A951-BF39AD9291E8}" srcOrd="1" destOrd="0" parTransId="{9B41FEFA-60A6-4EC5-80A4-FB86CE9A7F1C}" sibTransId="{B6164457-07F4-48F3-82A8-C0CE6C2478AA}"/>
    <dgm:cxn modelId="{C890BA25-025B-4C62-9493-48297AB8D94D}" srcId="{A93E234C-82E5-4695-9BA5-4E891DCD786B}" destId="{8E2AEABE-5B3B-4EFA-8BED-0492F94B001E}" srcOrd="0" destOrd="0" parTransId="{0B3AFD5D-6696-4FE7-A416-D65799F866A3}" sibTransId="{D6855068-47D8-40C7-A540-989D3FD9F5FB}"/>
    <dgm:cxn modelId="{2531B634-E2F5-46BC-8A7C-99104C062720}" srcId="{E63D8735-33ED-4B1B-9F21-FAB2195F0159}" destId="{103795ED-849F-4007-BD1B-6B2646628D60}" srcOrd="4" destOrd="0" parTransId="{D0AC41FF-D45D-4FA2-99CE-CD3CFB2D303B}" sibTransId="{E8A6F18C-F208-4840-A8C6-52795933EECB}"/>
    <dgm:cxn modelId="{7330CFAC-DEB9-4054-8953-ABDF0E56C2B2}" srcId="{C7F0CB21-0DE4-4E94-A5A0-62B9CA779D6F}" destId="{B290D2D3-B0E2-4260-9BA1-291C42726B24}" srcOrd="0" destOrd="0" parTransId="{4AD12F7E-D97F-490C-ACAC-11E1E6BCC251}" sibTransId="{5983BB42-BEDE-4C0C-A3F5-C7402F10168C}"/>
    <dgm:cxn modelId="{D4557410-BFB8-4EF1-8889-4ABAB1F4A0C4}" type="presOf" srcId="{103795ED-849F-4007-BD1B-6B2646628D60}" destId="{88DBE351-3E72-46A2-9911-EFC0993A762C}" srcOrd="0" destOrd="4" presId="urn:microsoft.com/office/officeart/2005/8/layout/list1"/>
    <dgm:cxn modelId="{D0E60E69-ED42-4F1C-895A-2AEB430BFBC3}" srcId="{E63D8735-33ED-4B1B-9F21-FAB2195F0159}" destId="{FB2DD2FD-4983-4177-B1A0-4DEB40C78FE5}" srcOrd="2" destOrd="0" parTransId="{75AAEBF8-483D-497D-A93B-92BB23501401}" sibTransId="{EB643644-778C-4E63-B301-8C1ED8B9ACE6}"/>
    <dgm:cxn modelId="{3F245FB9-9A09-4345-B267-27ECD5A4F2FF}" srcId="{D2BCA0AC-22D6-42B6-B486-290EDF30AC77}" destId="{C7F0CB21-0DE4-4E94-A5A0-62B9CA779D6F}" srcOrd="1" destOrd="0" parTransId="{83BD34A7-AADB-43A9-AACB-D43A233FDD64}" sibTransId="{E9954EAB-59D5-40BE-BF54-D19E940C16D0}"/>
    <dgm:cxn modelId="{A9C38860-CDF3-4F3E-BFC8-09C402DF747E}" type="presOf" srcId="{FD4D84DD-0302-4EC3-964D-EBBDDAA336EB}" destId="{88DBE351-3E72-46A2-9911-EFC0993A762C}" srcOrd="0" destOrd="0" presId="urn:microsoft.com/office/officeart/2005/8/layout/list1"/>
    <dgm:cxn modelId="{07FF5DEF-9930-40F0-9F0D-52BAD4B92D26}" type="presOf" srcId="{D2BCA0AC-22D6-42B6-B486-290EDF30AC77}" destId="{F72706B8-8A23-431D-A177-7040E491A908}" srcOrd="0" destOrd="0" presId="urn:microsoft.com/office/officeart/2005/8/layout/list1"/>
    <dgm:cxn modelId="{2EA7984D-0D17-4A96-A736-7554A2DE4EB2}" type="presOf" srcId="{B290D2D3-B0E2-4260-9BA1-291C42726B24}" destId="{47107CBD-A8BE-468A-A7E0-6A45BD8DC4B1}" srcOrd="0" destOrd="0" presId="urn:microsoft.com/office/officeart/2005/8/layout/list1"/>
    <dgm:cxn modelId="{98120441-D769-438B-A162-B48A72E5D080}" type="presOf" srcId="{FB2DD2FD-4983-4177-B1A0-4DEB40C78FE5}" destId="{88DBE351-3E72-46A2-9911-EFC0993A762C}" srcOrd="0" destOrd="2" presId="urn:microsoft.com/office/officeart/2005/8/layout/list1"/>
    <dgm:cxn modelId="{B7E36339-61BB-40F7-A6E2-63C5ED92C0FF}" type="presOf" srcId="{A93E234C-82E5-4695-9BA5-4E891DCD786B}" destId="{3F346D6F-927D-475A-9853-BAC68F1B8A43}" srcOrd="1" destOrd="0" presId="urn:microsoft.com/office/officeart/2005/8/layout/list1"/>
    <dgm:cxn modelId="{03C22D3E-590A-4A73-8BBA-88257D8FD804}" srcId="{C7F0CB21-0DE4-4E94-A5A0-62B9CA779D6F}" destId="{4515B1C6-7FC5-4936-AAA9-CE51FBB5DE5D}" srcOrd="1" destOrd="0" parTransId="{C83E4217-9615-42D6-8F69-EF31D3AE1C70}" sibTransId="{B19FCD99-9DCD-44AC-90EB-ACF49EBC4CE1}"/>
    <dgm:cxn modelId="{31C78776-8A77-46C9-9D0F-1609D5784160}" type="presOf" srcId="{C7F0CB21-0DE4-4E94-A5A0-62B9CA779D6F}" destId="{29122911-8EC0-4C01-B1A6-51D46840E715}" srcOrd="0" destOrd="0" presId="urn:microsoft.com/office/officeart/2005/8/layout/list1"/>
    <dgm:cxn modelId="{00B3EB5C-0463-434C-A0B8-B046DB802927}" type="presOf" srcId="{A1103E3F-32F6-45BB-B3F4-F1D70785702A}" destId="{88DBE351-3E72-46A2-9911-EFC0993A762C}" srcOrd="0" destOrd="3" presId="urn:microsoft.com/office/officeart/2005/8/layout/list1"/>
    <dgm:cxn modelId="{57F2CD05-5F68-4D31-83A5-304851CD6373}" srcId="{D2BCA0AC-22D6-42B6-B486-290EDF30AC77}" destId="{E63D8735-33ED-4B1B-9F21-FAB2195F0159}" srcOrd="0" destOrd="0" parTransId="{65299375-E83B-4F25-A8D9-F24984878622}" sibTransId="{ECEBCA46-739A-4BD2-B883-9BD270820CFC}"/>
    <dgm:cxn modelId="{1C9DDDDB-08C4-400F-AA0E-6285BA4FD2E6}" type="presParOf" srcId="{F72706B8-8A23-431D-A177-7040E491A908}" destId="{1CBEFCA0-388C-41BD-9AB9-30D62888F598}" srcOrd="0" destOrd="0" presId="urn:microsoft.com/office/officeart/2005/8/layout/list1"/>
    <dgm:cxn modelId="{3F4531F0-E3DF-48AA-8897-BFA38F8869E7}" type="presParOf" srcId="{1CBEFCA0-388C-41BD-9AB9-30D62888F598}" destId="{DD90DE1D-2DF7-4B29-BD06-066A188AAC64}" srcOrd="0" destOrd="0" presId="urn:microsoft.com/office/officeart/2005/8/layout/list1"/>
    <dgm:cxn modelId="{F6B66690-78C1-4123-B49A-47C3A8B389CC}" type="presParOf" srcId="{1CBEFCA0-388C-41BD-9AB9-30D62888F598}" destId="{BA4B0F26-C3C6-478D-9C13-F2A74592598D}" srcOrd="1" destOrd="0" presId="urn:microsoft.com/office/officeart/2005/8/layout/list1"/>
    <dgm:cxn modelId="{41517EE5-5983-4D39-A102-55297A7BA78B}" type="presParOf" srcId="{F72706B8-8A23-431D-A177-7040E491A908}" destId="{2A050298-2817-40F7-8996-F046355AAAA9}" srcOrd="1" destOrd="0" presId="urn:microsoft.com/office/officeart/2005/8/layout/list1"/>
    <dgm:cxn modelId="{DEA5B4A6-9D4B-4208-92C1-72416042454C}" type="presParOf" srcId="{F72706B8-8A23-431D-A177-7040E491A908}" destId="{88DBE351-3E72-46A2-9911-EFC0993A762C}" srcOrd="2" destOrd="0" presId="urn:microsoft.com/office/officeart/2005/8/layout/list1"/>
    <dgm:cxn modelId="{01ED918C-F024-459E-903A-8B270E7CB3A8}" type="presParOf" srcId="{F72706B8-8A23-431D-A177-7040E491A908}" destId="{31CF0242-3F50-4B63-A096-46E3F392249E}" srcOrd="3" destOrd="0" presId="urn:microsoft.com/office/officeart/2005/8/layout/list1"/>
    <dgm:cxn modelId="{EFAFAD1E-EBCE-45BA-8D7C-7FB79DB7AE3B}" type="presParOf" srcId="{F72706B8-8A23-431D-A177-7040E491A908}" destId="{21D2FA13-E459-4B27-B343-D2EDC1FF5A9F}" srcOrd="4" destOrd="0" presId="urn:microsoft.com/office/officeart/2005/8/layout/list1"/>
    <dgm:cxn modelId="{5A184B18-4D15-4FAB-B5D7-43A9AB669968}" type="presParOf" srcId="{21D2FA13-E459-4B27-B343-D2EDC1FF5A9F}" destId="{29122911-8EC0-4C01-B1A6-51D46840E715}" srcOrd="0" destOrd="0" presId="urn:microsoft.com/office/officeart/2005/8/layout/list1"/>
    <dgm:cxn modelId="{8FA04081-1715-4EAE-A2B7-07386D5D252D}" type="presParOf" srcId="{21D2FA13-E459-4B27-B343-D2EDC1FF5A9F}" destId="{45787097-6575-4925-A246-F3FFE77473D0}" srcOrd="1" destOrd="0" presId="urn:microsoft.com/office/officeart/2005/8/layout/list1"/>
    <dgm:cxn modelId="{9D657AD3-94C1-40CB-8B36-10CB994257AC}" type="presParOf" srcId="{F72706B8-8A23-431D-A177-7040E491A908}" destId="{90B7C2F0-0620-41B0-93B9-9A55690533C0}" srcOrd="5" destOrd="0" presId="urn:microsoft.com/office/officeart/2005/8/layout/list1"/>
    <dgm:cxn modelId="{1D9D81FC-A347-42E9-9F08-234AB830A862}" type="presParOf" srcId="{F72706B8-8A23-431D-A177-7040E491A908}" destId="{47107CBD-A8BE-468A-A7E0-6A45BD8DC4B1}" srcOrd="6" destOrd="0" presId="urn:microsoft.com/office/officeart/2005/8/layout/list1"/>
    <dgm:cxn modelId="{562C91D0-71E1-4CFC-B9D5-F724E9C0CDE0}" type="presParOf" srcId="{F72706B8-8A23-431D-A177-7040E491A908}" destId="{C9E06484-920C-4D2B-B108-57AEFCEB5221}" srcOrd="7" destOrd="0" presId="urn:microsoft.com/office/officeart/2005/8/layout/list1"/>
    <dgm:cxn modelId="{ACF0D775-D817-4406-9A98-AA1B6E823990}" type="presParOf" srcId="{F72706B8-8A23-431D-A177-7040E491A908}" destId="{D14F2728-1CC4-4816-94E5-4CDFE2EC28FD}" srcOrd="8" destOrd="0" presId="urn:microsoft.com/office/officeart/2005/8/layout/list1"/>
    <dgm:cxn modelId="{13E1E18A-DDE7-4C7E-BB7B-AE886C536A71}" type="presParOf" srcId="{D14F2728-1CC4-4816-94E5-4CDFE2EC28FD}" destId="{2D72D5FC-7B6A-4F89-8072-88B6C0059ADE}" srcOrd="0" destOrd="0" presId="urn:microsoft.com/office/officeart/2005/8/layout/list1"/>
    <dgm:cxn modelId="{EA78580B-78CC-4C93-A5E0-0B0AFBE57497}" type="presParOf" srcId="{D14F2728-1CC4-4816-94E5-4CDFE2EC28FD}" destId="{3F346D6F-927D-475A-9853-BAC68F1B8A43}" srcOrd="1" destOrd="0" presId="urn:microsoft.com/office/officeart/2005/8/layout/list1"/>
    <dgm:cxn modelId="{67B7A279-941E-4A9E-A3AE-AE7A1BED714F}" type="presParOf" srcId="{F72706B8-8A23-431D-A177-7040E491A908}" destId="{D8BFA853-A093-44B2-803A-CDDA0473FA8F}" srcOrd="9" destOrd="0" presId="urn:microsoft.com/office/officeart/2005/8/layout/list1"/>
    <dgm:cxn modelId="{3B322ED7-DD36-4835-BB4C-BF07DF52001D}" type="presParOf" srcId="{F72706B8-8A23-431D-A177-7040E491A908}" destId="{D4E60B7D-FD40-4C0F-92ED-C169F03C3D3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8881533" cy="4377266"/>
        <a:chOff x="0" y="0"/>
        <a:chExt cx="8881533" cy="4377266"/>
      </a:xfrm>
    </dsp:grpSpPr>
    <dsp:sp modelId="{88DBE351-3E72-46A2-9911-EFC0993A762C}">
      <dsp:nvSpPr>
        <dsp:cNvPr id="5" name="Rectangle 4"/>
        <dsp:cNvSpPr/>
      </dsp:nvSpPr>
      <dsp:spPr bwMode="white">
        <a:xfrm>
          <a:off x="0" y="206393"/>
          <a:ext cx="8881533" cy="1684020"/>
        </a:xfrm>
        <a:prstGeom prst="rect">
          <a:avLst/>
        </a:prstGeom>
      </dsp:spPr>
      <dsp:style>
        <a:lnRef idx="2">
          <a:schemeClr val="accent2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689305" tIns="270764" rIns="689305" bIns="92456" anchor="t"/>
        <a:lstStyle>
          <a:lvl1pPr algn="l">
            <a:defRPr sz="13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mtClean="0">
              <a:solidFill>
                <a:schemeClr val="dk1"/>
              </a:solidFill>
            </a:rPr>
            <a:t>Indentify the building blocks of the application and to be performed by each block</a:t>
          </a:r>
          <a:endParaRPr 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dirty="0" smtClean="0">
              <a:solidFill>
                <a:schemeClr val="dk1"/>
              </a:solidFill>
            </a:rPr>
            <a:t>Group the building blocks based on the functions performed and type of cloud resources required and identify the application components based on the groupings</a:t>
          </a:r>
          <a:endParaRPr 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dirty="0" smtClean="0">
              <a:solidFill>
                <a:schemeClr val="dk1"/>
              </a:solidFill>
            </a:rPr>
            <a:t>Identify the inputs and outputs of each component</a:t>
          </a:r>
          <a:endParaRPr 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dirty="0" smtClean="0">
              <a:solidFill>
                <a:schemeClr val="dk1"/>
              </a:solidFill>
            </a:rPr>
            <a:t>List the interfaces that each component will expose</a:t>
          </a:r>
          <a:endParaRPr 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dirty="0" smtClean="0">
              <a:solidFill>
                <a:schemeClr val="dk1"/>
              </a:solidFill>
            </a:rPr>
            <a:t>Evaluate the implementation alternatives for each component (design patterns such as MVC, etc.)</a:t>
          </a:r>
          <a:endParaRPr lang="en-US" dirty="0">
            <a:solidFill>
              <a:schemeClr val="dk1"/>
            </a:solidFill>
          </a:endParaRPr>
        </a:p>
      </dsp:txBody>
      <dsp:txXfrm>
        <a:off x="0" y="206393"/>
        <a:ext cx="8881533" cy="1684020"/>
      </dsp:txXfrm>
    </dsp:sp>
    <dsp:sp modelId="{BA4B0F26-C3C6-478D-9C13-F2A74592598D}">
      <dsp:nvSpPr>
        <dsp:cNvPr id="4" name="Rounded Rectangle 3"/>
        <dsp:cNvSpPr/>
      </dsp:nvSpPr>
      <dsp:spPr bwMode="white">
        <a:xfrm>
          <a:off x="444077" y="14513"/>
          <a:ext cx="6217073" cy="38376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234990" tIns="0" rIns="234990" bIns="0" anchor="ctr"/>
        <a:lstStyle>
          <a:lvl1pPr algn="l">
            <a:defRPr sz="1300"/>
          </a:lvl1pPr>
          <a:lvl2pPr marL="57150" indent="-57150" algn="l">
            <a:defRPr sz="1000"/>
          </a:lvl2pPr>
          <a:lvl3pPr marL="114300" indent="-57150" algn="l">
            <a:defRPr sz="1000"/>
          </a:lvl3pPr>
          <a:lvl4pPr marL="171450" indent="-57150" algn="l">
            <a:defRPr sz="1000"/>
          </a:lvl4pPr>
          <a:lvl5pPr marL="228600" indent="-57150" algn="l">
            <a:defRPr sz="1000"/>
          </a:lvl5pPr>
          <a:lvl6pPr marL="285750" indent="-57150" algn="l">
            <a:defRPr sz="1000"/>
          </a:lvl6pPr>
          <a:lvl7pPr marL="342900" indent="-57150" algn="l">
            <a:defRPr sz="1000"/>
          </a:lvl7pPr>
          <a:lvl8pPr marL="400050" indent="-57150" algn="l">
            <a:defRPr sz="1000"/>
          </a:lvl8pPr>
          <a:lvl9pPr marL="457200" indent="-57150" algn="l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 smtClean="0"/>
            <a:t>Component Design</a:t>
          </a:r>
          <a:endParaRPr lang="en-US" dirty="0"/>
        </a:p>
      </dsp:txBody>
      <dsp:txXfrm>
        <a:off x="444077" y="14513"/>
        <a:ext cx="6217073" cy="383760"/>
      </dsp:txXfrm>
    </dsp:sp>
    <dsp:sp modelId="{47107CBD-A8BE-468A-A7E0-6A45BD8DC4B1}">
      <dsp:nvSpPr>
        <dsp:cNvPr id="8" name="Rectangle 7"/>
        <dsp:cNvSpPr/>
      </dsp:nvSpPr>
      <dsp:spPr bwMode="white">
        <a:xfrm>
          <a:off x="0" y="2152493"/>
          <a:ext cx="8881533" cy="1188720"/>
        </a:xfrm>
        <a:prstGeom prst="rect">
          <a:avLst/>
        </a:prstGeom>
      </dsp:spPr>
      <dsp:style>
        <a:lnRef idx="2">
          <a:schemeClr val="accent3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689305" tIns="270764" rIns="689305" bIns="92456" anchor="t"/>
        <a:lstStyle>
          <a:lvl1pPr algn="l">
            <a:defRPr sz="13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mtClean="0">
              <a:solidFill>
                <a:schemeClr val="dk1"/>
              </a:solidFill>
            </a:rPr>
            <a:t>Define the interactions between the application components</a:t>
          </a:r>
          <a:endParaRPr lang="en-US" dirty="0">
            <a:solidFill>
              <a:schemeClr val="dk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dirty="0" smtClean="0">
              <a:solidFill>
                <a:schemeClr val="dk1"/>
              </a:solidFill>
            </a:rPr>
            <a:t>Guidelines for loosely coupled and stateless designs - use messaging queues (for asynchronous communication), functional interfaces (such as REST for loose coupling) and external status database (for stateless design)</a:t>
          </a:r>
          <a:endParaRPr lang="en-US" dirty="0">
            <a:solidFill>
              <a:schemeClr val="dk1"/>
            </a:solidFill>
          </a:endParaRPr>
        </a:p>
      </dsp:txBody>
      <dsp:txXfrm>
        <a:off x="0" y="2152493"/>
        <a:ext cx="8881533" cy="1188720"/>
      </dsp:txXfrm>
    </dsp:sp>
    <dsp:sp modelId="{45787097-6575-4925-A246-F3FFE77473D0}">
      <dsp:nvSpPr>
        <dsp:cNvPr id="7" name="Rounded Rectangle 6"/>
        <dsp:cNvSpPr/>
      </dsp:nvSpPr>
      <dsp:spPr bwMode="white">
        <a:xfrm>
          <a:off x="444077" y="1960613"/>
          <a:ext cx="6217073" cy="38376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234990" tIns="0" rIns="234990" bIns="0" anchor="ctr"/>
        <a:lstStyle>
          <a:lvl1pPr algn="l">
            <a:defRPr sz="1300"/>
          </a:lvl1pPr>
          <a:lvl2pPr marL="57150" indent="-57150" algn="l">
            <a:defRPr sz="1000"/>
          </a:lvl2pPr>
          <a:lvl3pPr marL="114300" indent="-57150" algn="l">
            <a:defRPr sz="1000"/>
          </a:lvl3pPr>
          <a:lvl4pPr marL="171450" indent="-57150" algn="l">
            <a:defRPr sz="1000"/>
          </a:lvl4pPr>
          <a:lvl5pPr marL="228600" indent="-57150" algn="l">
            <a:defRPr sz="1000"/>
          </a:lvl5pPr>
          <a:lvl6pPr marL="285750" indent="-57150" algn="l">
            <a:defRPr sz="1000"/>
          </a:lvl6pPr>
          <a:lvl7pPr marL="342900" indent="-57150" algn="l">
            <a:defRPr sz="1000"/>
          </a:lvl7pPr>
          <a:lvl8pPr marL="400050" indent="-57150" algn="l">
            <a:defRPr sz="1000"/>
          </a:lvl8pPr>
          <a:lvl9pPr marL="457200" indent="-57150" algn="l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 smtClean="0"/>
            <a:t>Architecture Design</a:t>
          </a:r>
          <a:endParaRPr lang="en-US" dirty="0"/>
        </a:p>
      </dsp:txBody>
      <dsp:txXfrm>
        <a:off x="444077" y="1960613"/>
        <a:ext cx="6217073" cy="383760"/>
      </dsp:txXfrm>
    </dsp:sp>
    <dsp:sp modelId="{D4E60B7D-FD40-4C0F-92ED-C169F03C3D3A}">
      <dsp:nvSpPr>
        <dsp:cNvPr id="11" name="Rectangle 10"/>
        <dsp:cNvSpPr/>
      </dsp:nvSpPr>
      <dsp:spPr bwMode="white">
        <a:xfrm>
          <a:off x="0" y="3603293"/>
          <a:ext cx="8881533" cy="759460"/>
        </a:xfrm>
        <a:prstGeom prst="rect">
          <a:avLst/>
        </a:prstGeom>
      </dsp:spPr>
      <dsp:style>
        <a:lnRef idx="2">
          <a:schemeClr val="accent4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689305" tIns="270764" rIns="689305" bIns="92456" anchor="t"/>
        <a:lstStyle>
          <a:lvl1pPr algn="l">
            <a:defRPr sz="13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mtClean="0">
              <a:solidFill>
                <a:schemeClr val="dk1"/>
              </a:solidFill>
            </a:rPr>
            <a:t>Map the application components to specific cloud resources (such as web servers, application servers, database servers, etc.)</a:t>
          </a:r>
          <a:endParaRPr lang="en-US" dirty="0">
            <a:solidFill>
              <a:schemeClr val="dk1"/>
            </a:solidFill>
          </a:endParaRPr>
        </a:p>
      </dsp:txBody>
      <dsp:txXfrm>
        <a:off x="0" y="3603293"/>
        <a:ext cx="8881533" cy="759460"/>
      </dsp:txXfrm>
    </dsp:sp>
    <dsp:sp modelId="{3F346D6F-927D-475A-9853-BAC68F1B8A43}">
      <dsp:nvSpPr>
        <dsp:cNvPr id="10" name="Rounded Rectangle 9"/>
        <dsp:cNvSpPr/>
      </dsp:nvSpPr>
      <dsp:spPr bwMode="white">
        <a:xfrm>
          <a:off x="444077" y="3411413"/>
          <a:ext cx="6217073" cy="38376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234990" tIns="0" rIns="234990" bIns="0" anchor="ctr"/>
        <a:lstStyle>
          <a:lvl1pPr algn="l">
            <a:defRPr sz="1300"/>
          </a:lvl1pPr>
          <a:lvl2pPr marL="57150" indent="-57150" algn="l">
            <a:defRPr sz="1000"/>
          </a:lvl2pPr>
          <a:lvl3pPr marL="114300" indent="-57150" algn="l">
            <a:defRPr sz="1000"/>
          </a:lvl3pPr>
          <a:lvl4pPr marL="171450" indent="-57150" algn="l">
            <a:defRPr sz="1000"/>
          </a:lvl4pPr>
          <a:lvl5pPr marL="228600" indent="-57150" algn="l">
            <a:defRPr sz="1000"/>
          </a:lvl5pPr>
          <a:lvl6pPr marL="285750" indent="-57150" algn="l">
            <a:defRPr sz="1000"/>
          </a:lvl6pPr>
          <a:lvl7pPr marL="342900" indent="-57150" algn="l">
            <a:defRPr sz="1000"/>
          </a:lvl7pPr>
          <a:lvl8pPr marL="400050" indent="-57150" algn="l">
            <a:defRPr sz="1000"/>
          </a:lvl8pPr>
          <a:lvl9pPr marL="457200" indent="-57150" algn="l">
            <a:defRPr sz="1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 smtClean="0"/>
            <a:t>Deployment Design</a:t>
          </a:r>
          <a:endParaRPr lang="en-US" dirty="0"/>
        </a:p>
      </dsp:txBody>
      <dsp:txXfrm>
        <a:off x="444077" y="3411413"/>
        <a:ext cx="6217073" cy="383760"/>
      </dsp:txXfrm>
    </dsp:sp>
    <dsp:sp modelId="{DD90DE1D-2DF7-4B29-BD06-066A188AAC64}">
      <dsp:nvSpPr>
        <dsp:cNvPr id="3" name="Rectangle 2" hidden="1"/>
        <dsp:cNvSpPr/>
      </dsp:nvSpPr>
      <dsp:spPr>
        <a:xfrm>
          <a:off x="0" y="14513"/>
          <a:ext cx="444077" cy="383760"/>
        </a:xfrm>
        <a:prstGeom prst="rect">
          <a:avLst/>
        </a:prstGeom>
      </dsp:spPr>
      <dsp:txXfrm>
        <a:off x="0" y="14513"/>
        <a:ext cx="444077" cy="383760"/>
      </dsp:txXfrm>
    </dsp:sp>
    <dsp:sp modelId="{29122911-8EC0-4C01-B1A6-51D46840E715}">
      <dsp:nvSpPr>
        <dsp:cNvPr id="6" name="Rectangle 5" hidden="1"/>
        <dsp:cNvSpPr/>
      </dsp:nvSpPr>
      <dsp:spPr>
        <a:xfrm>
          <a:off x="0" y="1960613"/>
          <a:ext cx="444077" cy="383760"/>
        </a:xfrm>
        <a:prstGeom prst="rect">
          <a:avLst/>
        </a:prstGeom>
      </dsp:spPr>
      <dsp:txXfrm>
        <a:off x="0" y="1960613"/>
        <a:ext cx="444077" cy="383760"/>
      </dsp:txXfrm>
    </dsp:sp>
    <dsp:sp modelId="{2D72D5FC-7B6A-4F89-8072-88B6C0059ADE}">
      <dsp:nvSpPr>
        <dsp:cNvPr id="9" name="Rectangle 8" hidden="1"/>
        <dsp:cNvSpPr/>
      </dsp:nvSpPr>
      <dsp:spPr>
        <a:xfrm>
          <a:off x="0" y="3411413"/>
          <a:ext cx="444077" cy="383760"/>
        </a:xfrm>
        <a:prstGeom prst="rect">
          <a:avLst/>
        </a:prstGeom>
      </dsp:spPr>
      <dsp:txXfrm>
        <a:off x="0" y="3411413"/>
        <a:ext cx="444077" cy="383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80F9D-892C-4941-B29F-8BD0B50287AB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514600"/>
            <a:ext cx="7419340" cy="1968500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7863" y="662142"/>
            <a:ext cx="6908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</a:t>
            </a:r>
            <a:r>
              <a:rPr lang="x-none" altLang="en-US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x-none" altLang="en-US" sz="5400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5448" y="2986792"/>
            <a:ext cx="69088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547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 Application Development</a:t>
            </a:r>
            <a:endParaRPr lang="en-US" sz="3600" b="1" dirty="0">
              <a:solidFill>
                <a:srgbClr val="0547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3179" y="0"/>
            <a:ext cx="444021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475448" y="6400026"/>
            <a:ext cx="3529642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Book website: </a:t>
            </a:r>
            <a:r>
              <a:rPr lang="x-none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hands-on-books-series.com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l"/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2" name="Picture 1" descr="ccsa_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9340" y="0"/>
            <a:ext cx="477329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CCM Application Design Methodology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5505450" cy="4351338"/>
          </a:xfrm>
        </p:spPr>
        <p:txBody>
          <a:bodyPr>
            <a:normAutofit/>
          </a:bodyPr>
          <a:lstStyle/>
          <a:p>
            <a:r>
              <a:rPr lang="en-US" dirty="0"/>
              <a:t> CCM approach for application </a:t>
            </a:r>
            <a:r>
              <a:rPr lang="en-US" dirty="0" smtClean="0"/>
              <a:t>design involves:</a:t>
            </a:r>
            <a:endParaRPr lang="en-US" dirty="0" smtClean="0"/>
          </a:p>
          <a:p>
            <a:pPr lvl="1"/>
            <a:r>
              <a:rPr lang="en-US" dirty="0" smtClean="0"/>
              <a:t>Component Design</a:t>
            </a:r>
            <a:endParaRPr lang="en-US" dirty="0" smtClean="0"/>
          </a:p>
          <a:p>
            <a:pPr lvl="1"/>
            <a:r>
              <a:rPr lang="en-US" dirty="0" smtClean="0"/>
              <a:t>Architecture Design</a:t>
            </a:r>
            <a:endParaRPr lang="en-US" dirty="0" smtClean="0"/>
          </a:p>
          <a:p>
            <a:pPr lvl="1"/>
            <a:r>
              <a:rPr lang="en-US" dirty="0" smtClean="0"/>
              <a:t>Deployment Design</a:t>
            </a:r>
            <a:endParaRPr lang="en-US" dirty="0" smtClean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1737" y="1676439"/>
            <a:ext cx="5603819" cy="3972986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CCM Component Design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5505450" cy="4351338"/>
          </a:xfrm>
        </p:spPr>
        <p:txBody>
          <a:bodyPr/>
          <a:lstStyle/>
          <a:p>
            <a:r>
              <a:rPr lang="en-US" sz="1600" dirty="0" smtClean="0"/>
              <a:t>Cloud </a:t>
            </a:r>
            <a:r>
              <a:rPr lang="en-US" sz="1600" dirty="0"/>
              <a:t>Component Model is created for the application based on comprehensive analysis of the application’s functions and building blocks. </a:t>
            </a:r>
            <a:endParaRPr lang="en-US" sz="1600" dirty="0" smtClean="0"/>
          </a:p>
          <a:p>
            <a:r>
              <a:rPr lang="en-US" sz="1600" dirty="0" smtClean="0"/>
              <a:t>Cloud </a:t>
            </a:r>
            <a:r>
              <a:rPr lang="en-US" sz="1600" dirty="0"/>
              <a:t>component model allows identifying the building blocks of a cloud application which are classified based on the functions performed and type of cloud resources required. </a:t>
            </a:r>
            <a:endParaRPr lang="en-US" sz="1600" dirty="0" smtClean="0"/>
          </a:p>
          <a:p>
            <a:r>
              <a:rPr lang="en-US" sz="1600" dirty="0" smtClean="0"/>
              <a:t>Each </a:t>
            </a:r>
            <a:r>
              <a:rPr lang="en-US" sz="1600" dirty="0"/>
              <a:t>building block performs a set of actions to produce the desired outputs for </a:t>
            </a:r>
            <a:r>
              <a:rPr lang="en-US" sz="1600" dirty="0" smtClean="0"/>
              <a:t>other components</a:t>
            </a:r>
            <a:r>
              <a:rPr lang="en-US" sz="1600" dirty="0"/>
              <a:t>.  </a:t>
            </a:r>
            <a:endParaRPr lang="en-US" sz="1600" dirty="0"/>
          </a:p>
          <a:p>
            <a:r>
              <a:rPr lang="en-US" sz="1600" dirty="0"/>
              <a:t>Each component takes specific inputs, performs a pre-defined set of actions and produces the desired outputs.  </a:t>
            </a:r>
            <a:endParaRPr lang="en-US" sz="1600" dirty="0" smtClean="0"/>
          </a:p>
          <a:p>
            <a:r>
              <a:rPr lang="en-US" sz="1600" dirty="0" smtClean="0"/>
              <a:t>Components </a:t>
            </a:r>
            <a:r>
              <a:rPr lang="en-US" sz="1600" dirty="0"/>
              <a:t>offer their functions as services through a functional interface which can be used by other components.  </a:t>
            </a:r>
            <a:endParaRPr lang="en-US" sz="1600" dirty="0" smtClean="0"/>
          </a:p>
          <a:p>
            <a:r>
              <a:rPr lang="en-US" sz="1600" dirty="0" smtClean="0"/>
              <a:t>Components </a:t>
            </a:r>
            <a:r>
              <a:rPr lang="en-US" sz="1600" dirty="0"/>
              <a:t>report </a:t>
            </a:r>
            <a:r>
              <a:rPr lang="en-US" sz="1600" dirty="0" smtClean="0"/>
              <a:t>their performance </a:t>
            </a:r>
            <a:r>
              <a:rPr lang="en-US" sz="1600" dirty="0"/>
              <a:t>to a performance database through a performance interface.</a:t>
            </a:r>
            <a:endParaRPr lang="en-US" sz="16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5237" y="1825625"/>
            <a:ext cx="5295589" cy="215582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515100" y="4053185"/>
            <a:ext cx="50101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CCM </a:t>
            </a:r>
            <a:r>
              <a:rPr lang="en-US" sz="1400" dirty="0"/>
              <a:t>map for an </a:t>
            </a:r>
            <a:r>
              <a:rPr lang="en-US" sz="1400" dirty="0" smtClean="0"/>
              <a:t>e-Commerce application</a:t>
            </a:r>
            <a:endParaRPr lang="en-US" sz="14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CCM Architecture Design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5505450" cy="4351338"/>
          </a:xfrm>
        </p:spPr>
        <p:txBody>
          <a:bodyPr>
            <a:noAutofit/>
          </a:bodyPr>
          <a:lstStyle/>
          <a:p>
            <a:r>
              <a:rPr lang="en-US" sz="1800" dirty="0"/>
              <a:t>In Architecture Design step, interactions between the application components are defined</a:t>
            </a:r>
            <a:r>
              <a:rPr lang="en-US" sz="1800" dirty="0" smtClean="0"/>
              <a:t>.</a:t>
            </a:r>
            <a:endParaRPr lang="en-US" sz="1800" dirty="0" smtClean="0"/>
          </a:p>
          <a:p>
            <a:endParaRPr lang="en-US" sz="1800" dirty="0"/>
          </a:p>
          <a:p>
            <a:r>
              <a:rPr lang="en-US" sz="1800" dirty="0"/>
              <a:t>CCM components have the following characteristics:</a:t>
            </a:r>
            <a:endParaRPr lang="en-US" sz="1800" dirty="0"/>
          </a:p>
          <a:p>
            <a:pPr lvl="1"/>
            <a:r>
              <a:rPr lang="en-US" sz="1600" dirty="0"/>
              <a:t>Loose </a:t>
            </a:r>
            <a:r>
              <a:rPr lang="en-US" sz="1600" dirty="0" smtClean="0"/>
              <a:t>Coupling</a:t>
            </a:r>
            <a:endParaRPr lang="en-US" sz="1600" dirty="0" smtClean="0"/>
          </a:p>
          <a:p>
            <a:pPr lvl="2"/>
            <a:r>
              <a:rPr lang="en-US" sz="1200" dirty="0" smtClean="0"/>
              <a:t>Components </a:t>
            </a:r>
            <a:r>
              <a:rPr lang="en-US" sz="1200" dirty="0"/>
              <a:t>in the Cloud Component Model are </a:t>
            </a:r>
            <a:r>
              <a:rPr lang="en-US" sz="1200" dirty="0" smtClean="0"/>
              <a:t>loosely coupled</a:t>
            </a:r>
            <a:r>
              <a:rPr lang="en-US" sz="1200" dirty="0"/>
              <a:t>.  </a:t>
            </a:r>
            <a:endParaRPr lang="en-US" sz="1200" dirty="0"/>
          </a:p>
          <a:p>
            <a:pPr lvl="1"/>
            <a:r>
              <a:rPr lang="en-US" sz="1600" dirty="0"/>
              <a:t>Asynchronous </a:t>
            </a:r>
            <a:r>
              <a:rPr lang="en-US" sz="1600" dirty="0" smtClean="0"/>
              <a:t>Communication</a:t>
            </a:r>
            <a:endParaRPr lang="en-US" sz="1600" dirty="0" smtClean="0"/>
          </a:p>
          <a:p>
            <a:pPr lvl="2"/>
            <a:r>
              <a:rPr lang="en-US" sz="1200" dirty="0" smtClean="0"/>
              <a:t>By allowing asynchronous </a:t>
            </a:r>
            <a:r>
              <a:rPr lang="en-US" sz="1200" dirty="0"/>
              <a:t>communication between components, it is possible to add </a:t>
            </a:r>
            <a:r>
              <a:rPr lang="en-US" sz="1200" dirty="0" smtClean="0"/>
              <a:t>capacity by </a:t>
            </a:r>
            <a:r>
              <a:rPr lang="en-US" sz="1200" dirty="0"/>
              <a:t>adding additional servers when the application load increases. </a:t>
            </a:r>
            <a:r>
              <a:rPr lang="en-US" sz="1200" dirty="0" smtClean="0"/>
              <a:t>Asynchronous communication </a:t>
            </a:r>
            <a:r>
              <a:rPr lang="en-US" sz="1200" dirty="0"/>
              <a:t>is made possible by using messaging queues.  </a:t>
            </a:r>
            <a:endParaRPr lang="en-US" sz="1200" dirty="0"/>
          </a:p>
          <a:p>
            <a:pPr lvl="1"/>
            <a:r>
              <a:rPr lang="en-US" sz="1600" dirty="0"/>
              <a:t>Stateless </a:t>
            </a:r>
            <a:r>
              <a:rPr lang="en-US" sz="1600" dirty="0" smtClean="0"/>
              <a:t>Design</a:t>
            </a:r>
            <a:endParaRPr lang="en-US" sz="1600" dirty="0" smtClean="0"/>
          </a:p>
          <a:p>
            <a:pPr lvl="2"/>
            <a:r>
              <a:rPr lang="en-US" sz="1200" dirty="0" smtClean="0"/>
              <a:t>Components </a:t>
            </a:r>
            <a:r>
              <a:rPr lang="en-US" sz="1200" dirty="0"/>
              <a:t>in the Cloud Component Model are stateless</a:t>
            </a:r>
            <a:r>
              <a:rPr lang="en-US" sz="1200" dirty="0" smtClean="0"/>
              <a:t>. By </a:t>
            </a:r>
            <a:r>
              <a:rPr lang="en-US" sz="1200" dirty="0"/>
              <a:t>storing session state outside of the component </a:t>
            </a:r>
            <a:r>
              <a:rPr lang="en-US" sz="1200" dirty="0" smtClean="0"/>
              <a:t>(e.g</a:t>
            </a:r>
            <a:r>
              <a:rPr lang="en-US" sz="1200" dirty="0"/>
              <a:t>. in a database), </a:t>
            </a:r>
            <a:r>
              <a:rPr lang="en-US" sz="1200" dirty="0" smtClean="0"/>
              <a:t>stateless component </a:t>
            </a:r>
            <a:r>
              <a:rPr lang="en-US" sz="1200" dirty="0"/>
              <a:t>design enables distribution and horizontal scaling. </a:t>
            </a:r>
            <a:endParaRPr lang="en-US" sz="12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467476" y="5113672"/>
            <a:ext cx="50101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 </a:t>
            </a:r>
            <a:r>
              <a:rPr lang="en-US" sz="1400" dirty="0" smtClean="0"/>
              <a:t>Architecture design of an e-Commerce </a:t>
            </a:r>
            <a:r>
              <a:rPr lang="en-US" sz="1400" dirty="0"/>
              <a:t>application.</a:t>
            </a:r>
            <a:endParaRPr lang="en-US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3651" y="1825625"/>
            <a:ext cx="5133975" cy="3249947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CCM Deployment Design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5505450" cy="4351338"/>
          </a:xfrm>
        </p:spPr>
        <p:txBody>
          <a:bodyPr>
            <a:normAutofit/>
          </a:bodyPr>
          <a:lstStyle/>
          <a:p>
            <a:r>
              <a:rPr lang="en-US" sz="1800" dirty="0"/>
              <a:t>In Deployment Design step, application components are mapped to specific cloud resources such as web servers</a:t>
            </a:r>
            <a:r>
              <a:rPr lang="en-US" sz="1800" dirty="0" smtClean="0"/>
              <a:t>, application </a:t>
            </a:r>
            <a:r>
              <a:rPr lang="en-US" sz="1800" dirty="0"/>
              <a:t>servers, database servers, etc.   </a:t>
            </a:r>
            <a:endParaRPr lang="en-US" sz="1800" dirty="0"/>
          </a:p>
          <a:p>
            <a:r>
              <a:rPr lang="en-US" sz="1800" dirty="0"/>
              <a:t>Since the application components are designed to be loosely coupled and stateless with asynchronous communication, components can be deployed independently of each other. </a:t>
            </a:r>
            <a:endParaRPr lang="en-US" sz="1800" dirty="0"/>
          </a:p>
          <a:p>
            <a:r>
              <a:rPr lang="en-US" sz="1800" dirty="0"/>
              <a:t>This approach makes it easy to migrate application components from one cloud to the other. </a:t>
            </a:r>
            <a:endParaRPr lang="en-US" sz="1800" dirty="0" smtClean="0"/>
          </a:p>
          <a:p>
            <a:r>
              <a:rPr lang="en-US" sz="1800" dirty="0"/>
              <a:t>With this </a:t>
            </a:r>
            <a:r>
              <a:rPr lang="en-US" sz="1800" dirty="0" err="1"/>
              <a:t>fiexibility</a:t>
            </a:r>
            <a:r>
              <a:rPr lang="en-US" sz="1800" dirty="0"/>
              <a:t> in application </a:t>
            </a:r>
            <a:r>
              <a:rPr lang="en-US" sz="1800" dirty="0" smtClean="0"/>
              <a:t>design and </a:t>
            </a:r>
            <a:r>
              <a:rPr lang="en-US" sz="1800" dirty="0"/>
              <a:t>deployment, the application developers can ensure that the applications meet </a:t>
            </a:r>
            <a:r>
              <a:rPr lang="en-US" sz="1800" dirty="0" smtClean="0"/>
              <a:t>the performance </a:t>
            </a:r>
            <a:r>
              <a:rPr lang="en-US" sz="1800" dirty="0"/>
              <a:t>and cost requirements with changing contexts. </a:t>
            </a:r>
            <a:endParaRPr lang="en-US" sz="18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661150" y="5303841"/>
            <a:ext cx="50101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Deployment design of an e-Commerce application</a:t>
            </a:r>
            <a:endParaRPr lang="en-US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950" y="1825625"/>
            <a:ext cx="4044549" cy="3502931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SOA </a:t>
            </a:r>
            <a:r>
              <a:rPr lang="en-US" dirty="0" err="1" smtClean="0">
                <a:latin typeface="+mn-lt"/>
              </a:rPr>
              <a:t>vs</a:t>
            </a:r>
            <a:r>
              <a:rPr lang="en-US" dirty="0" smtClean="0">
                <a:latin typeface="+mn-lt"/>
              </a:rPr>
              <a:t> CCM</a:t>
            </a:r>
            <a:endParaRPr lang="en-US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717801" y="2201334"/>
          <a:ext cx="6553198" cy="310218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658038"/>
                <a:gridCol w="2447580"/>
                <a:gridCol w="2447580"/>
              </a:tblGrid>
              <a:tr h="287867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SOA</a:t>
                      </a:r>
                      <a:endParaRPr lang="en-US" sz="1400" b="1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CCM</a:t>
                      </a:r>
                      <a:endParaRPr lang="en-US" sz="1400" b="1" dirty="0"/>
                    </a:p>
                  </a:txBody>
                  <a:tcPr marL="68580" marR="68580" marT="66040" marB="66040"/>
                </a:tc>
              </a:tr>
              <a:tr h="9990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Standardization</a:t>
                      </a:r>
                      <a:r>
                        <a:rPr lang="en-US" sz="1400" baseline="0" dirty="0" smtClean="0"/>
                        <a:t> &amp; Re-use</a:t>
                      </a:r>
                      <a:endParaRPr lang="en-US" sz="1400" b="1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SOA</a:t>
                      </a:r>
                      <a:r>
                        <a:rPr lang="en-US" sz="1400" baseline="0" dirty="0" smtClean="0"/>
                        <a:t> advocates principles of reuse and well defined relationship between service provider and service consumer.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CCM is based on reusable components which can be used by multiple cloud applications.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</a:tr>
              <a:tr h="6434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Loose coupling</a:t>
                      </a:r>
                      <a:endParaRPr lang="en-US" sz="1400" b="1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SOA is based on loosely coupled</a:t>
                      </a:r>
                      <a:r>
                        <a:rPr lang="en-US" sz="1400" baseline="0" dirty="0" smtClean="0"/>
                        <a:t> services that minimize dependencies.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CCM is based on loosely coupled components that communicate asynchronously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</a:tr>
              <a:tr h="8212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Statelessness</a:t>
                      </a:r>
                      <a:endParaRPr lang="en-US" sz="1400" b="1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SOA services minimize resource consumption by deferring the management of state information.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CCM components are stateless. State is stored outside of the components.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51450" y="1864784"/>
            <a:ext cx="198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Similarities</a:t>
            </a:r>
            <a:endParaRPr lang="en-US" sz="16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SOA </a:t>
            </a:r>
            <a:r>
              <a:rPr lang="en-US" dirty="0" err="1" smtClean="0">
                <a:latin typeface="+mn-lt"/>
              </a:rPr>
              <a:t>vs</a:t>
            </a:r>
            <a:r>
              <a:rPr lang="en-US" dirty="0" smtClean="0">
                <a:latin typeface="+mn-lt"/>
              </a:rPr>
              <a:t> CCM</a:t>
            </a:r>
            <a:endParaRPr lang="en-US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921933" y="1896532"/>
          <a:ext cx="8534399" cy="42062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46201"/>
                <a:gridCol w="3395133"/>
                <a:gridCol w="3793065"/>
              </a:tblGrid>
              <a:tr h="276665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SOA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CCM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</a:tr>
              <a:tr h="61842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 points</a:t>
                      </a:r>
                      <a:endParaRPr lang="en-US" sz="1400" b="1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SOA</a:t>
                      </a:r>
                      <a:r>
                        <a:rPr lang="en-US" sz="1400" baseline="0" dirty="0" smtClean="0"/>
                        <a:t> services have s</a:t>
                      </a:r>
                      <a:r>
                        <a:rPr lang="en-US" sz="1400" dirty="0" smtClean="0"/>
                        <a:t>mall</a:t>
                      </a:r>
                      <a:r>
                        <a:rPr lang="en-US" sz="1400" baseline="0" dirty="0" smtClean="0"/>
                        <a:t> and well-defined set of endpoints through which many types of data can pass.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CCM components have very</a:t>
                      </a:r>
                      <a:r>
                        <a:rPr lang="en-US" sz="1400" baseline="0" dirty="0" smtClean="0"/>
                        <a:t> large number of endpoints. There is an endpoint for each resource in a component, identified by a URI.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</a:tr>
              <a:tr h="61842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Messaging</a:t>
                      </a:r>
                      <a:endParaRPr lang="en-US" sz="1400" b="1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SOA uses a messaging layer above HTTP by using SOAP</a:t>
                      </a:r>
                      <a:r>
                        <a:rPr lang="en-US" sz="1400" baseline="0" dirty="0" smtClean="0"/>
                        <a:t> which provide prohibitive constraints to developers.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CCM</a:t>
                      </a:r>
                      <a:r>
                        <a:rPr lang="en-US" sz="1400" baseline="0" dirty="0" smtClean="0"/>
                        <a:t> components use HTTP and REST for messaging.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</a:tr>
              <a:tr h="44754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Security</a:t>
                      </a:r>
                      <a:endParaRPr lang="en-US" sz="1400" b="1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Uses WS-Security</a:t>
                      </a:r>
                      <a:r>
                        <a:rPr lang="en-US" sz="1400" baseline="0" dirty="0" smtClean="0"/>
                        <a:t> , SAML and other standards for security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CCM components</a:t>
                      </a:r>
                      <a:r>
                        <a:rPr lang="en-US" sz="1400" baseline="0" dirty="0" smtClean="0"/>
                        <a:t> use HTTPS for security.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</a:tr>
              <a:tr h="61842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Interfacing </a:t>
                      </a:r>
                      <a:endParaRPr lang="en-US" sz="1400" b="1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SOA uses XML for interfacing.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CCM allows resources in components</a:t>
                      </a:r>
                      <a:r>
                        <a:rPr lang="en-US" sz="1400" baseline="0" dirty="0" smtClean="0"/>
                        <a:t>  represent different formats for interfacing (HTML, XML, JSON, etc.).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</a:tr>
              <a:tr h="79024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Consumption</a:t>
                      </a:r>
                      <a:endParaRPr lang="en-US" sz="1400" b="1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Consuming traditional SOA services</a:t>
                      </a:r>
                      <a:r>
                        <a:rPr lang="en-US" sz="1400" baseline="0" dirty="0" smtClean="0"/>
                        <a:t> in a browser is cumbersome.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CCM components and the underlying component resources  are exposed as XML,</a:t>
                      </a:r>
                      <a:r>
                        <a:rPr lang="en-US" sz="1400" baseline="0" dirty="0" smtClean="0"/>
                        <a:t> JSON (and other formats) over HTTP or REST, thus easy to consume in the browser.</a:t>
                      </a:r>
                      <a:endParaRPr lang="en-US" sz="1400" dirty="0"/>
                    </a:p>
                  </a:txBody>
                  <a:tcPr marL="68580" marR="68580" marT="66040" marB="66040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667376" y="1419186"/>
            <a:ext cx="198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Differences</a:t>
            </a:r>
            <a:endParaRPr lang="en-US" sz="16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>
                <a:latin typeface="+mn-lt"/>
              </a:rPr>
              <a:t>Model View Controller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639425" cy="4351338"/>
          </a:xfrm>
        </p:spPr>
        <p:txBody>
          <a:bodyPr>
            <a:noAutofit/>
          </a:bodyPr>
          <a:lstStyle/>
          <a:p>
            <a:r>
              <a:rPr lang="en-US" sz="2000" dirty="0"/>
              <a:t>Model View Controller (MVC) is a popular software design pattern for web applications.</a:t>
            </a:r>
            <a:endParaRPr lang="en-US" sz="2000" dirty="0"/>
          </a:p>
          <a:p>
            <a:r>
              <a:rPr lang="en-US" sz="2000" dirty="0" smtClean="0"/>
              <a:t>Model</a:t>
            </a:r>
            <a:endParaRPr lang="en-US" sz="2000" dirty="0" smtClean="0"/>
          </a:p>
          <a:p>
            <a:pPr lvl="1"/>
            <a:r>
              <a:rPr lang="en-US" sz="1100" dirty="0" smtClean="0"/>
              <a:t>Model </a:t>
            </a:r>
            <a:r>
              <a:rPr lang="en-US" sz="1100" dirty="0"/>
              <a:t>manages the data and the behavior of the applications.   </a:t>
            </a:r>
            <a:r>
              <a:rPr lang="en-US" sz="1100" dirty="0" smtClean="0"/>
              <a:t>Model processes </a:t>
            </a:r>
            <a:r>
              <a:rPr lang="en-US" sz="1100" dirty="0"/>
              <a:t>events sent by the controller. Model has no information about the views </a:t>
            </a:r>
            <a:r>
              <a:rPr lang="en-US" sz="1100" dirty="0" smtClean="0"/>
              <a:t>and controllers</a:t>
            </a:r>
            <a:r>
              <a:rPr lang="en-US" sz="1100" dirty="0"/>
              <a:t>. Model responds to the requests for </a:t>
            </a:r>
            <a:r>
              <a:rPr lang="en-US" sz="1100" dirty="0" smtClean="0"/>
              <a:t> information </a:t>
            </a:r>
            <a:r>
              <a:rPr lang="en-US" sz="1100" dirty="0"/>
              <a:t>about its state (from </a:t>
            </a:r>
            <a:r>
              <a:rPr lang="en-US" sz="1100" dirty="0" smtClean="0"/>
              <a:t>the view</a:t>
            </a:r>
            <a:r>
              <a:rPr lang="en-US" sz="1100" dirty="0"/>
              <a:t>) and responds to the instructions to change state (from controller).</a:t>
            </a:r>
            <a:endParaRPr lang="en-US" sz="1100" dirty="0"/>
          </a:p>
          <a:p>
            <a:r>
              <a:rPr lang="en-US" sz="2000" dirty="0" smtClean="0"/>
              <a:t>View</a:t>
            </a:r>
            <a:endParaRPr lang="en-US" sz="2000" dirty="0" smtClean="0"/>
          </a:p>
          <a:p>
            <a:pPr lvl="1"/>
            <a:r>
              <a:rPr lang="en-US" sz="1100" dirty="0" smtClean="0"/>
              <a:t>View </a:t>
            </a:r>
            <a:r>
              <a:rPr lang="en-US" sz="1100" dirty="0"/>
              <a:t>prepares the interface which is shown to the user. Users interact with </a:t>
            </a:r>
            <a:r>
              <a:rPr lang="en-US" sz="1100" dirty="0" smtClean="0"/>
              <a:t>the application </a:t>
            </a:r>
            <a:r>
              <a:rPr lang="en-US" sz="1100" dirty="0"/>
              <a:t>through views. Views present the information that the model or </a:t>
            </a:r>
            <a:r>
              <a:rPr lang="en-US" sz="1100" dirty="0" smtClean="0"/>
              <a:t>controller tell </a:t>
            </a:r>
            <a:r>
              <a:rPr lang="en-US" sz="1100" dirty="0"/>
              <a:t>the view to present to the user and also handle user requests and sends them to </a:t>
            </a:r>
            <a:r>
              <a:rPr lang="en-US" sz="1100" dirty="0" smtClean="0"/>
              <a:t>the controller</a:t>
            </a:r>
            <a:r>
              <a:rPr lang="en-US" sz="1100" dirty="0"/>
              <a:t>.</a:t>
            </a:r>
            <a:endParaRPr lang="en-US" sz="1100" dirty="0"/>
          </a:p>
          <a:p>
            <a:r>
              <a:rPr lang="en-US" sz="2000" dirty="0" smtClean="0"/>
              <a:t>Controller</a:t>
            </a:r>
            <a:endParaRPr lang="en-US" sz="2000" dirty="0" smtClean="0"/>
          </a:p>
          <a:p>
            <a:pPr lvl="1"/>
            <a:r>
              <a:rPr lang="en-US" sz="1100" dirty="0" smtClean="0"/>
              <a:t>Controller </a:t>
            </a:r>
            <a:r>
              <a:rPr lang="en-US" sz="1100" dirty="0"/>
              <a:t>glues the model to the view. Controller processes user </a:t>
            </a:r>
            <a:r>
              <a:rPr lang="en-US" sz="1100" dirty="0" smtClean="0"/>
              <a:t>requests and </a:t>
            </a:r>
            <a:r>
              <a:rPr lang="en-US" sz="1100" dirty="0"/>
              <a:t>updates the model when the user manipulates the view. Controller also </a:t>
            </a:r>
            <a:r>
              <a:rPr lang="en-US" sz="1100" dirty="0" smtClean="0"/>
              <a:t>updates the </a:t>
            </a:r>
            <a:r>
              <a:rPr lang="en-US" sz="1100" dirty="0"/>
              <a:t>view when the model changes.</a:t>
            </a:r>
            <a:endParaRPr lang="en-US" sz="11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1874" y="4573211"/>
            <a:ext cx="3186401" cy="1603752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err="1">
                <a:latin typeface="+mn-lt"/>
              </a:rPr>
              <a:t>RESTful</a:t>
            </a:r>
            <a:r>
              <a:rPr lang="en-US" dirty="0">
                <a:latin typeface="+mn-lt"/>
              </a:rPr>
              <a:t> Web Services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687050" cy="4351338"/>
          </a:xfrm>
        </p:spPr>
        <p:txBody>
          <a:bodyPr>
            <a:noAutofit/>
          </a:bodyPr>
          <a:lstStyle/>
          <a:p>
            <a:r>
              <a:rPr lang="en-US" sz="2000" dirty="0"/>
              <a:t>Representational State Transfer (REST) is a set of architectural principles by which you can design web services and web APIs that focus on a </a:t>
            </a:r>
            <a:r>
              <a:rPr lang="en-US" sz="2000" dirty="0" smtClean="0"/>
              <a:t>system’s </a:t>
            </a:r>
            <a:r>
              <a:rPr lang="en-US" sz="2000" dirty="0"/>
              <a:t>resources and how resource states are addressed and transferred.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REST architectural constraints apply to the components, connectors, and data elements, within a distributed hypermedia system</a:t>
            </a:r>
            <a:r>
              <a:rPr lang="en-US" sz="2000" dirty="0" smtClean="0"/>
              <a:t>.</a:t>
            </a:r>
            <a:endParaRPr lang="en-US" sz="2000" dirty="0" smtClean="0"/>
          </a:p>
          <a:p>
            <a:r>
              <a:rPr lang="en-US" sz="2000" dirty="0"/>
              <a:t>A </a:t>
            </a:r>
            <a:r>
              <a:rPr lang="en-US" sz="2000" dirty="0" err="1"/>
              <a:t>RESTful</a:t>
            </a:r>
            <a:r>
              <a:rPr lang="en-US" sz="2000" dirty="0"/>
              <a:t> web service is a web API implemented using HTTP and REST principles.</a:t>
            </a:r>
            <a:endParaRPr lang="en-US" sz="2000" dirty="0" smtClean="0"/>
          </a:p>
          <a:p>
            <a:r>
              <a:rPr lang="en-US" sz="2000" dirty="0"/>
              <a:t>The REST architectural constraints are as follows:</a:t>
            </a:r>
            <a:endParaRPr lang="en-US" sz="2000" dirty="0"/>
          </a:p>
          <a:p>
            <a:pPr lvl="1"/>
            <a:r>
              <a:rPr lang="en-US" sz="1600" dirty="0"/>
              <a:t>Client-Server</a:t>
            </a:r>
            <a:endParaRPr lang="en-US" sz="1600" dirty="0"/>
          </a:p>
          <a:p>
            <a:pPr lvl="1"/>
            <a:r>
              <a:rPr lang="en-US" sz="1600" dirty="0"/>
              <a:t>Stateless</a:t>
            </a:r>
            <a:endParaRPr lang="en-US" sz="1600" dirty="0"/>
          </a:p>
          <a:p>
            <a:pPr lvl="1"/>
            <a:r>
              <a:rPr lang="en-US" sz="1600" dirty="0"/>
              <a:t>Cacheable</a:t>
            </a:r>
            <a:endParaRPr lang="en-US" sz="1600" dirty="0"/>
          </a:p>
          <a:p>
            <a:pPr lvl="1"/>
            <a:r>
              <a:rPr lang="en-US" sz="1600" dirty="0"/>
              <a:t>Layered System</a:t>
            </a:r>
            <a:endParaRPr lang="en-US" sz="1600" dirty="0"/>
          </a:p>
          <a:p>
            <a:pPr lvl="1"/>
            <a:r>
              <a:rPr lang="en-US" sz="1600" dirty="0"/>
              <a:t>Uniform Interface</a:t>
            </a:r>
            <a:endParaRPr lang="en-US" sz="1600" dirty="0"/>
          </a:p>
          <a:p>
            <a:pPr lvl="1"/>
            <a:r>
              <a:rPr lang="en-US" sz="1600" dirty="0"/>
              <a:t>Code on demand</a:t>
            </a:r>
            <a:endParaRPr lang="en-US" sz="16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 Python Web Application Framework - </a:t>
            </a:r>
            <a:r>
              <a:rPr lang="en-US" dirty="0" err="1">
                <a:latin typeface="+mn-lt"/>
              </a:rPr>
              <a:t>Django</a:t>
            </a:r>
            <a:endParaRPr lang="en-US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838200" y="1825625"/>
            <a:ext cx="10701867" cy="4422775"/>
          </a:xfrm>
        </p:spPr>
        <p:txBody>
          <a:bodyPr>
            <a:normAutofit/>
          </a:bodyPr>
          <a:lstStyle/>
          <a:p>
            <a:r>
              <a:rPr lang="en-US" sz="2000" dirty="0" err="1"/>
              <a:t>Django</a:t>
            </a:r>
            <a:r>
              <a:rPr lang="en-US" sz="2000" dirty="0"/>
              <a:t> is an open source web application framework for developing web applications </a:t>
            </a:r>
            <a:r>
              <a:rPr lang="en-US" sz="2000" dirty="0" smtClean="0"/>
              <a:t>in Python</a:t>
            </a:r>
            <a:r>
              <a:rPr lang="en-US" sz="2000" dirty="0"/>
              <a:t>. </a:t>
            </a:r>
            <a:endParaRPr lang="en-US" sz="2000" dirty="0" smtClean="0"/>
          </a:p>
          <a:p>
            <a:r>
              <a:rPr lang="en-US" sz="2000" dirty="0" smtClean="0"/>
              <a:t>A </a:t>
            </a:r>
            <a:r>
              <a:rPr lang="en-US" sz="2000" dirty="0"/>
              <a:t>web application framework in general is a collection of solutions, </a:t>
            </a:r>
            <a:r>
              <a:rPr lang="en-US" sz="2000" dirty="0" smtClean="0"/>
              <a:t>packages and </a:t>
            </a:r>
            <a:r>
              <a:rPr lang="en-US" sz="2000" dirty="0"/>
              <a:t>best practices that allows development of web applications and dynamic websites. </a:t>
            </a:r>
            <a:endParaRPr lang="en-US" sz="2000" dirty="0" smtClean="0"/>
          </a:p>
          <a:p>
            <a:r>
              <a:rPr lang="en-US" sz="2000" dirty="0" err="1" smtClean="0"/>
              <a:t>Django</a:t>
            </a:r>
            <a:r>
              <a:rPr lang="en-US" sz="2000" dirty="0" smtClean="0"/>
              <a:t> is </a:t>
            </a:r>
            <a:r>
              <a:rPr lang="en-US" sz="2000" dirty="0"/>
              <a:t>based on the Model-Template-View architecture and provides a separation of the </a:t>
            </a:r>
            <a:r>
              <a:rPr lang="en-US" sz="2000" dirty="0" smtClean="0"/>
              <a:t>data model </a:t>
            </a:r>
            <a:r>
              <a:rPr lang="en-US" sz="2000" dirty="0"/>
              <a:t>from the business rules and the user interface. </a:t>
            </a:r>
            <a:endParaRPr lang="en-US" sz="2000" dirty="0" smtClean="0"/>
          </a:p>
          <a:p>
            <a:r>
              <a:rPr lang="en-US" sz="2000" dirty="0" err="1" smtClean="0"/>
              <a:t>Django</a:t>
            </a:r>
            <a:r>
              <a:rPr lang="en-US" sz="2000" dirty="0" smtClean="0"/>
              <a:t> </a:t>
            </a:r>
            <a:r>
              <a:rPr lang="en-US" sz="2000" dirty="0"/>
              <a:t>provides a unified API to </a:t>
            </a:r>
            <a:r>
              <a:rPr lang="en-US" sz="2000" dirty="0" smtClean="0"/>
              <a:t>a database </a:t>
            </a:r>
            <a:r>
              <a:rPr lang="en-US" sz="2000" dirty="0"/>
              <a:t>backend. </a:t>
            </a:r>
            <a:endParaRPr lang="en-US" sz="2000" dirty="0" smtClean="0"/>
          </a:p>
          <a:p>
            <a:r>
              <a:rPr lang="en-US" sz="2000" dirty="0" smtClean="0"/>
              <a:t>Thus </a:t>
            </a:r>
            <a:r>
              <a:rPr lang="en-US" sz="2000" dirty="0"/>
              <a:t>web applications built with </a:t>
            </a:r>
            <a:r>
              <a:rPr lang="en-US" sz="2000" dirty="0" err="1"/>
              <a:t>Django</a:t>
            </a:r>
            <a:r>
              <a:rPr lang="en-US" sz="2000" dirty="0"/>
              <a:t> can work with different </a:t>
            </a:r>
            <a:r>
              <a:rPr lang="en-US" sz="2000" dirty="0" smtClean="0"/>
              <a:t>databases without </a:t>
            </a:r>
            <a:r>
              <a:rPr lang="en-US" sz="2000" dirty="0"/>
              <a:t>requiring any code changes. </a:t>
            </a:r>
            <a:endParaRPr lang="en-US" sz="2000" dirty="0" smtClean="0"/>
          </a:p>
          <a:p>
            <a:r>
              <a:rPr lang="en-US" sz="2000" dirty="0" smtClean="0"/>
              <a:t>With </a:t>
            </a:r>
            <a:r>
              <a:rPr lang="en-US" sz="2000" dirty="0"/>
              <a:t>this </a:t>
            </a:r>
            <a:r>
              <a:rPr lang="en-US" sz="2000" dirty="0" err="1"/>
              <a:t>fiexibility</a:t>
            </a:r>
            <a:r>
              <a:rPr lang="en-US" sz="2000" dirty="0"/>
              <a:t> in web application design </a:t>
            </a:r>
            <a:r>
              <a:rPr lang="en-US" sz="2000" dirty="0" smtClean="0"/>
              <a:t>combined with </a:t>
            </a:r>
            <a:r>
              <a:rPr lang="en-US" sz="2000" dirty="0"/>
              <a:t>the powerful capabilities of the Python language and the Python ecosystem, </a:t>
            </a:r>
            <a:r>
              <a:rPr lang="en-US" sz="2000" dirty="0" err="1"/>
              <a:t>Django</a:t>
            </a:r>
            <a:r>
              <a:rPr lang="en-US" sz="2000" dirty="0"/>
              <a:t> </a:t>
            </a:r>
            <a:r>
              <a:rPr lang="en-US" sz="2000" dirty="0" smtClean="0"/>
              <a:t>is best </a:t>
            </a:r>
            <a:r>
              <a:rPr lang="en-US" sz="2000" dirty="0"/>
              <a:t>suited for cloud applications. </a:t>
            </a:r>
            <a:endParaRPr lang="en-US" sz="2000" dirty="0" smtClean="0"/>
          </a:p>
          <a:p>
            <a:r>
              <a:rPr lang="en-US" sz="2000" dirty="0" err="1" smtClean="0"/>
              <a:t>Django</a:t>
            </a:r>
            <a:r>
              <a:rPr lang="en-US" sz="2000" dirty="0" smtClean="0"/>
              <a:t> </a:t>
            </a:r>
            <a:r>
              <a:rPr lang="en-US" sz="2000" dirty="0"/>
              <a:t>consists of an object-relational mapper, a </a:t>
            </a:r>
            <a:r>
              <a:rPr lang="en-US" sz="2000" dirty="0" smtClean="0"/>
              <a:t>web </a:t>
            </a:r>
            <a:r>
              <a:rPr lang="en-US" sz="2000" dirty="0" err="1" smtClean="0"/>
              <a:t>templating</a:t>
            </a:r>
            <a:r>
              <a:rPr lang="en-US" sz="2000" dirty="0" smtClean="0"/>
              <a:t> </a:t>
            </a:r>
            <a:r>
              <a:rPr lang="en-US" sz="2000" dirty="0"/>
              <a:t>system and a regular-expression-based URL dispatcher.</a:t>
            </a:r>
            <a:endParaRPr lang="en-US" sz="1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+mn-lt"/>
              </a:rPr>
              <a:t>Django</a:t>
            </a:r>
            <a:r>
              <a:rPr lang="en-US" dirty="0" smtClean="0">
                <a:latin typeface="+mn-lt"/>
              </a:rPr>
              <a:t> Architecture</a:t>
            </a:r>
            <a:endParaRPr lang="en-US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838200" y="1825625"/>
            <a:ext cx="10701867" cy="4422775"/>
          </a:xfrm>
        </p:spPr>
        <p:txBody>
          <a:bodyPr>
            <a:normAutofit/>
          </a:bodyPr>
          <a:lstStyle/>
          <a:p>
            <a:r>
              <a:rPr lang="en-US" sz="2000" dirty="0" err="1"/>
              <a:t>Django</a:t>
            </a:r>
            <a:r>
              <a:rPr lang="en-US" sz="2000" dirty="0"/>
              <a:t> is Model-Template-View (MTV) framework. 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Model</a:t>
            </a:r>
            <a:endParaRPr lang="en-US" sz="2000" dirty="0"/>
          </a:p>
          <a:p>
            <a:pPr lvl="1"/>
            <a:r>
              <a:rPr lang="en-US" sz="1600" dirty="0"/>
              <a:t>The model acts as a definition of some stored data and handles the interactions with </a:t>
            </a:r>
            <a:r>
              <a:rPr lang="en-US" sz="1600" dirty="0" smtClean="0"/>
              <a:t>the database</a:t>
            </a:r>
            <a:r>
              <a:rPr lang="en-US" sz="1600" dirty="0"/>
              <a:t>. In a web application, the data can be stored in a relational database, </a:t>
            </a:r>
            <a:r>
              <a:rPr lang="en-US" sz="1600" dirty="0" smtClean="0"/>
              <a:t>non-relational database</a:t>
            </a:r>
            <a:r>
              <a:rPr lang="en-US" sz="1600" dirty="0"/>
              <a:t>, an XML file, etc. A </a:t>
            </a:r>
            <a:r>
              <a:rPr lang="en-US" sz="1600" dirty="0" err="1"/>
              <a:t>Django</a:t>
            </a:r>
            <a:r>
              <a:rPr lang="en-US" sz="1600" dirty="0"/>
              <a:t> model is a Python class that outlines the variables </a:t>
            </a:r>
            <a:r>
              <a:rPr lang="en-US" sz="1600" dirty="0" smtClean="0"/>
              <a:t>and methods </a:t>
            </a:r>
            <a:r>
              <a:rPr lang="en-US" sz="1600" dirty="0"/>
              <a:t>for a particular type of data.</a:t>
            </a:r>
            <a:endParaRPr lang="en-US" sz="1600" dirty="0"/>
          </a:p>
          <a:p>
            <a:r>
              <a:rPr lang="en-US" sz="2000" dirty="0"/>
              <a:t>Template</a:t>
            </a:r>
            <a:endParaRPr lang="en-US" sz="2000" dirty="0"/>
          </a:p>
          <a:p>
            <a:pPr lvl="1"/>
            <a:r>
              <a:rPr lang="en-US" sz="1600" dirty="0"/>
              <a:t>In a typical </a:t>
            </a:r>
            <a:r>
              <a:rPr lang="en-US" sz="1600" dirty="0" err="1"/>
              <a:t>Django</a:t>
            </a:r>
            <a:r>
              <a:rPr lang="en-US" sz="1600" dirty="0"/>
              <a:t> web application, the template is simply an HTML page with a few </a:t>
            </a:r>
            <a:r>
              <a:rPr lang="en-US" sz="1600" dirty="0" smtClean="0"/>
              <a:t>extra placeholders</a:t>
            </a:r>
            <a:r>
              <a:rPr lang="en-US" sz="1600" dirty="0"/>
              <a:t>. </a:t>
            </a:r>
            <a:r>
              <a:rPr lang="en-US" sz="1600" dirty="0" err="1"/>
              <a:t>Django’s</a:t>
            </a:r>
            <a:r>
              <a:rPr lang="en-US" sz="1600" dirty="0"/>
              <a:t> template language can be used to create various forms of text </a:t>
            </a:r>
            <a:r>
              <a:rPr lang="en-US" sz="1600" dirty="0" smtClean="0"/>
              <a:t>files (</a:t>
            </a:r>
            <a:r>
              <a:rPr lang="en-US" sz="1600" dirty="0"/>
              <a:t>XML, email, CSS, </a:t>
            </a:r>
            <a:r>
              <a:rPr lang="en-US" sz="1600" dirty="0" err="1"/>
              <a:t>Javascript</a:t>
            </a:r>
            <a:r>
              <a:rPr lang="en-US" sz="1600" dirty="0"/>
              <a:t>, CSV, etc.)</a:t>
            </a:r>
            <a:endParaRPr lang="en-US" sz="1600" dirty="0"/>
          </a:p>
          <a:p>
            <a:r>
              <a:rPr lang="en-US" sz="2000" dirty="0"/>
              <a:t>View</a:t>
            </a:r>
            <a:endParaRPr lang="en-US" sz="2000" dirty="0"/>
          </a:p>
          <a:p>
            <a:pPr lvl="1"/>
            <a:r>
              <a:rPr lang="en-US" sz="1600" dirty="0"/>
              <a:t>The view ties the model to the template. The view is where you write the code that </a:t>
            </a:r>
            <a:r>
              <a:rPr lang="en-US" sz="1600" dirty="0" smtClean="0"/>
              <a:t>actually generates </a:t>
            </a:r>
            <a:r>
              <a:rPr lang="en-US" sz="1600" dirty="0"/>
              <a:t>the web pages. View determines what data is to be displayed, retrieves the </a:t>
            </a:r>
            <a:r>
              <a:rPr lang="en-US" sz="1600" dirty="0" smtClean="0"/>
              <a:t>data from </a:t>
            </a:r>
            <a:r>
              <a:rPr lang="en-US" sz="1600" dirty="0"/>
              <a:t>the database and passes the data to the template.</a:t>
            </a:r>
            <a:endParaRPr lang="en-US" sz="1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Outline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 Considerations for Cloud Applications</a:t>
            </a:r>
            <a:endParaRPr lang="en-US" dirty="0"/>
          </a:p>
          <a:p>
            <a:r>
              <a:rPr lang="en-US" dirty="0"/>
              <a:t>Cloud Application Design Methodologies</a:t>
            </a:r>
            <a:endParaRPr lang="en-US" dirty="0"/>
          </a:p>
          <a:p>
            <a:r>
              <a:rPr lang="en-US" dirty="0"/>
              <a:t>Reference Architectures for Cloud Applications</a:t>
            </a:r>
            <a:endParaRPr lang="en-US" dirty="0"/>
          </a:p>
          <a:p>
            <a:r>
              <a:rPr lang="en-US" dirty="0"/>
              <a:t>Python Web Application Framework - Django</a:t>
            </a:r>
            <a:endParaRPr lang="en-US" dirty="0"/>
          </a:p>
          <a:p>
            <a:r>
              <a:rPr lang="en-US" dirty="0"/>
              <a:t>Designing a RESTful Web API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sz="4000" dirty="0">
                <a:latin typeface="+mn-lt"/>
              </a:rPr>
              <a:t>Design methodology for </a:t>
            </a:r>
            <a:r>
              <a:rPr lang="en-US" sz="4000" dirty="0" err="1">
                <a:latin typeface="+mn-lt"/>
              </a:rPr>
              <a:t>IaaS</a:t>
            </a:r>
            <a:r>
              <a:rPr lang="en-US" sz="4000" dirty="0">
                <a:latin typeface="+mn-lt"/>
              </a:rPr>
              <a:t> service model</a:t>
            </a:r>
            <a:endParaRPr lang="en-US" sz="4000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Diagram 9"/>
          <p:cNvGraphicFramePr/>
          <p:nvPr/>
        </p:nvGraphicFramePr>
        <p:xfrm>
          <a:off x="1777999" y="1761067"/>
          <a:ext cx="8881533" cy="4377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sz="4000" dirty="0">
                <a:latin typeface="+mn-lt"/>
              </a:rPr>
              <a:t>Design methodology for </a:t>
            </a:r>
            <a:r>
              <a:rPr lang="en-US" sz="4000" dirty="0" err="1" smtClean="0">
                <a:latin typeface="+mn-lt"/>
              </a:rPr>
              <a:t>PaaS</a:t>
            </a:r>
            <a:r>
              <a:rPr lang="en-US" sz="4000" dirty="0" smtClean="0">
                <a:latin typeface="+mn-lt"/>
              </a:rPr>
              <a:t> </a:t>
            </a:r>
            <a:r>
              <a:rPr lang="en-US" sz="4000" dirty="0">
                <a:latin typeface="+mn-lt"/>
              </a:rPr>
              <a:t>service model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For applications that use the Platform-as-a-service (</a:t>
            </a:r>
            <a:r>
              <a:rPr lang="en-US" sz="1800" dirty="0" err="1"/>
              <a:t>PaaS</a:t>
            </a:r>
            <a:r>
              <a:rPr lang="en-US" sz="1800" dirty="0"/>
              <a:t>) cloud service model, the architecture and deployment design steps are not required since the platform takes care of the architecture and deployment. </a:t>
            </a:r>
            <a:endParaRPr lang="en-US" sz="1800" dirty="0" smtClean="0"/>
          </a:p>
          <a:p>
            <a:r>
              <a:rPr lang="en-US" sz="1800" dirty="0" smtClean="0"/>
              <a:t>Component Design</a:t>
            </a:r>
            <a:endParaRPr lang="en-US" sz="1800" dirty="0" smtClean="0"/>
          </a:p>
          <a:p>
            <a:pPr lvl="1"/>
            <a:r>
              <a:rPr lang="en-US" sz="1400" dirty="0" smtClean="0"/>
              <a:t>In </a:t>
            </a:r>
            <a:r>
              <a:rPr lang="en-US" sz="1400" dirty="0"/>
              <a:t>the component design step, the developers have to take into consideration the platform specific features.  </a:t>
            </a:r>
            <a:endParaRPr lang="en-US" sz="1400" dirty="0"/>
          </a:p>
          <a:p>
            <a:r>
              <a:rPr lang="en-US" sz="1800" dirty="0" smtClean="0"/>
              <a:t>Platform Specific Software</a:t>
            </a:r>
            <a:endParaRPr lang="en-US" sz="1800" dirty="0" smtClean="0"/>
          </a:p>
          <a:p>
            <a:pPr lvl="1"/>
            <a:r>
              <a:rPr lang="en-US" sz="1400" dirty="0" smtClean="0"/>
              <a:t>Different </a:t>
            </a:r>
            <a:r>
              <a:rPr lang="en-US" sz="1400" dirty="0" err="1"/>
              <a:t>PaaS</a:t>
            </a:r>
            <a:r>
              <a:rPr lang="en-US" sz="1400" dirty="0"/>
              <a:t> offerings such as Google App Engine, Windows Azure Web Sites, etc., provide platform specific software development kits (SDKs) for developing cloud applications. </a:t>
            </a:r>
            <a:endParaRPr lang="en-US" sz="1400" dirty="0" smtClean="0"/>
          </a:p>
          <a:p>
            <a:r>
              <a:rPr lang="en-US" sz="1800" dirty="0" smtClean="0"/>
              <a:t>Sandbox Environments</a:t>
            </a:r>
            <a:endParaRPr lang="en-US" sz="1800" dirty="0" smtClean="0"/>
          </a:p>
          <a:p>
            <a:pPr lvl="1"/>
            <a:r>
              <a:rPr lang="en-US" sz="1400" dirty="0" smtClean="0"/>
              <a:t>Applications </a:t>
            </a:r>
            <a:r>
              <a:rPr lang="en-US" sz="1400" dirty="0"/>
              <a:t>designed for specific </a:t>
            </a:r>
            <a:r>
              <a:rPr lang="en-US" sz="1400" dirty="0" err="1"/>
              <a:t>PaaS</a:t>
            </a:r>
            <a:r>
              <a:rPr lang="en-US" sz="1400" dirty="0"/>
              <a:t> offerings run in sandbox environments and are allowed to perform only those actions that do not interfere with the performance of other applications. </a:t>
            </a:r>
            <a:endParaRPr lang="en-US" sz="1400" dirty="0" smtClean="0"/>
          </a:p>
          <a:p>
            <a:r>
              <a:rPr lang="en-US" sz="1800" dirty="0" smtClean="0"/>
              <a:t>Deployment &amp; Scaling</a:t>
            </a:r>
            <a:endParaRPr lang="en-US" sz="1800" dirty="0" smtClean="0"/>
          </a:p>
          <a:p>
            <a:pPr lvl="1"/>
            <a:r>
              <a:rPr lang="en-US" sz="1400" dirty="0" smtClean="0"/>
              <a:t>The </a:t>
            </a:r>
            <a:r>
              <a:rPr lang="en-US" sz="1400" dirty="0"/>
              <a:t>deployment and scaling is handled by the platform while the developers focus on the application development using the platform-specific SDKs. </a:t>
            </a:r>
            <a:endParaRPr lang="en-US" sz="1400" dirty="0" smtClean="0"/>
          </a:p>
          <a:p>
            <a:r>
              <a:rPr lang="en-US" sz="1800" dirty="0" smtClean="0"/>
              <a:t>Portability</a:t>
            </a:r>
            <a:endParaRPr lang="en-US" sz="1800" dirty="0" smtClean="0"/>
          </a:p>
          <a:p>
            <a:pPr lvl="1"/>
            <a:r>
              <a:rPr lang="en-US" sz="1400" dirty="0" smtClean="0"/>
              <a:t>Portability </a:t>
            </a:r>
            <a:r>
              <a:rPr lang="en-US" sz="1400" dirty="0"/>
              <a:t>is a major constraint for </a:t>
            </a:r>
            <a:r>
              <a:rPr lang="en-US" sz="1400" dirty="0" err="1"/>
              <a:t>PaaS</a:t>
            </a:r>
            <a:r>
              <a:rPr lang="en-US" sz="1400" dirty="0"/>
              <a:t> based applications as it is difficult to move the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sz="4000" dirty="0">
                <a:latin typeface="+mn-lt"/>
              </a:rPr>
              <a:t> Image Processing </a:t>
            </a:r>
            <a:r>
              <a:rPr lang="en-US" sz="4000" dirty="0" smtClean="0">
                <a:latin typeface="+mn-lt"/>
              </a:rPr>
              <a:t>App – Component Design</a:t>
            </a:r>
            <a:endParaRPr lang="en-US" sz="4000" dirty="0" smtClean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290498" cy="4351338"/>
          </a:xfrm>
        </p:spPr>
        <p:txBody>
          <a:bodyPr>
            <a:normAutofit lnSpcReduction="10000"/>
          </a:bodyPr>
          <a:lstStyle/>
          <a:p>
            <a:r>
              <a:rPr lang="en-US" sz="1800" dirty="0"/>
              <a:t> </a:t>
            </a:r>
            <a:r>
              <a:rPr lang="en-US" sz="1800" dirty="0" smtClean="0"/>
              <a:t>Functionality:</a:t>
            </a:r>
            <a:endParaRPr lang="en-US" sz="1800" dirty="0" smtClean="0"/>
          </a:p>
          <a:p>
            <a:pPr lvl="1"/>
            <a:r>
              <a:rPr lang="en-US" sz="1600" dirty="0" smtClean="0"/>
              <a:t>A </a:t>
            </a:r>
            <a:r>
              <a:rPr lang="en-US" sz="1600" dirty="0"/>
              <a:t>cloud-based Image Processing application.</a:t>
            </a:r>
            <a:endParaRPr lang="en-US" sz="1600" dirty="0"/>
          </a:p>
          <a:p>
            <a:pPr lvl="1"/>
            <a:r>
              <a:rPr lang="en-US" sz="1600" dirty="0"/>
              <a:t>This application provides online image ﬁltering capability. </a:t>
            </a:r>
            <a:endParaRPr lang="en-US" sz="1600" dirty="0" smtClean="0"/>
          </a:p>
          <a:p>
            <a:pPr lvl="1"/>
            <a:r>
              <a:rPr lang="en-US" sz="1600" dirty="0" smtClean="0"/>
              <a:t>Users </a:t>
            </a:r>
            <a:r>
              <a:rPr lang="en-US" sz="1600" dirty="0"/>
              <a:t>can upload image ﬁles </a:t>
            </a:r>
            <a:r>
              <a:rPr lang="en-US" sz="1600" dirty="0" smtClean="0"/>
              <a:t>and choose </a:t>
            </a:r>
            <a:r>
              <a:rPr lang="en-US" sz="1600" dirty="0"/>
              <a:t>the ﬁlters to apply. </a:t>
            </a:r>
            <a:endParaRPr lang="en-US" sz="1600" dirty="0" smtClean="0"/>
          </a:p>
          <a:p>
            <a:pPr lvl="1"/>
            <a:r>
              <a:rPr lang="en-US" sz="1600" dirty="0" smtClean="0"/>
              <a:t>The </a:t>
            </a:r>
            <a:r>
              <a:rPr lang="en-US" sz="1600" dirty="0"/>
              <a:t>selected ﬁlters are applied to the image and the </a:t>
            </a:r>
            <a:r>
              <a:rPr lang="en-US" sz="1600" dirty="0" smtClean="0"/>
              <a:t>processed image </a:t>
            </a:r>
            <a:r>
              <a:rPr lang="en-US" sz="1600" dirty="0"/>
              <a:t>can then be downloaded</a:t>
            </a:r>
            <a:r>
              <a:rPr lang="en-US" sz="1600" dirty="0" smtClean="0"/>
              <a:t>.</a:t>
            </a:r>
            <a:endParaRPr lang="en-US" sz="1600" dirty="0" smtClean="0"/>
          </a:p>
          <a:p>
            <a:pPr marL="457200" lvl="1" indent="0">
              <a:buNone/>
            </a:pPr>
            <a:endParaRPr lang="en-US" sz="1600" dirty="0" smtClean="0"/>
          </a:p>
          <a:p>
            <a:r>
              <a:rPr lang="en-US" sz="1800" dirty="0" smtClean="0"/>
              <a:t>Component Design</a:t>
            </a:r>
            <a:endParaRPr lang="en-US" sz="1800" dirty="0" smtClean="0"/>
          </a:p>
          <a:p>
            <a:pPr lvl="1"/>
            <a:r>
              <a:rPr lang="en-US" sz="1600" b="1" dirty="0" smtClean="0"/>
              <a:t>Web Tier:</a:t>
            </a:r>
            <a:r>
              <a:rPr lang="en-US" sz="1600" dirty="0" smtClean="0"/>
              <a:t> The </a:t>
            </a:r>
            <a:r>
              <a:rPr lang="en-US" sz="1600" dirty="0"/>
              <a:t>web tier for the image processing app has front ends </a:t>
            </a:r>
            <a:r>
              <a:rPr lang="en-US" sz="1600" dirty="0" smtClean="0"/>
              <a:t>for image </a:t>
            </a:r>
            <a:r>
              <a:rPr lang="en-US" sz="1600" dirty="0"/>
              <a:t>submission and displaying processed images. </a:t>
            </a:r>
            <a:endParaRPr lang="en-US" sz="1600" dirty="0" smtClean="0"/>
          </a:p>
          <a:p>
            <a:pPr lvl="1"/>
            <a:r>
              <a:rPr lang="en-US" sz="1600" b="1" dirty="0" smtClean="0"/>
              <a:t>Application Tier:</a:t>
            </a:r>
            <a:r>
              <a:rPr lang="en-US" sz="1600" dirty="0" smtClean="0"/>
              <a:t> The </a:t>
            </a:r>
            <a:r>
              <a:rPr lang="en-US" sz="1600" dirty="0"/>
              <a:t>application tier has components </a:t>
            </a:r>
            <a:r>
              <a:rPr lang="en-US" sz="1600" dirty="0" smtClean="0"/>
              <a:t>for processing </a:t>
            </a:r>
            <a:r>
              <a:rPr lang="en-US" sz="1600" dirty="0"/>
              <a:t>the image submission requests, processing the submitted image and </a:t>
            </a:r>
            <a:r>
              <a:rPr lang="en-US" sz="1600" dirty="0" smtClean="0"/>
              <a:t>processing requests </a:t>
            </a:r>
            <a:r>
              <a:rPr lang="en-US" sz="1600" dirty="0"/>
              <a:t>for displaying the results. </a:t>
            </a:r>
            <a:endParaRPr lang="en-US" sz="1600" dirty="0" smtClean="0"/>
          </a:p>
          <a:p>
            <a:pPr lvl="1"/>
            <a:r>
              <a:rPr lang="en-US" sz="1600" b="1" dirty="0" smtClean="0"/>
              <a:t>Storage Tier:</a:t>
            </a:r>
            <a:r>
              <a:rPr lang="en-US" sz="1600" dirty="0" smtClean="0"/>
              <a:t> The </a:t>
            </a:r>
            <a:r>
              <a:rPr lang="en-US" sz="1600" dirty="0"/>
              <a:t>storage tier comprises of the storage for </a:t>
            </a:r>
            <a:r>
              <a:rPr lang="en-US" sz="1600" dirty="0" smtClean="0"/>
              <a:t>processed images</a:t>
            </a:r>
            <a:r>
              <a:rPr lang="en-US" sz="1600" dirty="0"/>
              <a:t>.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3190" y="1819192"/>
            <a:ext cx="4108661" cy="321961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776396" y="5164773"/>
            <a:ext cx="35774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 Component design </a:t>
            </a:r>
            <a:r>
              <a:rPr lang="en-US" sz="1200" dirty="0" smtClean="0"/>
              <a:t>for Image </a:t>
            </a:r>
            <a:r>
              <a:rPr lang="en-US" sz="1200" dirty="0"/>
              <a:t>Processing App</a:t>
            </a:r>
            <a:endParaRPr lang="en-US" sz="12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sz="4000" dirty="0">
                <a:latin typeface="+mn-lt"/>
              </a:rPr>
              <a:t> Image Processing </a:t>
            </a:r>
            <a:r>
              <a:rPr lang="en-US" sz="4000" dirty="0" smtClean="0">
                <a:latin typeface="+mn-lt"/>
              </a:rPr>
              <a:t>App – Architecture Design</a:t>
            </a:r>
            <a:endParaRPr lang="en-US" sz="4000" dirty="0" smtClean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290498" cy="435133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Architecture </a:t>
            </a:r>
            <a:r>
              <a:rPr lang="en-US" sz="2000" dirty="0"/>
              <a:t>design step which deﬁnes the interactions between </a:t>
            </a:r>
            <a:r>
              <a:rPr lang="en-US" sz="2000" dirty="0" smtClean="0"/>
              <a:t>the application </a:t>
            </a:r>
            <a:r>
              <a:rPr lang="en-US" sz="2000" dirty="0"/>
              <a:t>components. </a:t>
            </a:r>
            <a:endParaRPr lang="en-US" sz="2000" dirty="0" smtClean="0"/>
          </a:p>
          <a:p>
            <a:r>
              <a:rPr lang="en-US" sz="2000" dirty="0" smtClean="0"/>
              <a:t>This </a:t>
            </a:r>
            <a:r>
              <a:rPr lang="en-US" sz="2000" dirty="0"/>
              <a:t>application uses the </a:t>
            </a:r>
            <a:r>
              <a:rPr lang="en-US" sz="2000" dirty="0" err="1"/>
              <a:t>Django</a:t>
            </a:r>
            <a:r>
              <a:rPr lang="en-US" sz="2000" dirty="0"/>
              <a:t> </a:t>
            </a:r>
            <a:r>
              <a:rPr lang="en-US" sz="2000" dirty="0" smtClean="0"/>
              <a:t> framework</a:t>
            </a:r>
            <a:r>
              <a:rPr lang="en-US" sz="2000" dirty="0"/>
              <a:t>, therefore, the </a:t>
            </a:r>
            <a:r>
              <a:rPr lang="en-US" sz="2000" dirty="0" smtClean="0"/>
              <a:t>web tier </a:t>
            </a:r>
            <a:r>
              <a:rPr lang="en-US" sz="2000" dirty="0"/>
              <a:t>components map to the </a:t>
            </a:r>
            <a:r>
              <a:rPr lang="en-US" sz="2000" dirty="0" err="1"/>
              <a:t>Django</a:t>
            </a:r>
            <a:r>
              <a:rPr lang="en-US" sz="2000" dirty="0"/>
              <a:t> templates and the application tier components map </a:t>
            </a:r>
            <a:r>
              <a:rPr lang="en-US" sz="2000" dirty="0" smtClean="0"/>
              <a:t>to the </a:t>
            </a:r>
            <a:r>
              <a:rPr lang="en-US" sz="2000" dirty="0" err="1"/>
              <a:t>Django</a:t>
            </a:r>
            <a:r>
              <a:rPr lang="en-US" sz="2000" dirty="0"/>
              <a:t> views.  </a:t>
            </a:r>
            <a:endParaRPr lang="en-US" sz="2000" dirty="0" smtClean="0"/>
          </a:p>
          <a:p>
            <a:r>
              <a:rPr lang="en-US" sz="2000" dirty="0" smtClean="0"/>
              <a:t>A </a:t>
            </a:r>
            <a:r>
              <a:rPr lang="en-US" sz="2000" dirty="0"/>
              <a:t>cloud storage is used for the storage tier.  For each component, </a:t>
            </a:r>
            <a:r>
              <a:rPr lang="en-US" sz="2000" dirty="0" smtClean="0"/>
              <a:t>the corresponding </a:t>
            </a:r>
            <a:r>
              <a:rPr lang="en-US" sz="2000" dirty="0"/>
              <a:t>code box numbers are mentioned.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76396" y="5164773"/>
            <a:ext cx="35774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 </a:t>
            </a:r>
            <a:r>
              <a:rPr lang="en-US" sz="1200" dirty="0" smtClean="0"/>
              <a:t>Architecture design for Image </a:t>
            </a:r>
            <a:r>
              <a:rPr lang="en-US" sz="1200" dirty="0"/>
              <a:t>Processing App</a:t>
            </a:r>
            <a:endParaRPr lang="en-US" sz="1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8697" y="1679485"/>
            <a:ext cx="4515082" cy="3499030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sz="4000" dirty="0">
                <a:latin typeface="+mn-lt"/>
              </a:rPr>
              <a:t> Image Processing </a:t>
            </a:r>
            <a:r>
              <a:rPr lang="en-US" sz="4000" dirty="0" smtClean="0">
                <a:latin typeface="+mn-lt"/>
              </a:rPr>
              <a:t>App – Deployment Design</a:t>
            </a:r>
            <a:endParaRPr lang="en-US" sz="4000" dirty="0" smtClean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290498" cy="435133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Deployment for the app </a:t>
            </a:r>
            <a:r>
              <a:rPr lang="en-US" sz="2000" dirty="0"/>
              <a:t>is a </a:t>
            </a:r>
            <a:r>
              <a:rPr lang="en-US" sz="2000" dirty="0" smtClean="0"/>
              <a:t>multi-tier </a:t>
            </a:r>
            <a:r>
              <a:rPr lang="en-US" sz="2000" dirty="0"/>
              <a:t>architecture comprising of load balancer, application servers and a cloud storage </a:t>
            </a:r>
            <a:r>
              <a:rPr lang="en-US" sz="2000" dirty="0" smtClean="0"/>
              <a:t>for processed </a:t>
            </a:r>
            <a:r>
              <a:rPr lang="en-US" sz="2000" dirty="0"/>
              <a:t>images. </a:t>
            </a:r>
            <a:endParaRPr lang="en-US" sz="2000" dirty="0" smtClean="0"/>
          </a:p>
          <a:p>
            <a:r>
              <a:rPr lang="en-US" sz="2000" dirty="0" smtClean="0"/>
              <a:t>For </a:t>
            </a:r>
            <a:r>
              <a:rPr lang="en-US" sz="2000" dirty="0"/>
              <a:t>each resource in the deployment the corresponding Amazon </a:t>
            </a:r>
            <a:r>
              <a:rPr lang="en-US" sz="2000" dirty="0" smtClean="0"/>
              <a:t>Web Services </a:t>
            </a:r>
            <a:r>
              <a:rPr lang="en-US" sz="2000" dirty="0"/>
              <a:t>(AWS) cloud service is mentioned.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894929" y="5963103"/>
            <a:ext cx="35774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 </a:t>
            </a:r>
            <a:r>
              <a:rPr lang="en-US" sz="1200" dirty="0" smtClean="0"/>
              <a:t>Deployment design for Image </a:t>
            </a:r>
            <a:r>
              <a:rPr lang="en-US" sz="1200" dirty="0"/>
              <a:t>Processing App</a:t>
            </a:r>
            <a:endParaRPr lang="en-US" sz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0733" y="1734389"/>
            <a:ext cx="1975952" cy="4190510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Cloud Drive App – Component Design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290498" cy="4351338"/>
          </a:xfrm>
        </p:spPr>
        <p:txBody>
          <a:bodyPr>
            <a:normAutofit lnSpcReduction="10000"/>
          </a:bodyPr>
          <a:lstStyle/>
          <a:p>
            <a:r>
              <a:rPr lang="en-US" sz="1800" dirty="0"/>
              <a:t> </a:t>
            </a:r>
            <a:r>
              <a:rPr lang="en-US" sz="1800" dirty="0" smtClean="0"/>
              <a:t>Functionality:</a:t>
            </a:r>
            <a:endParaRPr lang="en-US" sz="1800" dirty="0" smtClean="0"/>
          </a:p>
          <a:p>
            <a:pPr lvl="1"/>
            <a:r>
              <a:rPr lang="en-US" sz="1600" dirty="0" smtClean="0"/>
              <a:t>A </a:t>
            </a:r>
            <a:r>
              <a:rPr lang="en-US" sz="1600" dirty="0"/>
              <a:t>cloud-based document storage (Cloud </a:t>
            </a:r>
            <a:r>
              <a:rPr lang="en-US" sz="1600" dirty="0" smtClean="0"/>
              <a:t>Drive) application</a:t>
            </a:r>
            <a:r>
              <a:rPr lang="en-US" sz="1600" dirty="0"/>
              <a:t>. </a:t>
            </a:r>
            <a:endParaRPr lang="en-US" sz="1600" dirty="0" smtClean="0"/>
          </a:p>
          <a:p>
            <a:pPr lvl="1"/>
            <a:r>
              <a:rPr lang="en-US" sz="1600" dirty="0" smtClean="0"/>
              <a:t>This </a:t>
            </a:r>
            <a:r>
              <a:rPr lang="en-US" sz="1600" dirty="0"/>
              <a:t>application allows users to store documents on a cloud-based storage</a:t>
            </a:r>
            <a:r>
              <a:rPr lang="en-US" sz="1600" dirty="0" smtClean="0"/>
              <a:t>.</a:t>
            </a:r>
            <a:endParaRPr lang="en-US" sz="1600" dirty="0" smtClean="0"/>
          </a:p>
          <a:p>
            <a:pPr lvl="1"/>
            <a:endParaRPr lang="en-US" sz="1600" dirty="0" smtClean="0"/>
          </a:p>
          <a:p>
            <a:r>
              <a:rPr lang="en-US" sz="1800" dirty="0" smtClean="0"/>
              <a:t>Component Design</a:t>
            </a:r>
            <a:endParaRPr lang="en-US" sz="1800" dirty="0" smtClean="0"/>
          </a:p>
          <a:p>
            <a:pPr lvl="1"/>
            <a:r>
              <a:rPr lang="en-US" sz="1600" b="1" dirty="0" smtClean="0"/>
              <a:t>Web Tier:</a:t>
            </a:r>
            <a:r>
              <a:rPr lang="en-US" sz="1600" dirty="0"/>
              <a:t>  The web tier for the Cloud Drive app has front ends </a:t>
            </a:r>
            <a:r>
              <a:rPr lang="en-US" sz="1600" dirty="0" smtClean="0"/>
              <a:t>for uploading </a:t>
            </a:r>
            <a:r>
              <a:rPr lang="en-US" sz="1600" dirty="0"/>
              <a:t>ﬁles, viewing/deleting ﬁles and user proﬁle. </a:t>
            </a:r>
            <a:endParaRPr lang="en-US" sz="1600" dirty="0" smtClean="0"/>
          </a:p>
          <a:p>
            <a:pPr lvl="1"/>
            <a:r>
              <a:rPr lang="en-US" sz="1600" b="1" dirty="0" smtClean="0"/>
              <a:t>Application Tier:</a:t>
            </a:r>
            <a:r>
              <a:rPr lang="en-US" sz="1600" dirty="0" smtClean="0"/>
              <a:t> </a:t>
            </a:r>
            <a:r>
              <a:rPr lang="en-US" sz="1600" dirty="0"/>
              <a:t>The application tier has components for processing requests for uploading ﬁles, processing requests for viewing/deleting ﬁles and the component that handles the registration, proﬁle and login functions. </a:t>
            </a:r>
            <a:endParaRPr lang="en-US" sz="1600" dirty="0" smtClean="0"/>
          </a:p>
          <a:p>
            <a:pPr lvl="1"/>
            <a:r>
              <a:rPr lang="en-US" sz="1600" b="1" dirty="0" smtClean="0"/>
              <a:t>Database Tier: </a:t>
            </a:r>
            <a:r>
              <a:rPr lang="en-US" sz="1600" dirty="0"/>
              <a:t>The database tier comprises of a user credentials database. </a:t>
            </a:r>
            <a:endParaRPr lang="en-US" sz="1600" dirty="0" smtClean="0"/>
          </a:p>
          <a:p>
            <a:pPr lvl="1"/>
            <a:r>
              <a:rPr lang="en-US" sz="1600" b="1" dirty="0" smtClean="0"/>
              <a:t>Storage Tier:</a:t>
            </a:r>
            <a:r>
              <a:rPr lang="en-US" sz="1600" dirty="0" smtClean="0"/>
              <a:t> The </a:t>
            </a:r>
            <a:r>
              <a:rPr lang="en-US" sz="1600" dirty="0"/>
              <a:t>storage tier comprises of the storage for ﬁles.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76396" y="5164773"/>
            <a:ext cx="35774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 Component design </a:t>
            </a:r>
            <a:r>
              <a:rPr lang="en-US" sz="1200" dirty="0" smtClean="0"/>
              <a:t>for Cloud Drive App</a:t>
            </a:r>
            <a:endParaRPr lang="en-US" sz="1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568" y="2272246"/>
            <a:ext cx="4508732" cy="2743341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>
                <a:latin typeface="+mn-lt"/>
              </a:rPr>
              <a:t>  Cloud Drive App </a:t>
            </a:r>
            <a:r>
              <a:rPr lang="en-US" dirty="0" smtClean="0">
                <a:latin typeface="+mn-lt"/>
              </a:rPr>
              <a:t>– Architecture Design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5943601" cy="435133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Architecture </a:t>
            </a:r>
            <a:r>
              <a:rPr lang="en-US" sz="2000" dirty="0"/>
              <a:t>design step which deﬁnes the interactions between </a:t>
            </a:r>
            <a:r>
              <a:rPr lang="en-US" sz="2000" dirty="0" smtClean="0"/>
              <a:t>the application </a:t>
            </a:r>
            <a:r>
              <a:rPr lang="en-US" sz="2000" dirty="0"/>
              <a:t>components. </a:t>
            </a:r>
            <a:endParaRPr lang="en-US" sz="2000" dirty="0" smtClean="0"/>
          </a:p>
          <a:p>
            <a:r>
              <a:rPr lang="en-US" sz="2000" dirty="0"/>
              <a:t>This application uses the </a:t>
            </a:r>
            <a:r>
              <a:rPr lang="en-US" sz="2000" dirty="0" err="1"/>
              <a:t>Django</a:t>
            </a:r>
            <a:r>
              <a:rPr lang="en-US" sz="2000" dirty="0"/>
              <a:t> framework, therefore, </a:t>
            </a:r>
            <a:r>
              <a:rPr lang="en-US" sz="2000" dirty="0" smtClean="0"/>
              <a:t>the web </a:t>
            </a:r>
            <a:r>
              <a:rPr lang="en-US" sz="2000" dirty="0"/>
              <a:t>tier components map to the </a:t>
            </a:r>
            <a:r>
              <a:rPr lang="en-US" sz="2000" dirty="0" err="1"/>
              <a:t>Django</a:t>
            </a:r>
            <a:r>
              <a:rPr lang="en-US" sz="2000" dirty="0"/>
              <a:t> templates and the application tier components </a:t>
            </a:r>
            <a:r>
              <a:rPr lang="en-US" sz="2000" dirty="0" smtClean="0"/>
              <a:t>map to </a:t>
            </a:r>
            <a:r>
              <a:rPr lang="en-US" sz="2000" dirty="0"/>
              <a:t>the </a:t>
            </a:r>
            <a:r>
              <a:rPr lang="en-US" sz="2000" dirty="0" err="1"/>
              <a:t>Django</a:t>
            </a:r>
            <a:r>
              <a:rPr lang="en-US" sz="2000" dirty="0"/>
              <a:t> views. </a:t>
            </a:r>
            <a:endParaRPr lang="en-US" sz="2000" dirty="0" smtClean="0"/>
          </a:p>
          <a:p>
            <a:r>
              <a:rPr lang="en-US" sz="2000" dirty="0" smtClean="0"/>
              <a:t>A </a:t>
            </a:r>
            <a:r>
              <a:rPr lang="en-US" sz="2000" dirty="0"/>
              <a:t>MySQL database is used for the database tier and a cloud </a:t>
            </a:r>
            <a:r>
              <a:rPr lang="en-US" sz="2000" dirty="0" smtClean="0"/>
              <a:t>storage is </a:t>
            </a:r>
            <a:r>
              <a:rPr lang="en-US" sz="2000" dirty="0"/>
              <a:t>used for the storage tier. </a:t>
            </a:r>
            <a:endParaRPr lang="en-US" sz="2000" dirty="0" smtClean="0"/>
          </a:p>
          <a:p>
            <a:r>
              <a:rPr lang="en-US" sz="2000" dirty="0" smtClean="0"/>
              <a:t>For </a:t>
            </a:r>
            <a:r>
              <a:rPr lang="en-US" sz="2000" dirty="0"/>
              <a:t>each component, the corresponding code box numbers </a:t>
            </a:r>
            <a:r>
              <a:rPr lang="en-US" sz="2000" dirty="0" smtClean="0"/>
              <a:t>are mentioned</a:t>
            </a:r>
            <a:r>
              <a:rPr lang="en-US" sz="2000" dirty="0"/>
              <a:t>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76396" y="5164773"/>
            <a:ext cx="35774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 </a:t>
            </a:r>
            <a:r>
              <a:rPr lang="en-US" sz="1200" dirty="0" smtClean="0"/>
              <a:t>Architecture design for Cloud Drive App</a:t>
            </a:r>
            <a:endParaRPr lang="en-US" sz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0629" y="1856345"/>
            <a:ext cx="4913783" cy="3308428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>
                <a:latin typeface="+mn-lt"/>
              </a:rPr>
              <a:t>  Cloud Drive App </a:t>
            </a:r>
            <a:r>
              <a:rPr lang="en-US" dirty="0" smtClean="0">
                <a:latin typeface="+mn-lt"/>
              </a:rPr>
              <a:t>– Deployment Design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290498" cy="435133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Deployment for the app </a:t>
            </a:r>
            <a:r>
              <a:rPr lang="en-US" sz="2000" dirty="0"/>
              <a:t>is a </a:t>
            </a:r>
            <a:r>
              <a:rPr lang="en-US" sz="2000" dirty="0" smtClean="0"/>
              <a:t>multi-tier </a:t>
            </a:r>
            <a:r>
              <a:rPr lang="en-US" sz="2000" dirty="0"/>
              <a:t>architecture comprising of load balancer, application servers, cloud storage for </a:t>
            </a:r>
            <a:r>
              <a:rPr lang="en-US" sz="2000" dirty="0" smtClean="0"/>
              <a:t>storing documents </a:t>
            </a:r>
            <a:r>
              <a:rPr lang="en-US" sz="2000" dirty="0"/>
              <a:t>and a database server for storing user credentials.  </a:t>
            </a:r>
            <a:endParaRPr lang="en-US" sz="2000" dirty="0" smtClean="0"/>
          </a:p>
          <a:p>
            <a:r>
              <a:rPr lang="en-US" sz="2000" dirty="0" smtClean="0"/>
              <a:t>For </a:t>
            </a:r>
            <a:r>
              <a:rPr lang="en-US" sz="2000" dirty="0"/>
              <a:t>each resource in </a:t>
            </a:r>
            <a:r>
              <a:rPr lang="en-US" sz="2000" dirty="0" smtClean="0"/>
              <a:t>the reference </a:t>
            </a:r>
            <a:r>
              <a:rPr lang="en-US" sz="2000" dirty="0"/>
              <a:t>architecture the corresponding Amazon Web Services (AWS) cloud </a:t>
            </a:r>
            <a:r>
              <a:rPr lang="en-US" sz="2000" dirty="0" smtClean="0"/>
              <a:t> service is mentioned</a:t>
            </a:r>
            <a:r>
              <a:rPr lang="en-US" sz="2000" dirty="0"/>
              <a:t>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894929" y="5963103"/>
            <a:ext cx="35774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 </a:t>
            </a:r>
            <a:r>
              <a:rPr lang="en-US" sz="1200" dirty="0" smtClean="0"/>
              <a:t>Deployment design for Cloud Drive App</a:t>
            </a:r>
            <a:endParaRPr lang="en-US" sz="1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9676" y="1825625"/>
            <a:ext cx="3068657" cy="3992863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sz="3600" dirty="0" smtClean="0">
                <a:latin typeface="+mn-lt"/>
              </a:rPr>
              <a:t>Social Media Analytics App – Component Design</a:t>
            </a:r>
            <a:endParaRPr lang="en-US" sz="3600" dirty="0" smtClean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290498" cy="4351338"/>
          </a:xfrm>
        </p:spPr>
        <p:txBody>
          <a:bodyPr>
            <a:normAutofit lnSpcReduction="20000"/>
          </a:bodyPr>
          <a:lstStyle/>
          <a:p>
            <a:r>
              <a:rPr lang="en-US" sz="2000" dirty="0"/>
              <a:t> </a:t>
            </a:r>
            <a:r>
              <a:rPr lang="en-US" sz="2000" dirty="0" smtClean="0"/>
              <a:t>Functionality:</a:t>
            </a:r>
            <a:endParaRPr lang="en-US" sz="2000" dirty="0" smtClean="0"/>
          </a:p>
          <a:p>
            <a:pPr lvl="1"/>
            <a:r>
              <a:rPr lang="en-US" sz="1800" dirty="0" smtClean="0"/>
              <a:t>A cloud-based Social </a:t>
            </a:r>
            <a:r>
              <a:rPr lang="en-US" sz="1800" dirty="0"/>
              <a:t>Media Analytics application. </a:t>
            </a:r>
            <a:endParaRPr lang="en-US" sz="1800" dirty="0" smtClean="0"/>
          </a:p>
          <a:p>
            <a:pPr lvl="1"/>
            <a:r>
              <a:rPr lang="en-US" sz="1800" dirty="0" smtClean="0"/>
              <a:t>This application </a:t>
            </a:r>
            <a:r>
              <a:rPr lang="en-US" sz="1800" dirty="0"/>
              <a:t>collects the social media feeds (Twitter tweets) on a speciﬁed keyword in </a:t>
            </a:r>
            <a:r>
              <a:rPr lang="en-US" sz="1800" dirty="0" smtClean="0"/>
              <a:t>real time </a:t>
            </a:r>
            <a:r>
              <a:rPr lang="en-US" sz="1800" dirty="0"/>
              <a:t>and analyzes the sentiments of the tweets and provides aggregate </a:t>
            </a:r>
            <a:r>
              <a:rPr lang="en-US" sz="1800" dirty="0" smtClean="0"/>
              <a:t>results.</a:t>
            </a:r>
            <a:endParaRPr lang="en-US" sz="1800" dirty="0" smtClean="0"/>
          </a:p>
          <a:p>
            <a:r>
              <a:rPr lang="en-US" sz="2000" dirty="0" smtClean="0"/>
              <a:t>Component Design</a:t>
            </a:r>
            <a:endParaRPr lang="en-US" sz="2000" dirty="0" smtClean="0"/>
          </a:p>
          <a:p>
            <a:pPr lvl="1"/>
            <a:r>
              <a:rPr lang="en-US" sz="1800" b="1" dirty="0" smtClean="0"/>
              <a:t>Web Tier:</a:t>
            </a:r>
            <a:r>
              <a:rPr lang="en-US" sz="1800" dirty="0" smtClean="0"/>
              <a:t> The web tier has a front end for displaying results.</a:t>
            </a:r>
            <a:endParaRPr lang="en-US" sz="1800" dirty="0" smtClean="0"/>
          </a:p>
          <a:p>
            <a:pPr lvl="1"/>
            <a:r>
              <a:rPr lang="en-US" sz="1800" b="1" dirty="0" smtClean="0"/>
              <a:t>Application Tier: </a:t>
            </a:r>
            <a:r>
              <a:rPr lang="en-US" sz="1800" dirty="0"/>
              <a:t>The application tier has a listener component that collects social media feeds, a </a:t>
            </a:r>
            <a:r>
              <a:rPr lang="en-US" sz="1800" dirty="0" smtClean="0"/>
              <a:t>consumer </a:t>
            </a:r>
            <a:r>
              <a:rPr lang="en-US" sz="1800" dirty="0"/>
              <a:t>component that analyzes tweets and a component for rendering the results in the dashboard</a:t>
            </a:r>
            <a:r>
              <a:rPr lang="en-US" sz="1800" dirty="0" smtClean="0"/>
              <a:t>.</a:t>
            </a:r>
            <a:endParaRPr lang="en-US" sz="1800" dirty="0" smtClean="0"/>
          </a:p>
          <a:p>
            <a:pPr lvl="1"/>
            <a:r>
              <a:rPr lang="en-US" sz="1800" b="1" dirty="0" smtClean="0"/>
              <a:t>Database Tier: </a:t>
            </a:r>
            <a:r>
              <a:rPr lang="en-US" sz="1800" dirty="0"/>
              <a:t>A </a:t>
            </a:r>
            <a:r>
              <a:rPr lang="en-US" sz="1800" dirty="0" err="1"/>
              <a:t>MongoDB</a:t>
            </a:r>
            <a:r>
              <a:rPr lang="en-US" sz="1800" dirty="0"/>
              <a:t> database is used for the database tier and a cloud storage is used for the storage tier. </a:t>
            </a:r>
            <a:endParaRPr lang="en-US" sz="1800" dirty="0"/>
          </a:p>
          <a:p>
            <a:pPr lvl="1"/>
            <a:r>
              <a:rPr lang="en-US" sz="1800" b="1" dirty="0" smtClean="0"/>
              <a:t>Storage Tier:</a:t>
            </a:r>
            <a:r>
              <a:rPr lang="en-US" sz="1800" dirty="0" smtClean="0"/>
              <a:t> The </a:t>
            </a:r>
            <a:r>
              <a:rPr lang="en-US" sz="1800" dirty="0"/>
              <a:t>storage tier comprises of the storage for ﬁles.</a:t>
            </a:r>
            <a:endParaRPr lang="en-US" sz="18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76396" y="5164773"/>
            <a:ext cx="35774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 Component design </a:t>
            </a:r>
            <a:r>
              <a:rPr lang="en-US" sz="1200" dirty="0" smtClean="0"/>
              <a:t>for Social Media Analytics App</a:t>
            </a:r>
            <a:endParaRPr lang="en-US" sz="1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6375" y="2161060"/>
            <a:ext cx="4527783" cy="2800494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sz="3600" dirty="0">
                <a:latin typeface="+mn-lt"/>
              </a:rPr>
              <a:t>  Social Media Analytics App </a:t>
            </a:r>
            <a:r>
              <a:rPr lang="en-US" sz="3600" dirty="0" smtClean="0">
                <a:latin typeface="+mn-lt"/>
              </a:rPr>
              <a:t>– Architecture Design</a:t>
            </a:r>
            <a:endParaRPr lang="en-US" sz="3600" dirty="0" smtClean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5943601" cy="4351338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Architecture </a:t>
            </a:r>
            <a:r>
              <a:rPr lang="en-US" sz="2000" dirty="0"/>
              <a:t>design step which deﬁnes the interactions between </a:t>
            </a:r>
            <a:r>
              <a:rPr lang="en-US" sz="2000" dirty="0" smtClean="0"/>
              <a:t>the application </a:t>
            </a:r>
            <a:r>
              <a:rPr lang="en-US" sz="2000" dirty="0"/>
              <a:t>components. </a:t>
            </a:r>
            <a:endParaRPr lang="en-US" sz="2000" dirty="0" smtClean="0"/>
          </a:p>
          <a:p>
            <a:r>
              <a:rPr lang="en-US" sz="2000" dirty="0"/>
              <a:t>To make the application scalable the feeds collection component (Listener) </a:t>
            </a:r>
            <a:r>
              <a:rPr lang="en-US" sz="2000" dirty="0" smtClean="0"/>
              <a:t>and feeds </a:t>
            </a:r>
            <a:r>
              <a:rPr lang="en-US" sz="2000" dirty="0"/>
              <a:t>processing component (Consumer) are separated.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Listener component uses </a:t>
            </a:r>
            <a:r>
              <a:rPr lang="en-US" sz="2000" dirty="0" smtClean="0"/>
              <a:t>the Twitter </a:t>
            </a:r>
            <a:r>
              <a:rPr lang="en-US" sz="2000" dirty="0"/>
              <a:t>API to get feeds on a speciﬁc keyword (or a list of keywords) and </a:t>
            </a:r>
            <a:r>
              <a:rPr lang="en-US" sz="2000" dirty="0" err="1"/>
              <a:t>enqueues</a:t>
            </a:r>
            <a:r>
              <a:rPr lang="en-US" sz="2000" dirty="0"/>
              <a:t> the </a:t>
            </a:r>
            <a:r>
              <a:rPr lang="en-US" sz="2000" dirty="0" smtClean="0"/>
              <a:t>feeds to </a:t>
            </a:r>
            <a:r>
              <a:rPr lang="en-US" sz="2000" dirty="0"/>
              <a:t>a queue.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Consumer component (that runs on a separate instance) retrieves the </a:t>
            </a:r>
            <a:r>
              <a:rPr lang="en-US" sz="2000" dirty="0" smtClean="0"/>
              <a:t>feeds from </a:t>
            </a:r>
            <a:r>
              <a:rPr lang="en-US" sz="2000" dirty="0"/>
              <a:t>the queue and analyzes the feeds and stores the aggregated results in a separate database.</a:t>
            </a:r>
            <a:endParaRPr lang="en-US" sz="2000" dirty="0"/>
          </a:p>
          <a:p>
            <a:r>
              <a:rPr lang="en-US" sz="2000" dirty="0"/>
              <a:t>The aggregate results are displayed to the users from a </a:t>
            </a:r>
            <a:r>
              <a:rPr lang="en-US" sz="2000" dirty="0" err="1"/>
              <a:t>Django</a:t>
            </a:r>
            <a:r>
              <a:rPr lang="en-US" sz="2000" dirty="0"/>
              <a:t> application.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76396" y="5464473"/>
            <a:ext cx="35774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 </a:t>
            </a:r>
            <a:r>
              <a:rPr lang="en-US" sz="1200" dirty="0" smtClean="0"/>
              <a:t>Architecture design for </a:t>
            </a:r>
            <a:r>
              <a:rPr lang="en-US" sz="1200" dirty="0"/>
              <a:t>Social Media Analytics </a:t>
            </a:r>
            <a:r>
              <a:rPr lang="en-US" sz="1200" dirty="0" smtClean="0"/>
              <a:t>App</a:t>
            </a:r>
            <a:endParaRPr lang="en-US" sz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6437" y="1896534"/>
            <a:ext cx="4864863" cy="3504866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>
                <a:latin typeface="+mn-lt"/>
              </a:rPr>
              <a:t>Design Considerations for Cloud Applications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715626" cy="4351338"/>
          </a:xfrm>
        </p:spPr>
        <p:txBody>
          <a:bodyPr>
            <a:noAutofit/>
          </a:bodyPr>
          <a:lstStyle/>
          <a:p>
            <a:r>
              <a:rPr lang="en-US" sz="1600" dirty="0"/>
              <a:t> Scalability</a:t>
            </a:r>
            <a:endParaRPr lang="en-US" sz="1600" dirty="0"/>
          </a:p>
          <a:p>
            <a:pPr lvl="1"/>
            <a:r>
              <a:rPr lang="en-US" sz="1400" dirty="0" smtClean="0"/>
              <a:t>Scalability </a:t>
            </a:r>
            <a:r>
              <a:rPr lang="en-US" sz="1400" dirty="0"/>
              <a:t>is an important factor that drives the application designers to move to cloud computing environments.  Building applications that can serve millions of users without taking a hit on their performance has always been challenging. With the growth of cloud computing application designers can provision adequate resources to meet their workload levels. </a:t>
            </a:r>
            <a:endParaRPr lang="en-US" sz="1400" dirty="0"/>
          </a:p>
          <a:p>
            <a:r>
              <a:rPr lang="en-US" sz="1600" dirty="0"/>
              <a:t> Reliability &amp; Availability</a:t>
            </a:r>
            <a:endParaRPr lang="en-US" sz="1600" dirty="0"/>
          </a:p>
          <a:p>
            <a:pPr lvl="1"/>
            <a:r>
              <a:rPr lang="en-US" sz="1400" dirty="0"/>
              <a:t>Reliability of a system is </a:t>
            </a:r>
            <a:r>
              <a:rPr lang="en-US" sz="1400" dirty="0" smtClean="0"/>
              <a:t>defined </a:t>
            </a:r>
            <a:r>
              <a:rPr lang="en-US" sz="1400" dirty="0"/>
              <a:t>as the probability that a system will perform the </a:t>
            </a:r>
            <a:r>
              <a:rPr lang="en-US" sz="1400" dirty="0" smtClean="0"/>
              <a:t>intended functions </a:t>
            </a:r>
            <a:r>
              <a:rPr lang="en-US" sz="1400" dirty="0"/>
              <a:t>under stated conditions for a </a:t>
            </a:r>
            <a:r>
              <a:rPr lang="en-US" sz="1400" dirty="0" smtClean="0"/>
              <a:t>specified </a:t>
            </a:r>
            <a:r>
              <a:rPr lang="en-US" sz="1400" dirty="0"/>
              <a:t>amount of time. Availability is the </a:t>
            </a:r>
            <a:r>
              <a:rPr lang="en-US" sz="1400" dirty="0" smtClean="0"/>
              <a:t>probability that </a:t>
            </a:r>
            <a:r>
              <a:rPr lang="en-US" sz="1400" dirty="0"/>
              <a:t>a system will perform a </a:t>
            </a:r>
            <a:r>
              <a:rPr lang="en-US" sz="1400" dirty="0" smtClean="0"/>
              <a:t>specified </a:t>
            </a:r>
            <a:r>
              <a:rPr lang="en-US" sz="1400" dirty="0"/>
              <a:t>function under given conditions at a prescribed time</a:t>
            </a:r>
            <a:r>
              <a:rPr lang="en-US" sz="1400" dirty="0" smtClean="0"/>
              <a:t>.</a:t>
            </a:r>
            <a:endParaRPr lang="en-US" sz="1400" dirty="0"/>
          </a:p>
          <a:p>
            <a:r>
              <a:rPr lang="en-US" sz="1600" dirty="0"/>
              <a:t> Security</a:t>
            </a:r>
            <a:endParaRPr lang="en-US" sz="1600" dirty="0"/>
          </a:p>
          <a:p>
            <a:pPr lvl="1"/>
            <a:r>
              <a:rPr lang="en-US" sz="1400" dirty="0"/>
              <a:t>Security is an important design consideration for cloud applications given the </a:t>
            </a:r>
            <a:r>
              <a:rPr lang="en-US" sz="1400" dirty="0" smtClean="0"/>
              <a:t>outsourced </a:t>
            </a:r>
            <a:r>
              <a:rPr lang="en-US" sz="1400" dirty="0"/>
              <a:t>nature of cloud computing environments. </a:t>
            </a:r>
            <a:endParaRPr lang="en-US" sz="1400" dirty="0"/>
          </a:p>
          <a:p>
            <a:r>
              <a:rPr lang="en-US" sz="1600" dirty="0"/>
              <a:t> Maintenance &amp; </a:t>
            </a:r>
            <a:r>
              <a:rPr lang="en-US" sz="1600" dirty="0" err="1"/>
              <a:t>Upgradation</a:t>
            </a:r>
            <a:endParaRPr lang="en-US" sz="1600" dirty="0"/>
          </a:p>
          <a:p>
            <a:pPr lvl="1"/>
            <a:r>
              <a:rPr lang="en-US" sz="1400" dirty="0"/>
              <a:t>To achieve a rapid time-to-market, businesses typically launch their applications </a:t>
            </a:r>
            <a:r>
              <a:rPr lang="en-US" sz="1400" dirty="0" smtClean="0"/>
              <a:t>with a </a:t>
            </a:r>
            <a:r>
              <a:rPr lang="en-US" sz="1400" dirty="0"/>
              <a:t>core set of features ready and then incrementally add new features as and </a:t>
            </a:r>
            <a:r>
              <a:rPr lang="en-US" sz="1400" dirty="0" smtClean="0"/>
              <a:t>when they </a:t>
            </a:r>
            <a:r>
              <a:rPr lang="en-US" sz="1400" dirty="0"/>
              <a:t>are complete.   In such scenarios, it is important to design applications </a:t>
            </a:r>
            <a:r>
              <a:rPr lang="en-US" sz="1400" dirty="0" smtClean="0"/>
              <a:t>with low </a:t>
            </a:r>
            <a:r>
              <a:rPr lang="en-US" sz="1400" dirty="0"/>
              <a:t>maintenance and </a:t>
            </a:r>
            <a:r>
              <a:rPr lang="en-US" sz="1400" dirty="0" err="1"/>
              <a:t>upgradation</a:t>
            </a:r>
            <a:r>
              <a:rPr lang="en-US" sz="1400" dirty="0"/>
              <a:t> costs</a:t>
            </a:r>
            <a:r>
              <a:rPr lang="en-US" sz="1400" dirty="0" smtClean="0"/>
              <a:t>.</a:t>
            </a:r>
            <a:endParaRPr lang="en-US" sz="1400" dirty="0"/>
          </a:p>
          <a:p>
            <a:r>
              <a:rPr lang="en-US" sz="1600" dirty="0"/>
              <a:t>Performance</a:t>
            </a:r>
            <a:endParaRPr lang="en-US" sz="1600" dirty="0"/>
          </a:p>
          <a:p>
            <a:pPr lvl="1"/>
            <a:r>
              <a:rPr lang="en-US" sz="1400" dirty="0"/>
              <a:t>Applications should be designed while keeping the performance </a:t>
            </a:r>
            <a:r>
              <a:rPr lang="en-US" sz="1400" dirty="0" smtClean="0"/>
              <a:t>requirements in mind</a:t>
            </a:r>
            <a:r>
              <a:rPr lang="en-US" sz="1400" dirty="0"/>
              <a:t>.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sz="3600" dirty="0">
                <a:latin typeface="+mn-lt"/>
              </a:rPr>
              <a:t>  Social Media Analytics App </a:t>
            </a:r>
            <a:r>
              <a:rPr lang="en-US" sz="3600" dirty="0" smtClean="0">
                <a:latin typeface="+mn-lt"/>
              </a:rPr>
              <a:t>– Deployment Design</a:t>
            </a:r>
            <a:endParaRPr lang="en-US" sz="3600" dirty="0" smtClean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088468" cy="4351338"/>
          </a:xfrm>
        </p:spPr>
        <p:txBody>
          <a:bodyPr>
            <a:normAutofit/>
          </a:bodyPr>
          <a:lstStyle/>
          <a:p>
            <a:r>
              <a:rPr lang="en-US" sz="1800" dirty="0" smtClean="0"/>
              <a:t>Deployment for the app </a:t>
            </a:r>
            <a:r>
              <a:rPr lang="en-US" sz="1800" dirty="0"/>
              <a:t>is a </a:t>
            </a:r>
            <a:r>
              <a:rPr lang="en-US" sz="1800" dirty="0" smtClean="0"/>
              <a:t>multi-tier </a:t>
            </a:r>
            <a:r>
              <a:rPr lang="en-US" sz="1800" dirty="0"/>
              <a:t>architecture comprising of load balancer, application servers, listener and </a:t>
            </a:r>
            <a:r>
              <a:rPr lang="en-US" sz="1800" dirty="0" smtClean="0"/>
              <a:t>consumer instances</a:t>
            </a:r>
            <a:r>
              <a:rPr lang="en-US" sz="1800" dirty="0"/>
              <a:t>, a cloud storage for storing raw data and a database server for storing </a:t>
            </a:r>
            <a:r>
              <a:rPr lang="en-US" sz="1800" dirty="0" smtClean="0"/>
              <a:t>aggregated results</a:t>
            </a:r>
            <a:r>
              <a:rPr lang="en-US" sz="1800" dirty="0"/>
              <a:t>. </a:t>
            </a:r>
            <a:endParaRPr lang="en-US" sz="1800" dirty="0" smtClean="0"/>
          </a:p>
          <a:p>
            <a:r>
              <a:rPr lang="en-US" sz="1800" dirty="0" smtClean="0"/>
              <a:t>For </a:t>
            </a:r>
            <a:r>
              <a:rPr lang="en-US" sz="1800" dirty="0"/>
              <a:t>each resource in the deployment the corresponding Amazon Web Services (AWS</a:t>
            </a:r>
            <a:r>
              <a:rPr lang="en-US" sz="1800" dirty="0" smtClean="0"/>
              <a:t>) cloud </a:t>
            </a:r>
            <a:r>
              <a:rPr lang="en-US" sz="1800" dirty="0"/>
              <a:t>service is mentioned.</a:t>
            </a:r>
            <a:endParaRPr lang="en-US" sz="18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378462" y="5166073"/>
            <a:ext cx="35774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 </a:t>
            </a:r>
            <a:r>
              <a:rPr lang="en-US" sz="1200" dirty="0" smtClean="0"/>
              <a:t>Deployment design for </a:t>
            </a:r>
            <a:r>
              <a:rPr lang="en-US" sz="1200" dirty="0"/>
              <a:t>Social Media Analytics </a:t>
            </a:r>
            <a:r>
              <a:rPr lang="en-US" sz="1200" dirty="0" smtClean="0"/>
              <a:t>App</a:t>
            </a:r>
            <a:endParaRPr lang="en-US" sz="1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9800" y="1910017"/>
            <a:ext cx="5791201" cy="3171664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 Social Media Analytics App </a:t>
            </a:r>
            <a:r>
              <a:rPr lang="en-US" dirty="0" smtClean="0">
                <a:latin typeface="+mn-lt"/>
              </a:rPr>
              <a:t>– Dashboard</a:t>
            </a:r>
            <a:endParaRPr lang="en-US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7565" y="1484792"/>
            <a:ext cx="5454768" cy="492882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Further Reading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Roy T. Fielding, Richard N. Taylor, Principled Design of the Modern Web Architecture, ACM Transactions on Internet Technology (TOIT), 2002.</a:t>
            </a:r>
            <a:endParaRPr lang="en-US" sz="2000" dirty="0"/>
          </a:p>
          <a:p>
            <a:r>
              <a:rPr lang="en-US" sz="2000" dirty="0"/>
              <a:t>A. </a:t>
            </a:r>
            <a:r>
              <a:rPr lang="en-US" sz="2000" dirty="0" err="1"/>
              <a:t>Bahga</a:t>
            </a:r>
            <a:r>
              <a:rPr lang="en-US" sz="2000" dirty="0"/>
              <a:t>, V. </a:t>
            </a:r>
            <a:r>
              <a:rPr lang="en-US" sz="2000" dirty="0" err="1"/>
              <a:t>Madisetti</a:t>
            </a:r>
            <a:r>
              <a:rPr lang="en-US" sz="2000" dirty="0"/>
              <a:t>, Rapid Prototyping of Advanced Cloud-Based Systems, IEEE Computer, vol. 46, </a:t>
            </a:r>
            <a:r>
              <a:rPr lang="en-US" sz="2000" dirty="0" err="1"/>
              <a:t>iss</a:t>
            </a:r>
            <a:r>
              <a:rPr lang="en-US" sz="2000" dirty="0"/>
              <a:t>. 11, Nov 2013.</a:t>
            </a:r>
            <a:endParaRPr lang="en-US" sz="2000" dirty="0"/>
          </a:p>
          <a:p>
            <a:r>
              <a:rPr lang="en-US" sz="2000" dirty="0"/>
              <a:t>E.F. </a:t>
            </a:r>
            <a:r>
              <a:rPr lang="en-US" sz="2000" dirty="0" err="1"/>
              <a:t>Codd</a:t>
            </a:r>
            <a:r>
              <a:rPr lang="en-US" sz="2000" dirty="0"/>
              <a:t>, A Relational Model of Data for Large Shared Data Banks, Communications of the ACM 13 (6): 377–387, 1970.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Reference Architectures </a:t>
            </a:r>
            <a:r>
              <a:rPr lang="en-US" dirty="0" smtClean="0">
                <a:latin typeface="+mn-lt"/>
              </a:rPr>
              <a:t>– </a:t>
            </a:r>
            <a:br>
              <a:rPr lang="en-US" dirty="0" smtClean="0">
                <a:latin typeface="+mn-lt"/>
              </a:rPr>
            </a:br>
            <a:r>
              <a:rPr lang="en-US" sz="3300" dirty="0" smtClean="0">
                <a:latin typeface="+mn-lt"/>
              </a:rPr>
              <a:t>e-Commerce</a:t>
            </a:r>
            <a:r>
              <a:rPr lang="en-US" sz="3300" dirty="0">
                <a:latin typeface="+mn-lt"/>
              </a:rPr>
              <a:t>, </a:t>
            </a:r>
            <a:r>
              <a:rPr lang="en-US" sz="3300" dirty="0" smtClean="0">
                <a:latin typeface="+mn-lt"/>
              </a:rPr>
              <a:t>Business-to-Business</a:t>
            </a:r>
            <a:r>
              <a:rPr lang="en-US" sz="3300" dirty="0">
                <a:latin typeface="+mn-lt"/>
              </a:rPr>
              <a:t>, Banking and Financial </a:t>
            </a:r>
            <a:r>
              <a:rPr lang="en-US" sz="3300" dirty="0" smtClean="0">
                <a:latin typeface="+mn-lt"/>
              </a:rPr>
              <a:t>apps</a:t>
            </a:r>
            <a:endParaRPr lang="en-US" sz="33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696075" cy="4351338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Load Balancing </a:t>
            </a:r>
            <a:r>
              <a:rPr lang="en-US" sz="2000" dirty="0" smtClean="0"/>
              <a:t>Tier</a:t>
            </a:r>
            <a:endParaRPr lang="en-US" sz="2000" dirty="0" smtClean="0"/>
          </a:p>
          <a:p>
            <a:pPr lvl="1"/>
            <a:r>
              <a:rPr lang="en-US" sz="1800" dirty="0" smtClean="0"/>
              <a:t>Load </a:t>
            </a:r>
            <a:r>
              <a:rPr lang="en-US" sz="1800" dirty="0"/>
              <a:t>balancing tier consists of one or more load balancers</a:t>
            </a:r>
            <a:r>
              <a:rPr lang="en-US" sz="1800" dirty="0" smtClean="0"/>
              <a:t>.</a:t>
            </a:r>
            <a:endParaRPr lang="en-US" sz="1800" dirty="0" smtClean="0"/>
          </a:p>
          <a:p>
            <a:r>
              <a:rPr lang="en-US" sz="2000" dirty="0"/>
              <a:t>Application </a:t>
            </a:r>
            <a:r>
              <a:rPr lang="en-US" sz="2000" dirty="0" smtClean="0"/>
              <a:t>Tier</a:t>
            </a:r>
            <a:endParaRPr lang="en-US" sz="2000" dirty="0" smtClean="0"/>
          </a:p>
          <a:p>
            <a:pPr lvl="1"/>
            <a:r>
              <a:rPr lang="en-US" sz="1800" dirty="0" smtClean="0"/>
              <a:t>For </a:t>
            </a:r>
            <a:r>
              <a:rPr lang="en-US" sz="1800" dirty="0"/>
              <a:t>this tier, it is </a:t>
            </a:r>
            <a:r>
              <a:rPr lang="en-US" sz="1800" dirty="0" smtClean="0"/>
              <a:t> recommended </a:t>
            </a:r>
            <a:r>
              <a:rPr lang="en-US" sz="1800" dirty="0"/>
              <a:t>to configure </a:t>
            </a:r>
            <a:r>
              <a:rPr lang="en-US" sz="1800" dirty="0" smtClean="0"/>
              <a:t>auto scaling</a:t>
            </a:r>
            <a:r>
              <a:rPr lang="en-US" sz="1800" dirty="0"/>
              <a:t>. </a:t>
            </a:r>
            <a:endParaRPr lang="en-US" sz="1800" dirty="0" smtClean="0"/>
          </a:p>
          <a:p>
            <a:pPr lvl="1"/>
            <a:r>
              <a:rPr lang="en-US" sz="1800" dirty="0" smtClean="0"/>
              <a:t>Auto </a:t>
            </a:r>
            <a:r>
              <a:rPr lang="en-US" sz="1800" dirty="0"/>
              <a:t>scaling can be triggered when the recorded values for any of </a:t>
            </a:r>
            <a:r>
              <a:rPr lang="en-US" sz="1800" dirty="0" smtClean="0"/>
              <a:t>the specified </a:t>
            </a:r>
            <a:r>
              <a:rPr lang="en-US" sz="1800" dirty="0"/>
              <a:t>metrics such as CPU usage, memory usage, etc. goes above </a:t>
            </a:r>
            <a:r>
              <a:rPr lang="en-US" sz="1800" dirty="0" smtClean="0"/>
              <a:t>defined thresholds</a:t>
            </a:r>
            <a:r>
              <a:rPr lang="en-US" sz="1800" dirty="0"/>
              <a:t>. </a:t>
            </a:r>
            <a:endParaRPr lang="en-US" sz="1800" dirty="0" smtClean="0"/>
          </a:p>
          <a:p>
            <a:r>
              <a:rPr lang="en-US" sz="2000" dirty="0"/>
              <a:t>Database </a:t>
            </a:r>
            <a:r>
              <a:rPr lang="en-US" sz="2000" dirty="0" smtClean="0"/>
              <a:t>Tier</a:t>
            </a:r>
            <a:endParaRPr lang="en-US" sz="2000" dirty="0" smtClean="0"/>
          </a:p>
          <a:p>
            <a:pPr lvl="1"/>
            <a:r>
              <a:rPr lang="en-US" sz="1800" dirty="0" smtClean="0"/>
              <a:t>The database </a:t>
            </a:r>
            <a:r>
              <a:rPr lang="en-US" sz="1800" dirty="0"/>
              <a:t>tier </a:t>
            </a:r>
            <a:r>
              <a:rPr lang="en-US" sz="1800" dirty="0" smtClean="0"/>
              <a:t>includes </a:t>
            </a:r>
            <a:r>
              <a:rPr lang="en-US" sz="1800" dirty="0"/>
              <a:t>a </a:t>
            </a:r>
            <a:r>
              <a:rPr lang="en-US" sz="1800" dirty="0" smtClean="0"/>
              <a:t>master database </a:t>
            </a:r>
            <a:r>
              <a:rPr lang="en-US" sz="1800" dirty="0"/>
              <a:t>instance and multiple slave instances.  </a:t>
            </a:r>
            <a:endParaRPr lang="en-US" sz="1800" dirty="0" smtClean="0"/>
          </a:p>
          <a:p>
            <a:pPr lvl="1"/>
            <a:r>
              <a:rPr lang="en-US" sz="1800" dirty="0" smtClean="0"/>
              <a:t>The </a:t>
            </a:r>
            <a:r>
              <a:rPr lang="en-US" sz="1800" dirty="0"/>
              <a:t>master node serves </a:t>
            </a:r>
            <a:r>
              <a:rPr lang="en-US" sz="1800" dirty="0" smtClean="0"/>
              <a:t>all the </a:t>
            </a:r>
            <a:r>
              <a:rPr lang="en-US" sz="1800" dirty="0"/>
              <a:t>write requests and the read requests are served from the slave nodes. </a:t>
            </a:r>
            <a:endParaRPr lang="en-US" sz="1800" dirty="0" smtClean="0"/>
          </a:p>
          <a:p>
            <a:pPr lvl="1"/>
            <a:r>
              <a:rPr lang="en-US" sz="1800" dirty="0" smtClean="0"/>
              <a:t>This improves </a:t>
            </a:r>
            <a:r>
              <a:rPr lang="en-US" sz="1800" dirty="0"/>
              <a:t>the throughput for the database tier since most applications have </a:t>
            </a:r>
            <a:r>
              <a:rPr lang="en-US" sz="1800" dirty="0" smtClean="0"/>
              <a:t>a higher </a:t>
            </a:r>
            <a:r>
              <a:rPr lang="en-US" sz="1800" dirty="0"/>
              <a:t>number of read requests than write requests.</a:t>
            </a:r>
            <a:endParaRPr lang="en-US" sz="18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6620" y="1606511"/>
            <a:ext cx="3231160" cy="4701947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Reference Architectures </a:t>
            </a:r>
            <a:r>
              <a:rPr lang="en-US" dirty="0" smtClean="0">
                <a:latin typeface="+mn-lt"/>
              </a:rPr>
              <a:t>– </a:t>
            </a:r>
            <a:br>
              <a:rPr lang="en-US" dirty="0" smtClean="0">
                <a:latin typeface="+mn-lt"/>
              </a:rPr>
            </a:br>
            <a:r>
              <a:rPr lang="en-US" sz="3300" dirty="0" smtClean="0">
                <a:latin typeface="+mn-lt"/>
              </a:rPr>
              <a:t>Content delivery apps</a:t>
            </a:r>
            <a:endParaRPr lang="en-US" sz="33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696075" cy="4351338"/>
          </a:xfrm>
        </p:spPr>
        <p:txBody>
          <a:bodyPr>
            <a:normAutofit/>
          </a:bodyPr>
          <a:lstStyle/>
          <a:p>
            <a:r>
              <a:rPr lang="en-US" sz="2000" dirty="0"/>
              <a:t>Figure shows a typical deployment architecture for content delivery </a:t>
            </a:r>
            <a:r>
              <a:rPr lang="en-US" sz="2000" dirty="0" smtClean="0"/>
              <a:t>applications such </a:t>
            </a:r>
            <a:r>
              <a:rPr lang="en-US" sz="2000" dirty="0"/>
              <a:t>as online photo albums, video webcasting, etc. </a:t>
            </a:r>
            <a:endParaRPr lang="en-US" sz="2000" dirty="0" smtClean="0"/>
          </a:p>
          <a:p>
            <a:r>
              <a:rPr lang="en-US" sz="2000" dirty="0" smtClean="0"/>
              <a:t>Both </a:t>
            </a:r>
            <a:r>
              <a:rPr lang="en-US" sz="2000" dirty="0"/>
              <a:t>relational and </a:t>
            </a:r>
            <a:r>
              <a:rPr lang="en-US" sz="2000" dirty="0" smtClean="0"/>
              <a:t>non-relational data </a:t>
            </a:r>
            <a:r>
              <a:rPr lang="en-US" sz="2000" dirty="0"/>
              <a:t>stores are shown in this deployment. </a:t>
            </a:r>
            <a:endParaRPr lang="en-US" sz="2000" dirty="0" smtClean="0"/>
          </a:p>
          <a:p>
            <a:r>
              <a:rPr lang="en-US" sz="2000" dirty="0" smtClean="0"/>
              <a:t>A </a:t>
            </a:r>
            <a:r>
              <a:rPr lang="en-US" sz="2000" dirty="0"/>
              <a:t>content delivery network (CDN) </a:t>
            </a:r>
            <a:r>
              <a:rPr lang="en-US" sz="2000" dirty="0" smtClean="0"/>
              <a:t>which consists </a:t>
            </a:r>
            <a:r>
              <a:rPr lang="en-US" sz="2000" dirty="0"/>
              <a:t>of a global network of edge locations is used for media delivery. </a:t>
            </a:r>
            <a:endParaRPr lang="en-US" sz="2000" dirty="0" smtClean="0"/>
          </a:p>
          <a:p>
            <a:r>
              <a:rPr lang="en-US" sz="2000" dirty="0" smtClean="0"/>
              <a:t>CDN </a:t>
            </a:r>
            <a:r>
              <a:rPr lang="en-US" sz="2000" dirty="0"/>
              <a:t>is </a:t>
            </a:r>
            <a:r>
              <a:rPr lang="en-US" sz="2000" dirty="0" smtClean="0"/>
              <a:t>used to </a:t>
            </a:r>
            <a:r>
              <a:rPr lang="en-US" sz="2000" dirty="0"/>
              <a:t>speed up the delivery of static content such as images and videos.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3105" y="1825625"/>
            <a:ext cx="4496190" cy="3917019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Reference Architectures </a:t>
            </a:r>
            <a:r>
              <a:rPr lang="en-US" dirty="0" smtClean="0">
                <a:latin typeface="+mn-lt"/>
              </a:rPr>
              <a:t>– </a:t>
            </a:r>
            <a:br>
              <a:rPr lang="en-US" dirty="0" smtClean="0">
                <a:latin typeface="+mn-lt"/>
              </a:rPr>
            </a:br>
            <a:r>
              <a:rPr lang="en-US" sz="3300" dirty="0" smtClean="0">
                <a:latin typeface="+mn-lt"/>
              </a:rPr>
              <a:t>Analytics apps</a:t>
            </a:r>
            <a:endParaRPr lang="en-US" sz="33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696075" cy="4351338"/>
          </a:xfrm>
        </p:spPr>
        <p:txBody>
          <a:bodyPr>
            <a:normAutofit/>
          </a:bodyPr>
          <a:lstStyle/>
          <a:p>
            <a:r>
              <a:rPr lang="en-US" sz="2000" dirty="0"/>
              <a:t>Figure shows a typical deployment architecture for compute intensive applications such as Data Analytics, Media Transcoding, etc. </a:t>
            </a:r>
            <a:endParaRPr lang="en-US" sz="2000" dirty="0" smtClean="0"/>
          </a:p>
          <a:p>
            <a:r>
              <a:rPr lang="en-US" sz="2000" dirty="0" smtClean="0"/>
              <a:t>Comprises of web</a:t>
            </a:r>
            <a:r>
              <a:rPr lang="en-US" sz="2000" dirty="0"/>
              <a:t>, application, storage, computing/analytics and database tiers.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analytics tier consists of </a:t>
            </a:r>
            <a:r>
              <a:rPr lang="en-US" sz="2000" dirty="0" smtClean="0"/>
              <a:t>cloud-based </a:t>
            </a:r>
            <a:r>
              <a:rPr lang="en-US" sz="2000" dirty="0"/>
              <a:t>distributed batch processing frameworks such as </a:t>
            </a:r>
            <a:r>
              <a:rPr lang="en-US" sz="2000" dirty="0" err="1"/>
              <a:t>Hadoop</a:t>
            </a:r>
            <a:r>
              <a:rPr lang="en-US" sz="2000" dirty="0"/>
              <a:t> which are suitable </a:t>
            </a:r>
            <a:r>
              <a:rPr lang="en-US" sz="2000" dirty="0" smtClean="0"/>
              <a:t>for analyzing </a:t>
            </a:r>
            <a:r>
              <a:rPr lang="en-US" sz="2000" dirty="0"/>
              <a:t>big data. </a:t>
            </a:r>
            <a:endParaRPr lang="en-US" sz="2000" dirty="0" smtClean="0"/>
          </a:p>
          <a:p>
            <a:r>
              <a:rPr lang="en-US" sz="2000" dirty="0" smtClean="0"/>
              <a:t>Data </a:t>
            </a:r>
            <a:r>
              <a:rPr lang="en-US" sz="2000" dirty="0"/>
              <a:t>analysis jobs (such as </a:t>
            </a:r>
            <a:r>
              <a:rPr lang="en-US" sz="2000" dirty="0" err="1"/>
              <a:t>MapReduce</a:t>
            </a:r>
            <a:r>
              <a:rPr lang="en-US" sz="2000" dirty="0"/>
              <a:t>) jobs are submitted to </a:t>
            </a:r>
            <a:r>
              <a:rPr lang="en-US" sz="2000" dirty="0" smtClean="0"/>
              <a:t>the analytics </a:t>
            </a:r>
            <a:r>
              <a:rPr lang="en-US" sz="2000" dirty="0"/>
              <a:t>tier from the application servers.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jobs are queued for execution and </a:t>
            </a:r>
            <a:r>
              <a:rPr lang="en-US" sz="2000" dirty="0" smtClean="0"/>
              <a:t>upon completion </a:t>
            </a:r>
            <a:r>
              <a:rPr lang="en-US" sz="2000" dirty="0"/>
              <a:t>the analyzed data is presented from the application servers.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5248" y="1524777"/>
            <a:ext cx="2636197" cy="4909439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>
                <a:latin typeface="+mn-lt"/>
              </a:rPr>
              <a:t> Service Oriented Architecture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8429625" cy="4351338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Service Oriented Architecture (SOA) is a well established architectural approach for designing and developing applications in the form services that can be shared and reused. </a:t>
            </a:r>
            <a:endParaRPr lang="en-US" sz="2000" dirty="0"/>
          </a:p>
          <a:p>
            <a:r>
              <a:rPr lang="en-US" sz="2000" dirty="0"/>
              <a:t>SOA is a collection of discrete software modules or services that form a part of an application and collectively provide the functionality of an application. </a:t>
            </a:r>
            <a:endParaRPr lang="en-US" sz="2000" dirty="0"/>
          </a:p>
          <a:p>
            <a:r>
              <a:rPr lang="en-US" sz="2000" dirty="0"/>
              <a:t>SOA services are developed as loosely coupled modules with no hard-wired calls embedded in the services.  </a:t>
            </a:r>
            <a:endParaRPr lang="en-US" sz="2000" dirty="0"/>
          </a:p>
          <a:p>
            <a:r>
              <a:rPr lang="en-US" sz="2000" dirty="0"/>
              <a:t>The services communicate with each other by passing messages. </a:t>
            </a:r>
            <a:endParaRPr lang="en-US" sz="2000" dirty="0" smtClean="0"/>
          </a:p>
          <a:p>
            <a:r>
              <a:rPr lang="en-US" sz="2000" dirty="0"/>
              <a:t>Services are described using the Web Services Description Language (WSDL). </a:t>
            </a:r>
            <a:endParaRPr lang="en-US" sz="2000" dirty="0"/>
          </a:p>
          <a:p>
            <a:r>
              <a:rPr lang="en-US" sz="2000" dirty="0"/>
              <a:t>WSDL is an XML-based web services description language that is used to create service descriptions containing information on the functions performed by a service and the inputs and outputs of the service</a:t>
            </a:r>
            <a:r>
              <a:rPr lang="en-US" sz="2000" dirty="0" smtClean="0"/>
              <a:t>.</a:t>
            </a:r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56086" y="1825625"/>
            <a:ext cx="2156647" cy="3787468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SOA Layers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000751" cy="4351338"/>
          </a:xfrm>
        </p:spPr>
        <p:txBody>
          <a:bodyPr>
            <a:no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Business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Systems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layer consists of custom built applications and legacy systems such as Enterprise Resource Planning (ERP), Customer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Relationship Management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(CRM), Supply Chain Management (SCM), etc.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Service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Components 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service components allow the layers above to interact with the business systems. The service components are responsible for realizing the functionality of the services exposed.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Composite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These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are coarse-grained services which are composed of two or more service components. Composite services can be used to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create enterprise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scale components or business-unit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specific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components.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Orchestrated Business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Processes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Composite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services can be orchestrated to create higher level business processes.  In this layers the compositions and orchestrations of the composite services are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defined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to create business processes.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Presentation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is the topmost layer that includes user interfaces that exposes the services and the orchestrated business processes to the users.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Enterprise Service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Bus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layer integrates the services through adapters, routing, transformation and messaging mechanisms.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1187" y="1680020"/>
            <a:ext cx="4564776" cy="4374259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>
                <a:latin typeface="+mn-lt"/>
              </a:rPr>
              <a:t> Cloud Component Model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648950" cy="43513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Cloud Component Model is an application design methodology that provides a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flexible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way of creating cloud applications in a rapid, convenient and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platform independent manner. 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CCM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is an architectural approach for cloud applications that is not tied to any specific programming language or cloud platform. 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Cloud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applications designed with CCM approach can have innovative hybrid deployments in which different components of an application can be deployed on cloud infrastructure and platforms of different cloud vendors.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Applications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designed using CCM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have better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portability and interoperability. 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CCM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based applications have better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scalability by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decoupling application components and providing asynchronous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communication mechanisms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20981</Words>
  <Application>WPS Presentation</Application>
  <PresentationFormat>Widescreen</PresentationFormat>
  <Paragraphs>413</Paragraphs>
  <Slides>32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Arial</vt:lpstr>
      <vt:lpstr>SimSun</vt:lpstr>
      <vt:lpstr>Wingdings</vt:lpstr>
      <vt:lpstr>Calibri</vt:lpstr>
      <vt:lpstr>微软雅黑</vt:lpstr>
      <vt:lpstr>Droid Sans Fallback</vt:lpstr>
      <vt:lpstr>Arial Unicode MS</vt:lpstr>
      <vt:lpstr>Calibri Light</vt:lpstr>
      <vt:lpstr>Webdings</vt:lpstr>
      <vt:lpstr>Times New Roman</vt:lpstr>
      <vt:lpstr>Office Theme</vt:lpstr>
      <vt:lpstr>PowerPoint 演示文稿</vt:lpstr>
      <vt:lpstr>Outline</vt:lpstr>
      <vt:lpstr>Design Considerations for Cloud Applications</vt:lpstr>
      <vt:lpstr>Reference Architectures –  e-Commerce, Business-to-Business, Banking and Financial apps</vt:lpstr>
      <vt:lpstr>Reference Architectures –  Content delivery apps</vt:lpstr>
      <vt:lpstr>Reference Architectures –  Analytics apps</vt:lpstr>
      <vt:lpstr> Service Oriented Architecture</vt:lpstr>
      <vt:lpstr>SOA Layers</vt:lpstr>
      <vt:lpstr> Cloud Component Model</vt:lpstr>
      <vt:lpstr>CCM Application Design Methodology</vt:lpstr>
      <vt:lpstr>CCM Component Design</vt:lpstr>
      <vt:lpstr>CCM Architecture Design</vt:lpstr>
      <vt:lpstr>CCM Deployment Design</vt:lpstr>
      <vt:lpstr>SOA vs CCM</vt:lpstr>
      <vt:lpstr>SOA vs CCM</vt:lpstr>
      <vt:lpstr>Model View Controller</vt:lpstr>
      <vt:lpstr>RESTful Web Services</vt:lpstr>
      <vt:lpstr> Python Web Application Framework - Django</vt:lpstr>
      <vt:lpstr>Django Architecture</vt:lpstr>
      <vt:lpstr>Design methodology for IaaS service model</vt:lpstr>
      <vt:lpstr>Design methodology for PaaS service model</vt:lpstr>
      <vt:lpstr> Image Processing App – Component Design</vt:lpstr>
      <vt:lpstr> Image Processing App – Architecture Design</vt:lpstr>
      <vt:lpstr> Image Processing App – Deployment Design</vt:lpstr>
      <vt:lpstr> Cloud Drive App – Component Design</vt:lpstr>
      <vt:lpstr>  Cloud Drive App – Architecture Design</vt:lpstr>
      <vt:lpstr>  Cloud Drive App – Deployment Design</vt:lpstr>
      <vt:lpstr>Social Media Analytics App – Component Design</vt:lpstr>
      <vt:lpstr>  Social Media Analytics App – Architecture Design</vt:lpstr>
      <vt:lpstr>  Social Media Analytics App – Deployment Design</vt:lpstr>
      <vt:lpstr> Social Media Analytics App – Dashboard</vt:lpstr>
      <vt:lpstr>Further Reading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arshdeep</dc:creator>
  <cp:lastModifiedBy>arshdeep</cp:lastModifiedBy>
  <cp:revision>82</cp:revision>
  <dcterms:created xsi:type="dcterms:W3CDTF">2019-08-16T10:49:39Z</dcterms:created>
  <dcterms:modified xsi:type="dcterms:W3CDTF">2019-08-16T10:49:39Z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1033-11.1.0.8392</vt:lpwstr>
  </property>
</Properties>
</file>