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7" r:id="rId3"/>
    <p:sldId id="258" r:id="rId4"/>
    <p:sldId id="269" r:id="rId6"/>
    <p:sldId id="270" r:id="rId7"/>
    <p:sldId id="271" r:id="rId8"/>
    <p:sldId id="272" r:id="rId9"/>
    <p:sldId id="273" r:id="rId10"/>
    <p:sldId id="274" r:id="rId11"/>
    <p:sldId id="275" r:id="rId12"/>
    <p:sldId id="276" r:id="rId13"/>
    <p:sldId id="277" r:id="rId14"/>
    <p:sldId id="278" r:id="rId15"/>
    <p:sldId id="279" r:id="rId16"/>
    <p:sldId id="281" r:id="rId17"/>
    <p:sldId id="282" r:id="rId18"/>
    <p:sldId id="259" r:id="rId19"/>
    <p:sldId id="283" r:id="rId20"/>
    <p:sldId id="284" r:id="rId21"/>
    <p:sldId id="285" r:id="rId22"/>
    <p:sldId id="268" r:id="rId23"/>
    <p:sldId id="294" r:id="rId24"/>
    <p:sldId id="288" r:id="rId25"/>
    <p:sldId id="290" r:id="rId26"/>
    <p:sldId id="291" r:id="rId27"/>
    <p:sldId id="292" r:id="rId28"/>
    <p:sldId id="293" r:id="rId29"/>
    <p:sldId id="289"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2" autoAdjust="0"/>
    <p:restoredTop sz="94660"/>
  </p:normalViewPr>
  <p:slideViewPr>
    <p:cSldViewPr snapToGrid="0">
      <p:cViewPr varScale="1">
        <p:scale>
          <a:sx n="53" d="100"/>
          <a:sy n="53" d="100"/>
        </p:scale>
        <p:origin x="180"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FD42F7-718C-4B98-AAEC-167E6DDD60A7}" type="datetimeFigureOut">
              <a:rPr lang="en-US" smtClean="0"/>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B2AA4F-B828-4D7C-AFD3-893933DAFCB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r>
              <a:rPr lang="en-US"/>
              <a:t>© 2019 Arshdeep Bahga &amp; Vijay Madisetti</a:t>
            </a:r>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r>
              <a:rPr lang="en-US"/>
              <a:t>© 2019 Arshdeep Bahga &amp; Vijay Madisetti</a:t>
            </a:r>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r>
              <a:rPr lang="en-US"/>
              <a:t>© 2019 Arshdeep Bahga &amp; Vijay Madisetti</a:t>
            </a:r>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r>
              <a:rPr lang="en-US"/>
              <a:t>© 2019 Arshdeep Bahga &amp; Vijay Madisetti</a:t>
            </a:r>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r>
              <a:rPr lang="en-US"/>
              <a:t>© 2019 Arshdeep Bahga &amp; Vijay Madisetti</a:t>
            </a:r>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63A1C593-65D0-4073-BCC9-577B9352EA97}" type="datetimeFigureOut">
              <a:rPr lang="en-US" smtClean="0"/>
            </a:fld>
            <a:endParaRPr lang="en-US"/>
          </a:p>
        </p:txBody>
      </p:sp>
      <p:sp>
        <p:nvSpPr>
          <p:cNvPr id="6" name="Footer Placeholder 5"/>
          <p:cNvSpPr>
            <a:spLocks noGrp="1"/>
          </p:cNvSpPr>
          <p:nvPr>
            <p:ph type="ftr" sz="quarter" idx="11"/>
          </p:nvPr>
        </p:nvSpPr>
        <p:spPr/>
        <p:txBody>
          <a:bodyPr/>
          <a:lstStyle/>
          <a:p>
            <a:r>
              <a:rPr lang="en-US"/>
              <a:t>© 2019 Arshdeep Bahga &amp; Vijay Madisetti</a:t>
            </a:r>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63A1C593-65D0-4073-BCC9-577B9352EA97}" type="datetimeFigureOut">
              <a:rPr lang="en-US" smtClean="0"/>
            </a:fld>
            <a:endParaRPr lang="en-US"/>
          </a:p>
        </p:txBody>
      </p:sp>
      <p:sp>
        <p:nvSpPr>
          <p:cNvPr id="8" name="Footer Placeholder 7"/>
          <p:cNvSpPr>
            <a:spLocks noGrp="1"/>
          </p:cNvSpPr>
          <p:nvPr>
            <p:ph type="ftr" sz="quarter" idx="11"/>
          </p:nvPr>
        </p:nvSpPr>
        <p:spPr/>
        <p:txBody>
          <a:bodyPr/>
          <a:lstStyle/>
          <a:p>
            <a:r>
              <a:rPr lang="en-US"/>
              <a:t>© 2019 Arshdeep Bahga &amp; Vijay Madisetti</a:t>
            </a:r>
            <a:endParaRPr lang="en-US"/>
          </a:p>
        </p:txBody>
      </p:sp>
      <p:sp>
        <p:nvSpPr>
          <p:cNvPr id="9" name="Slide Number Placeholder 8"/>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3A1C593-65D0-4073-BCC9-577B9352EA97}" type="datetimeFigureOut">
              <a:rPr lang="en-US" smtClean="0"/>
            </a:fld>
            <a:endParaRPr lang="en-US"/>
          </a:p>
        </p:txBody>
      </p:sp>
      <p:sp>
        <p:nvSpPr>
          <p:cNvPr id="4" name="Footer Placeholder 3"/>
          <p:cNvSpPr>
            <a:spLocks noGrp="1"/>
          </p:cNvSpPr>
          <p:nvPr>
            <p:ph type="ftr" sz="quarter" idx="11"/>
          </p:nvPr>
        </p:nvSpPr>
        <p:spPr/>
        <p:txBody>
          <a:bodyPr/>
          <a:lstStyle/>
          <a:p>
            <a:r>
              <a:rPr lang="en-US"/>
              <a:t>© 2019 Arshdeep Bahga &amp; Vijay Madisetti</a:t>
            </a:r>
            <a:endParaRPr lang="en-US"/>
          </a:p>
        </p:txBody>
      </p:sp>
      <p:sp>
        <p:nvSpPr>
          <p:cNvPr id="5" name="Slide Number Placeholder 4"/>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A1C593-65D0-4073-BCC9-577B9352EA97}" type="datetimeFigureOut">
              <a:rPr lang="en-US" smtClean="0"/>
            </a:fld>
            <a:endParaRPr lang="en-US"/>
          </a:p>
        </p:txBody>
      </p:sp>
      <p:sp>
        <p:nvSpPr>
          <p:cNvPr id="3" name="Footer Placeholder 2"/>
          <p:cNvSpPr>
            <a:spLocks noGrp="1"/>
          </p:cNvSpPr>
          <p:nvPr>
            <p:ph type="ftr" sz="quarter" idx="11"/>
          </p:nvPr>
        </p:nvSpPr>
        <p:spPr/>
        <p:txBody>
          <a:bodyPr/>
          <a:lstStyle/>
          <a:p>
            <a:r>
              <a:rPr lang="en-US"/>
              <a:t>© 2019 Arshdeep Bahga &amp; Vijay Madisetti</a:t>
            </a:r>
            <a:endParaRPr lang="en-US"/>
          </a:p>
        </p:txBody>
      </p:sp>
      <p:sp>
        <p:nvSpPr>
          <p:cNvPr id="4" name="Slide Number Placeholder 3"/>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63A1C593-65D0-4073-BCC9-577B9352EA97}" type="datetimeFigureOut">
              <a:rPr lang="en-US" smtClean="0"/>
            </a:fld>
            <a:endParaRPr lang="en-US"/>
          </a:p>
        </p:txBody>
      </p:sp>
      <p:sp>
        <p:nvSpPr>
          <p:cNvPr id="6" name="Footer Placeholder 5"/>
          <p:cNvSpPr>
            <a:spLocks noGrp="1"/>
          </p:cNvSpPr>
          <p:nvPr>
            <p:ph type="ftr" sz="quarter" idx="11"/>
          </p:nvPr>
        </p:nvSpPr>
        <p:spPr/>
        <p:txBody>
          <a:bodyPr/>
          <a:lstStyle/>
          <a:p>
            <a:r>
              <a:rPr lang="en-US"/>
              <a:t>© 2019 Arshdeep Bahga &amp; Vijay Madisetti</a:t>
            </a:r>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63A1C593-65D0-4073-BCC9-577B9352EA97}" type="datetimeFigureOut">
              <a:rPr lang="en-US" smtClean="0"/>
            </a:fld>
            <a:endParaRPr lang="en-US"/>
          </a:p>
        </p:txBody>
      </p:sp>
      <p:sp>
        <p:nvSpPr>
          <p:cNvPr id="6" name="Footer Placeholder 5"/>
          <p:cNvSpPr>
            <a:spLocks noGrp="1"/>
          </p:cNvSpPr>
          <p:nvPr>
            <p:ph type="ftr" sz="quarter" idx="11"/>
          </p:nvPr>
        </p:nvSpPr>
        <p:spPr/>
        <p:txBody>
          <a:bodyPr/>
          <a:lstStyle/>
          <a:p>
            <a:r>
              <a:rPr lang="en-US"/>
              <a:t>© 2019 Arshdeep Bahga &amp; Vijay Madisetti</a:t>
            </a:r>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A1C593-65D0-4073-BCC9-577B9352EA97}" type="datetimeFigureOut">
              <a:rPr lang="en-US" smtClean="0"/>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2019 Arshdeep Bahga &amp; Vijay Madisetti</a:t>
            </a:r>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618960-8005-486C-9A75-10CB2AAC16F9}"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2514600"/>
            <a:ext cx="7419340" cy="1968500"/>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TextBox 6"/>
          <p:cNvSpPr txBox="1"/>
          <p:nvPr/>
        </p:nvSpPr>
        <p:spPr>
          <a:xfrm>
            <a:off x="747863" y="662142"/>
            <a:ext cx="6908800" cy="922020"/>
          </a:xfrm>
          <a:prstGeom prst="rect">
            <a:avLst/>
          </a:prstGeom>
          <a:noFill/>
        </p:spPr>
        <p:txBody>
          <a:bodyPr wrap="square" rtlCol="0">
            <a:spAutoFit/>
          </a:bodyPr>
          <a:lstStyle/>
          <a:p>
            <a:r>
              <a:rPr lang="en-US" sz="5400" dirty="0" smtClean="0">
                <a:solidFill>
                  <a:schemeClr val="accent2"/>
                </a:solidFill>
                <a:latin typeface="Arial" panose="020B0604020202020204" pitchFamily="34" charset="0"/>
                <a:cs typeface="Arial" panose="020B0604020202020204" pitchFamily="34" charset="0"/>
              </a:rPr>
              <a:t>Chapter </a:t>
            </a:r>
            <a:r>
              <a:rPr lang="x-none" sz="5400" dirty="0" smtClean="0">
                <a:solidFill>
                  <a:schemeClr val="accent2"/>
                </a:solidFill>
                <a:latin typeface="Arial" panose="020B0604020202020204" pitchFamily="34" charset="0"/>
                <a:cs typeface="Arial" panose="020B0604020202020204" pitchFamily="34" charset="0"/>
              </a:rPr>
              <a:t>4</a:t>
            </a:r>
            <a:endParaRPr lang="x-none" sz="5400" dirty="0" smtClean="0">
              <a:solidFill>
                <a:schemeClr val="accent2"/>
              </a:solidFill>
              <a:latin typeface="Arial" panose="020B0604020202020204" pitchFamily="34" charset="0"/>
              <a:cs typeface="Arial" panose="020B0604020202020204" pitchFamily="34" charset="0"/>
            </a:endParaRPr>
          </a:p>
        </p:txBody>
      </p:sp>
      <p:sp>
        <p:nvSpPr>
          <p:cNvPr id="8" name="TextBox 7"/>
          <p:cNvSpPr txBox="1"/>
          <p:nvPr/>
        </p:nvSpPr>
        <p:spPr>
          <a:xfrm>
            <a:off x="463383" y="3014732"/>
            <a:ext cx="6908800" cy="645160"/>
          </a:xfrm>
          <a:prstGeom prst="rect">
            <a:avLst/>
          </a:prstGeom>
          <a:noFill/>
        </p:spPr>
        <p:txBody>
          <a:bodyPr wrap="square" rtlCol="0">
            <a:spAutoFit/>
          </a:bodyPr>
          <a:lstStyle/>
          <a:p>
            <a:pPr algn="ctr"/>
            <a:r>
              <a:rPr lang="en-US" sz="3600" b="1" dirty="0">
                <a:solidFill>
                  <a:srgbClr val="054772"/>
                </a:solidFill>
                <a:latin typeface="Arial" panose="020B0604020202020204" pitchFamily="34" charset="0"/>
                <a:cs typeface="Arial" panose="020B0604020202020204" pitchFamily="34" charset="0"/>
              </a:rPr>
              <a:t>Serverless Applications</a:t>
            </a:r>
            <a:endParaRPr lang="en-US" sz="3600" b="1" dirty="0">
              <a:solidFill>
                <a:srgbClr val="054772"/>
              </a:solidFill>
              <a:latin typeface="Arial" panose="020B0604020202020204" pitchFamily="34" charset="0"/>
              <a:cs typeface="Arial" panose="020B0604020202020204" pitchFamily="34" charset="0"/>
            </a:endParaRPr>
          </a:p>
        </p:txBody>
      </p:sp>
      <p:sp>
        <p:nvSpPr>
          <p:cNvPr id="9" name="Rectangle 8"/>
          <p:cNvSpPr/>
          <p:nvPr/>
        </p:nvSpPr>
        <p:spPr>
          <a:xfrm>
            <a:off x="-13179" y="0"/>
            <a:ext cx="444021"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3" name="TextBox 11"/>
          <p:cNvSpPr txBox="1"/>
          <p:nvPr/>
        </p:nvSpPr>
        <p:spPr>
          <a:xfrm>
            <a:off x="475448" y="6400026"/>
            <a:ext cx="3529642" cy="275590"/>
          </a:xfrm>
          <a:prstGeom prst="rect">
            <a:avLst/>
          </a:prstGeom>
          <a:noFill/>
        </p:spPr>
        <p:txBody>
          <a:bodyPr wrap="square" rtlCol="0">
            <a:spAutoFit/>
          </a:bodyPr>
          <a:p>
            <a:r>
              <a:rPr lang="en-US" sz="1200" dirty="0" smtClean="0">
                <a:solidFill>
                  <a:schemeClr val="tx1">
                    <a:lumMod val="50000"/>
                    <a:lumOff val="50000"/>
                  </a:schemeClr>
                </a:solidFill>
                <a:latin typeface="Arial" panose="020B0604020202020204" pitchFamily="34" charset="0"/>
                <a:cs typeface="Arial" panose="020B0604020202020204" pitchFamily="34" charset="0"/>
              </a:rPr>
              <a:t>Book website: </a:t>
            </a:r>
            <a:r>
              <a:rPr lang="x-none" altLang="en-US" sz="1200" dirty="0" smtClean="0">
                <a:solidFill>
                  <a:schemeClr val="tx1">
                    <a:lumMod val="50000"/>
                    <a:lumOff val="50000"/>
                  </a:schemeClr>
                </a:solidFill>
                <a:latin typeface="Arial" panose="020B0604020202020204" pitchFamily="34" charset="0"/>
                <a:cs typeface="Arial" panose="020B0604020202020204" pitchFamily="34" charset="0"/>
              </a:rPr>
              <a:t>www.</a:t>
            </a:r>
            <a:r>
              <a:rPr lang="en-US" sz="1200" dirty="0" smtClean="0">
                <a:solidFill>
                  <a:schemeClr val="tx1">
                    <a:lumMod val="50000"/>
                    <a:lumOff val="50000"/>
                  </a:schemeClr>
                </a:solidFill>
                <a:latin typeface="Arial" panose="020B0604020202020204" pitchFamily="34" charset="0"/>
                <a:cs typeface="Arial" panose="020B0604020202020204" pitchFamily="34" charset="0"/>
              </a:rPr>
              <a:t>hands-on-books-series.com</a:t>
            </a:r>
            <a:endParaRPr lang="en-US" sz="1200" dirty="0" smtClean="0">
              <a:solidFill>
                <a:schemeClr val="tx1">
                  <a:lumMod val="50000"/>
                  <a:lumOff val="50000"/>
                </a:schemeClr>
              </a:solidFill>
              <a:latin typeface="Arial" panose="020B0604020202020204" pitchFamily="34" charset="0"/>
              <a:cs typeface="Arial" panose="020B0604020202020204" pitchFamily="34" charset="0"/>
            </a:endParaRPr>
          </a:p>
        </p:txBody>
      </p:sp>
      <p:sp>
        <p:nvSpPr>
          <p:cNvPr id="5" name="Footer Placeholder 4"/>
          <p:cNvSpPr>
            <a:spLocks noGrp="1"/>
          </p:cNvSpPr>
          <p:nvPr>
            <p:ph type="ftr" sz="quarter" idx="11"/>
          </p:nvPr>
        </p:nvSpPr>
        <p:spPr/>
        <p:txBody>
          <a:bodyPr/>
          <a:p>
            <a:pPr algn="l"/>
            <a:r>
              <a:rPr lang="en-US" dirty="0"/>
              <a:t>© 2019 Arshdeep Bahga &amp; Vijay Madisetti</a:t>
            </a:r>
            <a:endParaRPr lang="en-US" dirty="0"/>
          </a:p>
        </p:txBody>
      </p:sp>
      <p:pic>
        <p:nvPicPr>
          <p:cNvPr id="2" name="Picture 1" descr="ccsa_f"/>
          <p:cNvPicPr>
            <a:picLocks noChangeAspect="1"/>
          </p:cNvPicPr>
          <p:nvPr/>
        </p:nvPicPr>
        <p:blipFill>
          <a:blip r:embed="rId1"/>
          <a:stretch>
            <a:fillRect/>
          </a:stretch>
        </p:blipFill>
        <p:spPr>
          <a:xfrm>
            <a:off x="7419340" y="0"/>
            <a:ext cx="4773295" cy="68580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Autofit/>
          </a:bodyPr>
          <a:lstStyle/>
          <a:p>
            <a:r>
              <a:rPr lang="x-none" altLang="en-US" sz="3200" dirty="0">
                <a:latin typeface="Arial" panose="020B0604020202020204" pitchFamily="34" charset="0"/>
                <a:cs typeface="Arial" panose="020B0604020202020204" pitchFamily="34" charset="0"/>
                <a:sym typeface="+mn-ea"/>
              </a:rPr>
              <a:t>Serverless Use Case - Real-time File Processing</a:t>
            </a:r>
            <a:endParaRPr lang="x-none" altLang="en-US" sz="3200" dirty="0">
              <a:latin typeface="Arial" panose="020B0604020202020204" pitchFamily="34" charset="0"/>
              <a:cs typeface="Arial" panose="020B0604020202020204" pitchFamily="34" charset="0"/>
              <a:sym typeface="+mn-ea"/>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
        <p:nvSpPr>
          <p:cNvPr id="6" name="Text Box 5"/>
          <p:cNvSpPr txBox="1"/>
          <p:nvPr/>
        </p:nvSpPr>
        <p:spPr>
          <a:xfrm>
            <a:off x="1308100" y="5206365"/>
            <a:ext cx="9947910" cy="368300"/>
          </a:xfrm>
          <a:prstGeom prst="rect">
            <a:avLst/>
          </a:prstGeom>
          <a:noFill/>
        </p:spPr>
        <p:txBody>
          <a:bodyPr wrap="square" rtlCol="0" anchor="t">
            <a:spAutoFit/>
          </a:bodyPr>
          <a:p>
            <a:pPr algn="ctr"/>
            <a:r>
              <a:t>Using Lambda functions for real-time file processing</a:t>
            </a:r>
          </a:p>
        </p:txBody>
      </p:sp>
      <p:pic>
        <p:nvPicPr>
          <p:cNvPr id="3" name="Picture 2" descr="Screenshot from 2019-08-16 15-10-38"/>
          <p:cNvPicPr>
            <a:picLocks noChangeAspect="1"/>
          </p:cNvPicPr>
          <p:nvPr/>
        </p:nvPicPr>
        <p:blipFill>
          <a:blip r:embed="rId1"/>
          <a:stretch>
            <a:fillRect/>
          </a:stretch>
        </p:blipFill>
        <p:spPr>
          <a:xfrm>
            <a:off x="1379855" y="2296160"/>
            <a:ext cx="9312910" cy="275209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Autofit/>
          </a:bodyPr>
          <a:lstStyle/>
          <a:p>
            <a:r>
              <a:rPr lang="x-none" altLang="en-US" sz="3200" dirty="0">
                <a:latin typeface="Arial" panose="020B0604020202020204" pitchFamily="34" charset="0"/>
                <a:cs typeface="Arial" panose="020B0604020202020204" pitchFamily="34" charset="0"/>
                <a:sym typeface="+mn-ea"/>
              </a:rPr>
              <a:t>Serverless Use Case - IoT Backends</a:t>
            </a:r>
            <a:endParaRPr lang="x-none" altLang="en-US" sz="3200" dirty="0">
              <a:latin typeface="Arial" panose="020B0604020202020204" pitchFamily="34" charset="0"/>
              <a:cs typeface="Arial" panose="020B0604020202020204" pitchFamily="34" charset="0"/>
              <a:sym typeface="+mn-ea"/>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
        <p:nvSpPr>
          <p:cNvPr id="6" name="Text Box 5"/>
          <p:cNvSpPr txBox="1"/>
          <p:nvPr/>
        </p:nvSpPr>
        <p:spPr>
          <a:xfrm>
            <a:off x="1210310" y="5214620"/>
            <a:ext cx="9947910" cy="368300"/>
          </a:xfrm>
          <a:prstGeom prst="rect">
            <a:avLst/>
          </a:prstGeom>
          <a:noFill/>
        </p:spPr>
        <p:txBody>
          <a:bodyPr wrap="square" rtlCol="0" anchor="t">
            <a:spAutoFit/>
          </a:bodyPr>
          <a:p>
            <a:pPr algn="ctr"/>
            <a:r>
              <a:t>Using Lambda functions for IoT backends</a:t>
            </a:r>
          </a:p>
        </p:txBody>
      </p:sp>
      <p:pic>
        <p:nvPicPr>
          <p:cNvPr id="3" name="Picture 2" descr="Screenshot from 2019-08-16 15-11-25"/>
          <p:cNvPicPr>
            <a:picLocks noChangeAspect="1"/>
          </p:cNvPicPr>
          <p:nvPr/>
        </p:nvPicPr>
        <p:blipFill>
          <a:blip r:embed="rId1"/>
          <a:stretch>
            <a:fillRect/>
          </a:stretch>
        </p:blipFill>
        <p:spPr>
          <a:xfrm>
            <a:off x="1155065" y="2360930"/>
            <a:ext cx="10058400" cy="2632075"/>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Autofit/>
          </a:bodyPr>
          <a:lstStyle/>
          <a:p>
            <a:r>
              <a:rPr lang="x-none" altLang="en-US" sz="3200" dirty="0">
                <a:latin typeface="Arial" panose="020B0604020202020204" pitchFamily="34" charset="0"/>
                <a:cs typeface="Arial" panose="020B0604020202020204" pitchFamily="34" charset="0"/>
                <a:sym typeface="+mn-ea"/>
              </a:rPr>
              <a:t>Serverless Use Case - Mobile Application Backends</a:t>
            </a:r>
            <a:endParaRPr lang="x-none" altLang="en-US" sz="3200" dirty="0">
              <a:latin typeface="Arial" panose="020B0604020202020204" pitchFamily="34" charset="0"/>
              <a:cs typeface="Arial" panose="020B0604020202020204" pitchFamily="34" charset="0"/>
              <a:sym typeface="+mn-ea"/>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
        <p:nvSpPr>
          <p:cNvPr id="6" name="Text Box 5"/>
          <p:cNvSpPr txBox="1"/>
          <p:nvPr/>
        </p:nvSpPr>
        <p:spPr>
          <a:xfrm>
            <a:off x="1223010" y="5257165"/>
            <a:ext cx="9947910" cy="368300"/>
          </a:xfrm>
          <a:prstGeom prst="rect">
            <a:avLst/>
          </a:prstGeom>
          <a:noFill/>
        </p:spPr>
        <p:txBody>
          <a:bodyPr wrap="square" rtlCol="0" anchor="t">
            <a:spAutoFit/>
          </a:bodyPr>
          <a:p>
            <a:pPr algn="ctr"/>
            <a:r>
              <a:t>Using Lambda functions for mobile application backends</a:t>
            </a:r>
          </a:p>
        </p:txBody>
      </p:sp>
      <p:pic>
        <p:nvPicPr>
          <p:cNvPr id="3" name="Picture 2" descr="Screenshot from 2019-08-16 15-12-11"/>
          <p:cNvPicPr>
            <a:picLocks noChangeAspect="1"/>
          </p:cNvPicPr>
          <p:nvPr/>
        </p:nvPicPr>
        <p:blipFill>
          <a:blip r:embed="rId1"/>
          <a:stretch>
            <a:fillRect/>
          </a:stretch>
        </p:blipFill>
        <p:spPr>
          <a:xfrm>
            <a:off x="1295400" y="2184400"/>
            <a:ext cx="10058400" cy="2827020"/>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Autofit/>
          </a:bodyPr>
          <a:lstStyle/>
          <a:p>
            <a:r>
              <a:rPr lang="x-none" altLang="en-US" sz="3200" dirty="0">
                <a:latin typeface="Arial" panose="020B0604020202020204" pitchFamily="34" charset="0"/>
                <a:cs typeface="Arial" panose="020B0604020202020204" pitchFamily="34" charset="0"/>
                <a:sym typeface="+mn-ea"/>
              </a:rPr>
              <a:t>Serverless Use Case - Extract, Transform, Load (ETL)</a:t>
            </a:r>
            <a:endParaRPr lang="x-none" altLang="en-US" sz="3200" dirty="0">
              <a:latin typeface="Arial" panose="020B0604020202020204" pitchFamily="34" charset="0"/>
              <a:cs typeface="Arial" panose="020B0604020202020204" pitchFamily="34" charset="0"/>
              <a:sym typeface="+mn-ea"/>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
        <p:nvSpPr>
          <p:cNvPr id="6" name="Text Box 5"/>
          <p:cNvSpPr txBox="1"/>
          <p:nvPr/>
        </p:nvSpPr>
        <p:spPr>
          <a:xfrm>
            <a:off x="1320800" y="4817110"/>
            <a:ext cx="9947910" cy="368300"/>
          </a:xfrm>
          <a:prstGeom prst="rect">
            <a:avLst/>
          </a:prstGeom>
          <a:noFill/>
        </p:spPr>
        <p:txBody>
          <a:bodyPr wrap="square" rtlCol="0" anchor="t">
            <a:spAutoFit/>
          </a:bodyPr>
          <a:p>
            <a:pPr algn="ctr"/>
            <a:r>
              <a:t>Using Lambda functions for Extract, Transform, Load</a:t>
            </a:r>
          </a:p>
        </p:txBody>
      </p:sp>
      <p:pic>
        <p:nvPicPr>
          <p:cNvPr id="3" name="Picture 2" descr="Screenshot from 2019-08-16 15-12-53"/>
          <p:cNvPicPr>
            <a:picLocks noChangeAspect="1"/>
          </p:cNvPicPr>
          <p:nvPr/>
        </p:nvPicPr>
        <p:blipFill>
          <a:blip r:embed="rId1"/>
          <a:stretch>
            <a:fillRect/>
          </a:stretch>
        </p:blipFill>
        <p:spPr>
          <a:xfrm>
            <a:off x="1210310" y="2167890"/>
            <a:ext cx="10058400" cy="252222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x-none" altLang="en-US" dirty="0">
                <a:latin typeface="Arial" panose="020B0604020202020204" pitchFamily="34" charset="0"/>
                <a:cs typeface="Arial" panose="020B0604020202020204" pitchFamily="34" charset="0"/>
                <a:sym typeface="+mn-ea"/>
              </a:rPr>
              <a:t>Serverless Design Patterns</a:t>
            </a:r>
            <a:endParaRPr lang="x-none" alt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p:txBody>
          <a:bodyPr>
            <a:normAutofit lnSpcReduction="20000"/>
          </a:bodyPr>
          <a:lstStyle/>
          <a:p>
            <a:r>
              <a:rPr lang="en-US" sz="2400" dirty="0">
                <a:latin typeface="Arial" panose="020B0604020202020204" pitchFamily="34" charset="0"/>
                <a:cs typeface="Arial" panose="020B0604020202020204" pitchFamily="34" charset="0"/>
              </a:rPr>
              <a:t>Asynchronous Processing with Messaging Queues</a:t>
            </a:r>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Load Balancing with Multiple Consumers</a:t>
            </a:r>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Priority Queues</a:t>
            </a:r>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Command Pattern</a:t>
            </a:r>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Fan-Out Pattern</a:t>
            </a:r>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Pipes and Filters</a:t>
            </a:r>
            <a:endParaRPr lang="en-US" sz="24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sz="3600" dirty="0">
                <a:latin typeface="Arial" panose="020B0604020202020204" pitchFamily="34" charset="0"/>
                <a:cs typeface="Arial" panose="020B0604020202020204" pitchFamily="34" charset="0"/>
                <a:sym typeface="+mn-ea"/>
              </a:rPr>
              <a:t>Asynchronous Processing with Messaging Queues</a:t>
            </a:r>
            <a:endParaRPr lang="en-US" altLang="en-US" sz="3600"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p:txBody>
          <a:bodyPr>
            <a:normAutofit/>
          </a:bodyPr>
          <a:lstStyle/>
          <a:p>
            <a:r>
              <a:rPr lang="en-US" sz="1800" dirty="0">
                <a:latin typeface="Arial" panose="020B0604020202020204" pitchFamily="34" charset="0"/>
                <a:cs typeface="Arial" panose="020B0604020202020204" pitchFamily="34" charset="0"/>
              </a:rPr>
              <a:t>Messaging queues can be used between the data producers and data consumers for asynchronous processing or load leveling. </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Queues are useful for push-pull messaging where the producers push data to the queues, and the consumers pull the data from the queues.</a:t>
            </a:r>
            <a:endParaRPr lang="en-US" sz="18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pic>
        <p:nvPicPr>
          <p:cNvPr id="5" name="Picture 4" descr="Screenshot from 2019-08-16 15-14-44"/>
          <p:cNvPicPr>
            <a:picLocks noChangeAspect="1"/>
          </p:cNvPicPr>
          <p:nvPr/>
        </p:nvPicPr>
        <p:blipFill>
          <a:blip r:embed="rId1"/>
          <a:stretch>
            <a:fillRect/>
          </a:stretch>
        </p:blipFill>
        <p:spPr>
          <a:xfrm>
            <a:off x="1417320" y="3319145"/>
            <a:ext cx="10058400" cy="2698750"/>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Rectangle 6"/>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8" name="Rectangle 7"/>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p>
            <a:r>
              <a:rPr lang="en-GB" altLang="en-US">
                <a:sym typeface="+mn-ea"/>
              </a:rPr>
              <a:t>Load Balancing with Multiple Consumers</a:t>
            </a:r>
            <a:endParaRPr lang="en-GB" altLang="en-US">
              <a:sym typeface="+mn-ea"/>
            </a:endParaRPr>
          </a:p>
        </p:txBody>
      </p:sp>
      <p:sp>
        <p:nvSpPr>
          <p:cNvPr id="6" name="Content Placeholder 2"/>
          <p:cNvSpPr>
            <a:spLocks noGrp="1"/>
          </p:cNvSpPr>
          <p:nvPr/>
        </p:nvSpPr>
        <p:spPr>
          <a:xfrm>
            <a:off x="652145" y="1691640"/>
            <a:ext cx="11083290" cy="3216275"/>
          </a:xfrm>
          <a:prstGeom prst="rect">
            <a:avLst/>
          </a:prstGeom>
        </p:spPr>
        <p:txBody>
          <a:bodyPr vert="horz" lIns="91440" tIns="45720" rIns="91440" bIns="45720" rtlCol="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r>
              <a:rPr lang="en-GB" altLang="en-US" sz="1600"/>
              <a:t>While messaging queues can be used between data producer and consumer for load leveling, having multiple consumers can help in load balancing and making the system more scalable, reliable, and available. </a:t>
            </a:r>
            <a:endParaRPr lang="en-GB" altLang="en-US" sz="1600"/>
          </a:p>
          <a:p>
            <a:pPr marL="285750" indent="-285750"/>
            <a:r>
              <a:rPr lang="en-GB" altLang="en-US" sz="1600"/>
              <a:t>Data producers push messages to the queue, and the consumers retrieve and process the messages. </a:t>
            </a:r>
            <a:endParaRPr lang="en-GB" altLang="en-US" sz="1600"/>
          </a:p>
          <a:p>
            <a:pPr marL="285750" indent="-285750"/>
            <a:r>
              <a:rPr lang="en-GB" altLang="en-US" sz="1600"/>
              <a:t>Multiple consumers can make the system more robust as there is no single point of failure.</a:t>
            </a:r>
            <a:endParaRPr lang="en-GB" altLang="en-US" sz="1600"/>
          </a:p>
          <a:p>
            <a:pPr marL="285750" indent="-285750"/>
            <a:r>
              <a:rPr lang="en-GB" altLang="en-US" sz="1600"/>
              <a:t>More consumers can be added on-demand if the workload is high. </a:t>
            </a:r>
            <a:endParaRPr lang="en-GB" altLang="en-US" sz="1600"/>
          </a:p>
          <a:p>
            <a:pPr marL="285750" indent="-285750"/>
            <a:r>
              <a:rPr lang="en-GB" altLang="en-US" sz="1600"/>
              <a:t>Load balancing between consumers improves the system performance as multiple consumers can process messages in parallel.</a:t>
            </a:r>
            <a:endParaRPr lang="en-GB" altLang="en-US" sz="1600"/>
          </a:p>
        </p:txBody>
      </p:sp>
      <p:sp>
        <p:nvSpPr>
          <p:cNvPr id="4" name="Footer Placeholder 3"/>
          <p:cNvSpPr>
            <a:spLocks noGrp="1"/>
          </p:cNvSpPr>
          <p:nvPr>
            <p:ph type="ftr" sz="quarter" idx="11"/>
          </p:nvPr>
        </p:nvSpPr>
        <p:spPr/>
        <p:txBody>
          <a:bodyPr/>
          <a:p>
            <a:r>
              <a:rPr lang="en-US"/>
              <a:t>© 2019 Arshdeep Bahga &amp; Vijay Madisetti</a:t>
            </a:r>
            <a:endParaRPr lang="en-US"/>
          </a:p>
        </p:txBody>
      </p:sp>
      <p:pic>
        <p:nvPicPr>
          <p:cNvPr id="9" name="Picture 8" descr="Screenshot from 2019-08-16 15-15-14"/>
          <p:cNvPicPr>
            <a:picLocks noChangeAspect="1"/>
          </p:cNvPicPr>
          <p:nvPr/>
        </p:nvPicPr>
        <p:blipFill>
          <a:blip r:embed="rId1"/>
          <a:stretch>
            <a:fillRect/>
          </a:stretch>
        </p:blipFill>
        <p:spPr>
          <a:xfrm>
            <a:off x="2722245" y="3930650"/>
            <a:ext cx="6943725" cy="236791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sz="3600" dirty="0">
                <a:latin typeface="Arial" panose="020B0604020202020204" pitchFamily="34" charset="0"/>
                <a:cs typeface="Arial" panose="020B0604020202020204" pitchFamily="34" charset="0"/>
                <a:sym typeface="+mn-ea"/>
              </a:rPr>
              <a:t>Priority Queues</a:t>
            </a:r>
            <a:endParaRPr lang="en-US" altLang="en-US" sz="3600"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a:xfrm>
            <a:off x="838200" y="1825625"/>
            <a:ext cx="5530850" cy="4351655"/>
          </a:xfrm>
        </p:spPr>
        <p:txBody>
          <a:bodyPr>
            <a:normAutofit/>
          </a:bodyPr>
          <a:lstStyle/>
          <a:p>
            <a:r>
              <a:rPr lang="en-US" sz="2000" dirty="0">
                <a:latin typeface="Arial" panose="020B0604020202020204" pitchFamily="34" charset="0"/>
                <a:cs typeface="Arial" panose="020B0604020202020204" pitchFamily="34" charset="0"/>
              </a:rPr>
              <a:t>Priority Queue pattern is useful when you want to process messages with different priorities to be processed differently.</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In a priority queue system, different queues are used for messages with different priorities, and each queue has different consumers.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Multiple consumers may be used for queues designated for high priority messages.</a:t>
            </a:r>
            <a:endParaRPr lang="en-US" sz="20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pic>
        <p:nvPicPr>
          <p:cNvPr id="5" name="Picture 4" descr="Screenshot from 2019-08-16 15-15-56"/>
          <p:cNvPicPr>
            <a:picLocks noChangeAspect="1"/>
          </p:cNvPicPr>
          <p:nvPr/>
        </p:nvPicPr>
        <p:blipFill>
          <a:blip r:embed="rId1"/>
          <a:stretch>
            <a:fillRect/>
          </a:stretch>
        </p:blipFill>
        <p:spPr>
          <a:xfrm>
            <a:off x="6369685" y="1506855"/>
            <a:ext cx="5712460" cy="4858385"/>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sz="3600" dirty="0">
                <a:latin typeface="Arial" panose="020B0604020202020204" pitchFamily="34" charset="0"/>
                <a:cs typeface="Arial" panose="020B0604020202020204" pitchFamily="34" charset="0"/>
                <a:sym typeface="+mn-ea"/>
              </a:rPr>
              <a:t>Command Pattern</a:t>
            </a:r>
            <a:endParaRPr lang="en-US" altLang="en-US" sz="3600"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p:txBody>
          <a:bodyPr>
            <a:normAutofit/>
          </a:bodyPr>
          <a:lstStyle/>
          <a:p>
            <a:r>
              <a:rPr lang="en-US" sz="2000" dirty="0">
                <a:latin typeface="Arial" panose="020B0604020202020204" pitchFamily="34" charset="0"/>
                <a:cs typeface="Arial" panose="020B0604020202020204" pitchFamily="34" charset="0"/>
              </a:rPr>
              <a:t>Command Pattern is useful when you want to decouple a sender or client who invokes a certain operation from a receiver or worker who performs the operation.</a:t>
            </a:r>
            <a:endParaRPr lang="en-US" sz="20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pic>
        <p:nvPicPr>
          <p:cNvPr id="5" name="Picture 4" descr="Screenshot from 2019-08-16 15-16-33"/>
          <p:cNvPicPr>
            <a:picLocks noChangeAspect="1"/>
          </p:cNvPicPr>
          <p:nvPr/>
        </p:nvPicPr>
        <p:blipFill>
          <a:blip r:embed="rId1"/>
          <a:stretch>
            <a:fillRect/>
          </a:stretch>
        </p:blipFill>
        <p:spPr>
          <a:xfrm>
            <a:off x="1670050" y="2921000"/>
            <a:ext cx="10058400" cy="3448685"/>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sz="3600" dirty="0">
                <a:latin typeface="Arial" panose="020B0604020202020204" pitchFamily="34" charset="0"/>
                <a:cs typeface="Arial" panose="020B0604020202020204" pitchFamily="34" charset="0"/>
                <a:sym typeface="+mn-ea"/>
              </a:rPr>
              <a:t>Fan-Out Pattern</a:t>
            </a:r>
            <a:endParaRPr lang="en-US" altLang="en-US" sz="3600"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a:xfrm>
            <a:off x="838200" y="1825625"/>
            <a:ext cx="4843780" cy="4351655"/>
          </a:xfrm>
        </p:spPr>
        <p:txBody>
          <a:bodyPr>
            <a:normAutofit/>
          </a:bodyPr>
          <a:lstStyle/>
          <a:p>
            <a:r>
              <a:rPr lang="en-US" sz="1800" dirty="0">
                <a:latin typeface="Arial" panose="020B0604020202020204" pitchFamily="34" charset="0"/>
                <a:cs typeface="Arial" panose="020B0604020202020204" pitchFamily="34" charset="0"/>
              </a:rPr>
              <a:t>The Fan-Out pattern is useful when you want to perform multiple actions or invoke multiple services or functions, while the event source supports only a single target.</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In such a case, you can use a publish-subscribe messaging or a push notification system as the entry point, where the event source pushes a message to the entry point which invokes all the subscribed services or functions.</a:t>
            </a:r>
            <a:endParaRPr lang="en-US" sz="1800" dirty="0">
              <a:latin typeface="Arial" panose="020B0604020202020204" pitchFamily="34" charset="0"/>
              <a:cs typeface="Arial" panose="020B0604020202020204" pitchFamily="34" charset="0"/>
            </a:endParaRPr>
          </a:p>
          <a:p>
            <a:endParaRPr lang="en-US" sz="18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pic>
        <p:nvPicPr>
          <p:cNvPr id="5" name="Picture 4" descr="Screenshot from 2019-08-16 15-17-01"/>
          <p:cNvPicPr>
            <a:picLocks noChangeAspect="1"/>
          </p:cNvPicPr>
          <p:nvPr/>
        </p:nvPicPr>
        <p:blipFill>
          <a:blip r:embed="rId1"/>
          <a:stretch>
            <a:fillRect/>
          </a:stretch>
        </p:blipFill>
        <p:spPr>
          <a:xfrm>
            <a:off x="5747385" y="1663065"/>
            <a:ext cx="6444615" cy="4647565"/>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x-none" altLang="en-US" dirty="0">
                <a:latin typeface="Arial" panose="020B0604020202020204" pitchFamily="34" charset="0"/>
                <a:cs typeface="Arial" panose="020B0604020202020204" pitchFamily="34" charset="0"/>
                <a:sym typeface="+mn-ea"/>
              </a:rPr>
              <a:t>Overview</a:t>
            </a:r>
            <a:endParaRPr lang="x-none" altLang="en-US" dirty="0">
              <a:latin typeface="Arial" panose="020B0604020202020204" pitchFamily="34" charset="0"/>
            </a:endParaRPr>
          </a:p>
        </p:txBody>
      </p:sp>
      <p:sp>
        <p:nvSpPr>
          <p:cNvPr id="3" name="Content Placeholder 2"/>
          <p:cNvSpPr>
            <a:spLocks noGrp="1"/>
          </p:cNvSpPr>
          <p:nvPr>
            <p:ph idx="1"/>
          </p:nvPr>
        </p:nvSpPr>
        <p:spPr/>
        <p:txBody>
          <a:bodyPr>
            <a:normAutofit lnSpcReduction="20000"/>
          </a:bodyPr>
          <a:lstStyle/>
          <a:p>
            <a:r>
              <a:rPr lang="en-US" sz="2400" dirty="0">
                <a:latin typeface="Arial" panose="020B0604020202020204" pitchFamily="34" charset="0"/>
                <a:cs typeface="Arial" panose="020B0604020202020204" pitchFamily="34" charset="0"/>
              </a:rPr>
              <a:t>Serverless architectures &amp; use cases</a:t>
            </a:r>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Serverless design patterns</a:t>
            </a:r>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Serverless concepts</a:t>
            </a:r>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AWS Lambda</a:t>
            </a:r>
            <a:endParaRPr lang="en-US" sz="24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Rectangle 6"/>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Rectangle 7"/>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p>
            <a:r>
              <a:rPr lang="en-GB" altLang="en-US">
                <a:sym typeface="+mn-ea"/>
              </a:rPr>
              <a:t>Pipes &amp; Filters</a:t>
            </a:r>
            <a:endParaRPr lang="en-GB" altLang="en-US">
              <a:sym typeface="+mn-ea"/>
            </a:endParaRPr>
          </a:p>
        </p:txBody>
      </p:sp>
      <p:sp>
        <p:nvSpPr>
          <p:cNvPr id="6" name="Content Placeholder 2"/>
          <p:cNvSpPr>
            <a:spLocks noGrp="1"/>
          </p:cNvSpPr>
          <p:nvPr/>
        </p:nvSpPr>
        <p:spPr>
          <a:xfrm>
            <a:off x="913765" y="1691640"/>
            <a:ext cx="5031105" cy="4468495"/>
          </a:xfrm>
          <a:prstGeom prst="rect">
            <a:avLst/>
          </a:prstGeom>
        </p:spPr>
        <p:txBody>
          <a:bodyPr vert="horz" lIns="91440" tIns="45720" rIns="91440" bIns="45720" rtlCol="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r>
              <a:rPr lang="en-GB" altLang="en-US" sz="2000"/>
              <a:t>In many big data applications, a complex data processing task can be split into a series of distinct tasks to improve the system performance, scalability, and reliability. </a:t>
            </a:r>
            <a:endParaRPr lang="en-GB" altLang="en-US" sz="2000"/>
          </a:p>
          <a:p>
            <a:pPr marL="285750" indent="-285750"/>
            <a:r>
              <a:rPr lang="en-GB" altLang="en-US" sz="2000"/>
              <a:t>This pattern of splitting a complex task into a series of distinct tasks is called the Pipes and Filters pattern, where pipes are the connections between the ﬁlters (processing components).</a:t>
            </a:r>
            <a:endParaRPr lang="en-GB" altLang="en-US" sz="2000"/>
          </a:p>
        </p:txBody>
      </p:sp>
      <p:sp>
        <p:nvSpPr>
          <p:cNvPr id="5" name="Footer Placeholder 4"/>
          <p:cNvSpPr>
            <a:spLocks noGrp="1"/>
          </p:cNvSpPr>
          <p:nvPr>
            <p:ph type="ftr" sz="quarter" idx="11"/>
          </p:nvPr>
        </p:nvSpPr>
        <p:spPr>
          <a:xfrm>
            <a:off x="1925320" y="6356350"/>
            <a:ext cx="4114800" cy="365125"/>
          </a:xfrm>
        </p:spPr>
        <p:txBody>
          <a:bodyPr/>
          <a:p>
            <a:r>
              <a:rPr lang="en-US"/>
              <a:t>© 2019 Arshdeep Bahga &amp; Vijay Madisetti</a:t>
            </a:r>
            <a:endParaRPr lang="en-US"/>
          </a:p>
        </p:txBody>
      </p:sp>
      <p:pic>
        <p:nvPicPr>
          <p:cNvPr id="10" name="Picture 9" descr="Screenshot from 2019-08-16 15-17-42"/>
          <p:cNvPicPr>
            <a:picLocks noChangeAspect="1"/>
          </p:cNvPicPr>
          <p:nvPr/>
        </p:nvPicPr>
        <p:blipFill>
          <a:blip r:embed="rId1"/>
          <a:stretch>
            <a:fillRect/>
          </a:stretch>
        </p:blipFill>
        <p:spPr>
          <a:xfrm>
            <a:off x="6040120" y="365125"/>
            <a:ext cx="6151880" cy="630237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Screenshot from 2019-07-18 15-27-26"/>
          <p:cNvPicPr>
            <a:picLocks noChangeAspect="1"/>
          </p:cNvPicPr>
          <p:nvPr/>
        </p:nvPicPr>
        <p:blipFill>
          <a:blip r:embed="rId1"/>
          <a:stretch>
            <a:fillRect/>
          </a:stretch>
        </p:blipFill>
        <p:spPr>
          <a:xfrm>
            <a:off x="1976120" y="2679700"/>
            <a:ext cx="8061325" cy="3841750"/>
          </a:xfrm>
          <a:prstGeom prst="rect">
            <a:avLst/>
          </a:prstGeom>
        </p:spPr>
      </p:pic>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x-none" altLang="en-US" sz="3600" dirty="0">
                <a:latin typeface="Arial" panose="020B0604020202020204" pitchFamily="34" charset="0"/>
                <a:cs typeface="Arial" panose="020B0604020202020204" pitchFamily="34" charset="0"/>
                <a:sym typeface="+mn-ea"/>
              </a:rPr>
              <a:t>AWS Lambda</a:t>
            </a:r>
            <a:endParaRPr lang="x-none" altLang="en-US" sz="3600" dirty="0">
              <a:latin typeface="Arial" panose="020B0604020202020204" pitchFamily="34" charset="0"/>
              <a:cs typeface="Arial" panose="020B0604020202020204" pitchFamily="34" charset="0"/>
              <a:sym typeface="+mn-ea"/>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
        <p:nvSpPr>
          <p:cNvPr id="9" name="Content Placeholder 2"/>
          <p:cNvSpPr txBox="1"/>
          <p:nvPr/>
        </p:nvSpPr>
        <p:spPr>
          <a:xfrm>
            <a:off x="674370" y="1419225"/>
            <a:ext cx="10911205" cy="146685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r>
              <a:rPr lang="en-US" altLang="en-US" sz="1400" dirty="0" smtClean="0">
                <a:latin typeface="Arial" panose="020B0604020202020204" pitchFamily="34" charset="0"/>
                <a:cs typeface="Arial" panose="020B0604020202020204" pitchFamily="34" charset="0"/>
                <a:sym typeface="+mn-ea"/>
              </a:rPr>
              <a:t>AWS Lambda is a serverless offering from Amazon Web Services (AWS). Lambda is a compute service that lets you run code without provisioning or managing servers. </a:t>
            </a:r>
            <a:endParaRPr lang="en-US" altLang="en-US" sz="1400" dirty="0" smtClean="0">
              <a:latin typeface="Arial" panose="020B0604020202020204" pitchFamily="34" charset="0"/>
              <a:cs typeface="Arial" panose="020B0604020202020204" pitchFamily="34" charset="0"/>
              <a:sym typeface="+mn-ea"/>
            </a:endParaRPr>
          </a:p>
          <a:p>
            <a:pPr marL="285750" indent="-285750" algn="l">
              <a:buFont typeface="Arial" panose="020B0604020202020204" pitchFamily="34" charset="0"/>
              <a:buChar char="•"/>
            </a:pPr>
            <a:r>
              <a:rPr lang="en-US" altLang="en-US" sz="1400" dirty="0" smtClean="0">
                <a:latin typeface="Arial" panose="020B0604020202020204" pitchFamily="34" charset="0"/>
                <a:cs typeface="Arial" panose="020B0604020202020204" pitchFamily="34" charset="0"/>
                <a:sym typeface="+mn-ea"/>
              </a:rPr>
              <a:t>Using Lambda, you can deploy your code as Lambda functions which are executed only when needed. </a:t>
            </a:r>
            <a:endParaRPr lang="en-US" altLang="en-US" sz="1400" dirty="0" smtClean="0">
              <a:latin typeface="Arial" panose="020B0604020202020204" pitchFamily="34" charset="0"/>
              <a:cs typeface="Arial" panose="020B0604020202020204" pitchFamily="34" charset="0"/>
              <a:sym typeface="+mn-ea"/>
            </a:endParaRPr>
          </a:p>
          <a:p>
            <a:pPr marL="285750" indent="-285750" algn="l">
              <a:buFont typeface="Arial" panose="020B0604020202020204" pitchFamily="34" charset="0"/>
              <a:buChar char="•"/>
            </a:pPr>
            <a:r>
              <a:rPr lang="en-US" altLang="en-US" sz="1400" dirty="0" smtClean="0">
                <a:latin typeface="Arial" panose="020B0604020202020204" pitchFamily="34" charset="0"/>
                <a:cs typeface="Arial" panose="020B0604020202020204" pitchFamily="34" charset="0"/>
                <a:sym typeface="+mn-ea"/>
              </a:rPr>
              <a:t>Lambda handles the provisioning and scaling of the compute infrastructure required to execute the functions.</a:t>
            </a:r>
            <a:endParaRPr lang="en-US" altLang="en-US" sz="1400" dirty="0" smtClean="0">
              <a:latin typeface="Arial" panose="020B0604020202020204" pitchFamily="34" charset="0"/>
              <a:cs typeface="Arial" panose="020B0604020202020204" pitchFamily="34" charset="0"/>
              <a:sym typeface="+mn-ea"/>
            </a:endParaRPr>
          </a:p>
          <a:p>
            <a:pPr marL="285750" indent="-285750" algn="l">
              <a:buFont typeface="Arial" panose="020B0604020202020204" pitchFamily="34" charset="0"/>
              <a:buChar char="•"/>
            </a:pPr>
            <a:r>
              <a:rPr lang="en-US" altLang="en-US" sz="1400" dirty="0" smtClean="0">
                <a:latin typeface="Arial" panose="020B0604020202020204" pitchFamily="34" charset="0"/>
                <a:cs typeface="Arial" panose="020B0604020202020204" pitchFamily="34" charset="0"/>
                <a:sym typeface="+mn-ea"/>
              </a:rPr>
              <a:t>The execution of Lambda functions is triggered in response to events.</a:t>
            </a:r>
            <a:endParaRPr lang="en-US" altLang="en-US" sz="1400" dirty="0" smtClean="0">
              <a:latin typeface="Arial" panose="020B0604020202020204" pitchFamily="34" charset="0"/>
              <a:cs typeface="Arial" panose="020B0604020202020204" pitchFamily="34" charset="0"/>
              <a:sym typeface="+mn-ea"/>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sz="3600" dirty="0">
                <a:latin typeface="Arial" panose="020B0604020202020204" pitchFamily="34" charset="0"/>
                <a:cs typeface="Arial" panose="020B0604020202020204" pitchFamily="34" charset="0"/>
                <a:sym typeface="+mn-ea"/>
              </a:rPr>
              <a:t>Push and Pull Models of Invocation</a:t>
            </a:r>
            <a:endParaRPr lang="en-US" sz="3600"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a:xfrm>
            <a:off x="838200" y="1825625"/>
            <a:ext cx="6621145" cy="4351655"/>
          </a:xfrm>
        </p:spPr>
        <p:txBody>
          <a:bodyPr/>
          <a:lstStyle/>
          <a:p>
            <a:r>
              <a:rPr lang="en-US" sz="2000" dirty="0">
                <a:latin typeface="Arial" panose="020B0604020202020204" pitchFamily="34" charset="0"/>
                <a:cs typeface="Arial" panose="020B0604020202020204" pitchFamily="34" charset="0"/>
              </a:rPr>
              <a:t>Lambda functions are invoked by event sources which can be an AWS service or a custom application that publishes events. The event-based invocation has two modes: push and pull</a:t>
            </a:r>
            <a:r>
              <a:rPr lang="x-none" altLang="en-US" sz="2000" dirty="0">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In the </a:t>
            </a:r>
            <a:r>
              <a:rPr lang="en-US" sz="2000" b="1" dirty="0">
                <a:latin typeface="Arial" panose="020B0604020202020204" pitchFamily="34" charset="0"/>
                <a:cs typeface="Arial" panose="020B0604020202020204" pitchFamily="34" charset="0"/>
              </a:rPr>
              <a:t>push </a:t>
            </a:r>
            <a:r>
              <a:rPr lang="en-US" sz="2000" dirty="0">
                <a:latin typeface="Arial" panose="020B0604020202020204" pitchFamily="34" charset="0"/>
                <a:cs typeface="Arial" panose="020B0604020202020204" pitchFamily="34" charset="0"/>
              </a:rPr>
              <a:t>model, an AWS service (such as S3) publishes events which invoke the lambda functions. The pull model works for poll-based sources (Kinesis, DynamoDB streams, and SQS queues).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In the </a:t>
            </a:r>
            <a:r>
              <a:rPr lang="en-US" sz="2000" b="1" dirty="0">
                <a:latin typeface="Arial" panose="020B0604020202020204" pitchFamily="34" charset="0"/>
                <a:cs typeface="Arial" panose="020B0604020202020204" pitchFamily="34" charset="0"/>
              </a:rPr>
              <a:t>pull </a:t>
            </a:r>
            <a:r>
              <a:rPr lang="en-US" sz="2000" dirty="0">
                <a:latin typeface="Arial" panose="020B0604020202020204" pitchFamily="34" charset="0"/>
                <a:cs typeface="Arial" panose="020B0604020202020204" pitchFamily="34" charset="0"/>
              </a:rPr>
              <a:t>model AWS Lambda polls the source and then invokes the Lambda function when records are detected on that source. </a:t>
            </a:r>
            <a:endParaRPr lang="en-US" sz="20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pic>
        <p:nvPicPr>
          <p:cNvPr id="6" name="Picture 5" descr="Screenshot from 2019-08-16 15-23-59"/>
          <p:cNvPicPr>
            <a:picLocks noChangeAspect="1"/>
          </p:cNvPicPr>
          <p:nvPr/>
        </p:nvPicPr>
        <p:blipFill>
          <a:blip r:embed="rId1"/>
          <a:stretch>
            <a:fillRect/>
          </a:stretch>
        </p:blipFill>
        <p:spPr>
          <a:xfrm>
            <a:off x="7357745" y="1424940"/>
            <a:ext cx="4674870" cy="4931410"/>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x-none" altLang="en-US" dirty="0">
                <a:latin typeface="Arial" panose="020B0604020202020204" pitchFamily="34" charset="0"/>
                <a:cs typeface="Arial" panose="020B0604020202020204" pitchFamily="34" charset="0"/>
                <a:sym typeface="+mn-ea"/>
              </a:rPr>
              <a:t>Concurrent Execution</a:t>
            </a:r>
            <a:endParaRPr lang="x-none" alt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p:txBody>
          <a:bodyPr>
            <a:normAutofit/>
          </a:bodyPr>
          <a:lstStyle/>
          <a:p>
            <a:r>
              <a:rPr lang="en-US" sz="1800" dirty="0">
                <a:latin typeface="Arial" panose="020B0604020202020204" pitchFamily="34" charset="0"/>
                <a:cs typeface="Arial" panose="020B0604020202020204" pitchFamily="34" charset="0"/>
              </a:rPr>
              <a:t>Concurrent execution refers to the number of executions of the functions which are happening at the same time. </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Cloud providers set limits on concurrent executions. </a:t>
            </a:r>
            <a:endParaRPr lang="en-US" sz="1800" dirty="0">
              <a:latin typeface="Arial" panose="020B0604020202020204" pitchFamily="34" charset="0"/>
              <a:cs typeface="Arial" panose="020B0604020202020204" pitchFamily="34" charset="0"/>
            </a:endParaRPr>
          </a:p>
          <a:p>
            <a:r>
              <a:rPr lang="x-none" altLang="en-US" sz="1800" dirty="0">
                <a:latin typeface="Arial" panose="020B0604020202020204" pitchFamily="34" charset="0"/>
                <a:cs typeface="Arial" panose="020B0604020202020204" pitchFamily="34" charset="0"/>
              </a:rPr>
              <a:t>I</a:t>
            </a:r>
            <a:r>
              <a:rPr lang="en-US" sz="1800" dirty="0">
                <a:latin typeface="Arial" panose="020B0604020202020204" pitchFamily="34" charset="0"/>
                <a:cs typeface="Arial" panose="020B0604020202020204" pitchFamily="34" charset="0"/>
              </a:rPr>
              <a:t>n AWS Lambda, you can have at the most 1000 concurrent executions across all the functions in your account, which is the account concurrency limit. </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You can also optionally set a function concurrency limit and reserve concurrency for a function out of the unreserved account concurrency limit. </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For event sources that aren’t poll-based, you can use estimate the number of concurrent invocations of your Lambda functions using the formula: </a:t>
            </a:r>
            <a:r>
              <a:rPr lang="en-US" sz="1800" i="1" dirty="0">
                <a:latin typeface="Arial" panose="020B0604020202020204" pitchFamily="34" charset="0"/>
                <a:cs typeface="Arial" panose="020B0604020202020204" pitchFamily="34" charset="0"/>
              </a:rPr>
              <a:t>Events/Requests per second × Function Duration</a:t>
            </a:r>
            <a:r>
              <a:rPr lang="en-US" sz="1800" dirty="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For poll-based event sources that are stream based (Kinesis or DynamoDB streams) the concurrency is equal to the number of active shards. </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For poll-based event sources that are not stream based (SQS queues), each message batch can be considered a single concurrent unit.</a:t>
            </a:r>
            <a:endParaRPr lang="en-US" sz="18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x-none" altLang="en-US" dirty="0">
                <a:latin typeface="Arial" panose="020B0604020202020204" pitchFamily="34" charset="0"/>
                <a:cs typeface="Arial" panose="020B0604020202020204" pitchFamily="34" charset="0"/>
                <a:sym typeface="+mn-ea"/>
              </a:rPr>
              <a:t>Execution Duration</a:t>
            </a:r>
            <a:endParaRPr lang="x-none" alt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p:txBody>
          <a:bodyPr>
            <a:normAutofit/>
          </a:bodyPr>
          <a:lstStyle/>
          <a:p>
            <a:r>
              <a:rPr lang="en-US" sz="2000" dirty="0">
                <a:latin typeface="Arial" panose="020B0604020202020204" pitchFamily="34" charset="0"/>
                <a:cs typeface="Arial" panose="020B0604020202020204" pitchFamily="34" charset="0"/>
              </a:rPr>
              <a:t>Cloud providers set a timeout limit under which a function execution must complete.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For example, AWS Lambda has a timeout limit of 5 minutes.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If the function takes a longer time to execute than the timeout limit, the function execution is terminated.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This makes the serverless computing model more suitable for real-time or short running operations rather than long-running batch operations.</a:t>
            </a:r>
            <a:endParaRPr lang="en-US" sz="20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x-none" altLang="en-US" dirty="0">
                <a:latin typeface="Arial" panose="020B0604020202020204" pitchFamily="34" charset="0"/>
                <a:cs typeface="Arial" panose="020B0604020202020204" pitchFamily="34" charset="0"/>
                <a:sym typeface="+mn-ea"/>
              </a:rPr>
              <a:t>Container Reuse</a:t>
            </a:r>
            <a:endParaRPr lang="x-none" alt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p:txBody>
          <a:bodyPr>
            <a:normAutofit/>
          </a:bodyPr>
          <a:lstStyle/>
          <a:p>
            <a:r>
              <a:rPr lang="en-US" sz="2000" dirty="0">
                <a:latin typeface="Arial" panose="020B0604020202020204" pitchFamily="34" charset="0"/>
                <a:cs typeface="Arial" panose="020B0604020202020204" pitchFamily="34" charset="0"/>
              </a:rPr>
              <a:t>Cloud providers typically use containers for executing the functions in their serverless offerings.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A container helps in isolating the execution of a function from other functions.</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When a function is invoked for the first time (or after a long time), a container is created, the execution environment is initialized, and the function code is loaded.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The container is reused for subsequent invocations of the same function that happen within a certain period.</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However, as a developer, you should not assume that a container is reused.</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The functions should be designed to be stateless, and any application state should be stored in external resources such as a database, cloud storage, or cache.</a:t>
            </a:r>
            <a:endParaRPr lang="en-US" sz="20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x-none" altLang="en-US" dirty="0">
                <a:latin typeface="Arial" panose="020B0604020202020204" pitchFamily="34" charset="0"/>
                <a:cs typeface="Arial" panose="020B0604020202020204" pitchFamily="34" charset="0"/>
                <a:sym typeface="+mn-ea"/>
              </a:rPr>
              <a:t>Cold and Warm Functions</a:t>
            </a:r>
            <a:endParaRPr lang="x-none" alt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p:txBody>
          <a:bodyPr>
            <a:normAutofit/>
          </a:bodyPr>
          <a:lstStyle/>
          <a:p>
            <a:r>
              <a:rPr lang="en-US" sz="2000" dirty="0">
                <a:latin typeface="Arial" panose="020B0604020202020204" pitchFamily="34" charset="0"/>
                <a:cs typeface="Arial" panose="020B0604020202020204" pitchFamily="34" charset="0"/>
              </a:rPr>
              <a:t>When a function has not been executed for a long time or is being executed for the first time, a new container has to be created, and the execution environment has to be initialized. This is called a </a:t>
            </a:r>
            <a:r>
              <a:rPr lang="en-US" sz="2000" b="1" dirty="0">
                <a:latin typeface="Arial" panose="020B0604020202020204" pitchFamily="34" charset="0"/>
                <a:cs typeface="Arial" panose="020B0604020202020204" pitchFamily="34" charset="0"/>
              </a:rPr>
              <a:t>cold start</a:t>
            </a:r>
            <a:r>
              <a:rPr lang="en-US" sz="2000" dirty="0">
                <a:latin typeface="Arial" panose="020B0604020202020204" pitchFamily="34" charset="0"/>
                <a:cs typeface="Arial" panose="020B0604020202020204" pitchFamily="34" charset="0"/>
              </a:rPr>
              <a:t>.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Cold start can result in a higher latency as a new container has to be initialized.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The cloud provider may reuse the container for subsequent invocations of the same functions within a short period.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In this case, the function is said to be </a:t>
            </a:r>
            <a:r>
              <a:rPr lang="en-US" sz="2000" b="1" dirty="0">
                <a:latin typeface="Arial" panose="020B0604020202020204" pitchFamily="34" charset="0"/>
                <a:cs typeface="Arial" panose="020B0604020202020204" pitchFamily="34" charset="0"/>
              </a:rPr>
              <a:t>warm </a:t>
            </a:r>
            <a:r>
              <a:rPr lang="en-US" sz="2000" dirty="0">
                <a:latin typeface="Arial" panose="020B0604020202020204" pitchFamily="34" charset="0"/>
                <a:cs typeface="Arial" panose="020B0604020202020204" pitchFamily="34" charset="0"/>
              </a:rPr>
              <a:t>and takes much less time to execute than a cold start.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To reduce the execution time of functions and avoid cold starts, you can keep the functions warm by invoking them periodically.</a:t>
            </a:r>
            <a:endParaRPr lang="en-US" sz="20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creenshot from 2019-08-16 15-24-07"/>
          <p:cNvPicPr>
            <a:picLocks noChangeAspect="1"/>
          </p:cNvPicPr>
          <p:nvPr/>
        </p:nvPicPr>
        <p:blipFill>
          <a:blip r:embed="rId1"/>
          <a:stretch>
            <a:fillRect/>
          </a:stretch>
        </p:blipFill>
        <p:spPr>
          <a:xfrm>
            <a:off x="5081270" y="1906905"/>
            <a:ext cx="6964045" cy="4017010"/>
          </a:xfrm>
          <a:prstGeom prst="rect">
            <a:avLst/>
          </a:prstGeom>
        </p:spPr>
      </p:pic>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sz="3600" dirty="0">
                <a:latin typeface="Arial" panose="020B0604020202020204" pitchFamily="34" charset="0"/>
                <a:cs typeface="Arial" panose="020B0604020202020204" pitchFamily="34" charset="0"/>
                <a:sym typeface="+mn-ea"/>
              </a:rPr>
              <a:t>Case Study: Serverless Photo Gallery Application</a:t>
            </a:r>
            <a:endParaRPr lang="en-US" sz="3600"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a:xfrm>
            <a:off x="838200" y="1825625"/>
            <a:ext cx="4606290" cy="4351655"/>
          </a:xfrm>
        </p:spPr>
        <p:txBody>
          <a:bodyPr/>
          <a:lstStyle/>
          <a:p>
            <a:r>
              <a:rPr lang="en-US" sz="1600" dirty="0">
                <a:latin typeface="Arial" panose="020B0604020202020204" pitchFamily="34" charset="0"/>
                <a:cs typeface="Arial" panose="020B0604020202020204" pitchFamily="34" charset="0"/>
              </a:rPr>
              <a:t>The application has a static front end implemented in HTML, Javascript, and CSS. </a:t>
            </a:r>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The static files of the application are served through an S3 bucket enabled for static website hosting. </a:t>
            </a:r>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The application backend has a REST API implemented using Amazon API Gateway and Lambda functions. </a:t>
            </a:r>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Amazon Cognito is used for user authentication. </a:t>
            </a:r>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Photos uploaded to the application are stored in an Amazon S3 bucket. </a:t>
            </a:r>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The records of photos are maintained in a DynamoDB table.</a:t>
            </a:r>
            <a:endParaRPr lang="en-US" sz="16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x-none" altLang="en-US" dirty="0">
                <a:latin typeface="Arial" panose="020B0604020202020204" pitchFamily="34" charset="0"/>
                <a:cs typeface="Arial" panose="020B0604020202020204" pitchFamily="34" charset="0"/>
                <a:sym typeface="+mn-ea"/>
              </a:rPr>
              <a:t>Serverless Computing</a:t>
            </a:r>
            <a:endParaRPr lang="x-none" alt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p:txBody>
          <a:bodyPr>
            <a:normAutofit fontScale="80000"/>
          </a:bodyPr>
          <a:lstStyle/>
          <a:p>
            <a:r>
              <a:rPr lang="en-US" sz="2400" dirty="0">
                <a:latin typeface="Arial" panose="020B0604020202020204" pitchFamily="34" charset="0"/>
                <a:cs typeface="Arial" panose="020B0604020202020204" pitchFamily="34" charset="0"/>
              </a:rPr>
              <a:t>Serverless Computing is an execution model for cloud computing environments where the cloud provider executes a piece of code (a function) by dynamically allocating resources. </a:t>
            </a:r>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While in serverless computing (also referred to as Serverless in short) servers (such as physical servers, virtual machines or containers) are still required for execution of code, the difference from server-based computing is that in serverless a layer of abstraction is added on top of cloud infrastructure such that the application developers do not need to provision and manage the underlying infrastructure required for execution of code. </a:t>
            </a:r>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Unlike in server-based computing, where servers have to be provisioned and run continuously to run the applications, in serverless computing, there is no need to provision the resources. </a:t>
            </a:r>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The cloud provider manages the provisioning and scaling of the infrastructure required to run the functions. </a:t>
            </a:r>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Cloud providers charge for the amount of resources used to run the code which makes serverless computing much more cost effective than server-based computing where servers have to run continuously.</a:t>
            </a:r>
            <a:endParaRPr lang="en-US" sz="24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x-none" altLang="en-US" dirty="0">
                <a:latin typeface="Arial" panose="020B0604020202020204" pitchFamily="34" charset="0"/>
                <a:cs typeface="Arial" panose="020B0604020202020204" pitchFamily="34" charset="0"/>
                <a:sym typeface="+mn-ea"/>
              </a:rPr>
              <a:t>Functions-as-a-Service (FaaS)</a:t>
            </a:r>
            <a:endParaRPr lang="x-none" alt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p:txBody>
          <a:bodyPr/>
          <a:lstStyle/>
          <a:p>
            <a:r>
              <a:rPr lang="en-US" sz="2000" dirty="0">
                <a:latin typeface="Arial" panose="020B0604020202020204" pitchFamily="34" charset="0"/>
                <a:cs typeface="Arial" panose="020B0604020202020204" pitchFamily="34" charset="0"/>
              </a:rPr>
              <a:t>Serverless is also referred to as Functions-as-a-Service (FaaS). AWS Lambda is a popular FaaS offering from Amazon Web Services.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In the serverless computing model, the code is structured into functions.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The functions are triggered by events such as an HTTP request to an API gateway, a record written to a database, a new file uploaded to cloud storage, a new message inserted into a messaging queue, a monitoring alert, and a scheduled event.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When a function is triggered by an event, the cloud provider launches a container and executes the function within the container.</a:t>
            </a:r>
            <a:endParaRPr lang="en-US" sz="20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Autofit/>
          </a:bodyPr>
          <a:lstStyle/>
          <a:p>
            <a:r>
              <a:rPr lang="x-none" altLang="en-US" sz="3200" dirty="0">
                <a:latin typeface="Arial" panose="020B0604020202020204" pitchFamily="34" charset="0"/>
                <a:cs typeface="Arial" panose="020B0604020202020204" pitchFamily="34" charset="0"/>
                <a:sym typeface="+mn-ea"/>
              </a:rPr>
              <a:t>Monolith to Microservices to Serverless applications</a:t>
            </a:r>
            <a:endParaRPr lang="x-none" altLang="en-US" sz="3200" dirty="0">
              <a:latin typeface="Arial" panose="020B0604020202020204" pitchFamily="34" charset="0"/>
              <a:cs typeface="Arial" panose="020B0604020202020204" pitchFamily="34" charset="0"/>
              <a:sym typeface="+mn-ea"/>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pic>
        <p:nvPicPr>
          <p:cNvPr id="5" name="Picture 4" descr="Screenshot from 2019-08-16 15-00-01"/>
          <p:cNvPicPr>
            <a:picLocks noChangeAspect="1"/>
          </p:cNvPicPr>
          <p:nvPr/>
        </p:nvPicPr>
        <p:blipFill>
          <a:blip r:embed="rId1"/>
          <a:stretch>
            <a:fillRect/>
          </a:stretch>
        </p:blipFill>
        <p:spPr>
          <a:xfrm>
            <a:off x="1614805" y="1419225"/>
            <a:ext cx="9109075" cy="4937760"/>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Autofit/>
          </a:bodyPr>
          <a:lstStyle/>
          <a:p>
            <a:r>
              <a:rPr lang="x-none" altLang="en-US" sz="3200" dirty="0">
                <a:latin typeface="Arial" panose="020B0604020202020204" pitchFamily="34" charset="0"/>
                <a:cs typeface="Arial" panose="020B0604020202020204" pitchFamily="34" charset="0"/>
                <a:sym typeface="+mn-ea"/>
              </a:rPr>
              <a:t>Cloud Services for Implementing Serverless Applications</a:t>
            </a:r>
            <a:endParaRPr lang="x-none" altLang="en-US" sz="3200" dirty="0">
              <a:latin typeface="Arial" panose="020B0604020202020204" pitchFamily="34" charset="0"/>
              <a:cs typeface="Arial" panose="020B0604020202020204" pitchFamily="34" charset="0"/>
              <a:sym typeface="+mn-ea"/>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pic>
        <p:nvPicPr>
          <p:cNvPr id="3" name="Picture 2" descr="Screenshot from 2019-08-16 15-01-00"/>
          <p:cNvPicPr>
            <a:picLocks noChangeAspect="1"/>
          </p:cNvPicPr>
          <p:nvPr/>
        </p:nvPicPr>
        <p:blipFill>
          <a:blip r:embed="rId1"/>
          <a:stretch>
            <a:fillRect/>
          </a:stretch>
        </p:blipFill>
        <p:spPr>
          <a:xfrm>
            <a:off x="1910715" y="1419225"/>
            <a:ext cx="8370570" cy="4571365"/>
          </a:xfrm>
          <a:prstGeom prst="rect">
            <a:avLst/>
          </a:prstGeom>
        </p:spPr>
      </p:pic>
      <p:sp>
        <p:nvSpPr>
          <p:cNvPr id="6" name="Text Box 5"/>
          <p:cNvSpPr txBox="1"/>
          <p:nvPr/>
        </p:nvSpPr>
        <p:spPr>
          <a:xfrm>
            <a:off x="1265555" y="5826760"/>
            <a:ext cx="9947910" cy="368300"/>
          </a:xfrm>
          <a:prstGeom prst="rect">
            <a:avLst/>
          </a:prstGeom>
          <a:noFill/>
        </p:spPr>
        <p:txBody>
          <a:bodyPr wrap="square" rtlCol="0" anchor="t">
            <a:spAutoFit/>
          </a:bodyPr>
          <a:p>
            <a:r>
              <a:rPr lang="x-none" altLang="en-US"/>
              <a:t>E</a:t>
            </a:r>
            <a:r>
              <a:rPr lang="en-US"/>
              <a:t>xample of a multi-tier web application implemented with the serverless computing model.</a:t>
            </a:r>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x-none" altLang="en-US" dirty="0">
                <a:latin typeface="Arial" panose="020B0604020202020204" pitchFamily="34" charset="0"/>
                <a:cs typeface="Arial" panose="020B0604020202020204" pitchFamily="34" charset="0"/>
                <a:sym typeface="+mn-ea"/>
              </a:rPr>
              <a:t>Pros and Cons of Serverless</a:t>
            </a:r>
            <a:endParaRPr lang="x-none" alt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a:xfrm>
            <a:off x="838200" y="1825625"/>
            <a:ext cx="8745855" cy="4351655"/>
          </a:xfrm>
        </p:spPr>
        <p:txBody>
          <a:bodyPr>
            <a:normAutofit/>
          </a:bodyPr>
          <a:lstStyle/>
          <a:p>
            <a:r>
              <a:rPr lang="x-none" altLang="en-US" sz="2000" dirty="0">
                <a:latin typeface="Arial" panose="020B0604020202020204" pitchFamily="34" charset="0"/>
                <a:cs typeface="Arial" panose="020B0604020202020204" pitchFamily="34" charset="0"/>
              </a:rPr>
              <a:t>Pros:</a:t>
            </a:r>
            <a:endParaRPr lang="en-US" sz="2000" dirty="0">
              <a:latin typeface="Arial" panose="020B0604020202020204" pitchFamily="34" charset="0"/>
              <a:cs typeface="Arial" panose="020B0604020202020204" pitchFamily="34" charset="0"/>
            </a:endParaRPr>
          </a:p>
          <a:p>
            <a:pPr lvl="1"/>
            <a:r>
              <a:rPr lang="en-US" sz="1710" dirty="0">
                <a:latin typeface="Arial" panose="020B0604020202020204" pitchFamily="34" charset="0"/>
                <a:cs typeface="Arial" panose="020B0604020202020204" pitchFamily="34" charset="0"/>
              </a:rPr>
              <a:t>Low Operational Cost</a:t>
            </a:r>
            <a:endParaRPr lang="en-US" sz="1710" dirty="0">
              <a:latin typeface="Arial" panose="020B0604020202020204" pitchFamily="34" charset="0"/>
              <a:cs typeface="Arial" panose="020B0604020202020204" pitchFamily="34" charset="0"/>
            </a:endParaRPr>
          </a:p>
          <a:p>
            <a:pPr lvl="1"/>
            <a:r>
              <a:rPr lang="en-US" sz="1710" dirty="0">
                <a:latin typeface="Arial" panose="020B0604020202020204" pitchFamily="34" charset="0"/>
                <a:cs typeface="Arial" panose="020B0604020202020204" pitchFamily="34" charset="0"/>
              </a:rPr>
              <a:t>Low Maintenance</a:t>
            </a:r>
            <a:endParaRPr lang="en-US" sz="1710" dirty="0">
              <a:latin typeface="Arial" panose="020B0604020202020204" pitchFamily="34" charset="0"/>
              <a:cs typeface="Arial" panose="020B0604020202020204" pitchFamily="34" charset="0"/>
            </a:endParaRPr>
          </a:p>
          <a:p>
            <a:pPr lvl="1"/>
            <a:r>
              <a:rPr lang="en-US" sz="1710" dirty="0">
                <a:latin typeface="Arial" panose="020B0604020202020204" pitchFamily="34" charset="0"/>
                <a:cs typeface="Arial" panose="020B0604020202020204" pitchFamily="34" charset="0"/>
              </a:rPr>
              <a:t>Scalability</a:t>
            </a:r>
            <a:endParaRPr lang="en-US" sz="1710" dirty="0">
              <a:latin typeface="Arial" panose="020B0604020202020204" pitchFamily="34" charset="0"/>
              <a:cs typeface="Arial" panose="020B0604020202020204" pitchFamily="34" charset="0"/>
            </a:endParaRPr>
          </a:p>
          <a:p>
            <a:pPr lvl="1"/>
            <a:r>
              <a:rPr lang="en-US" sz="1710" dirty="0">
                <a:latin typeface="Arial" panose="020B0604020202020204" pitchFamily="34" charset="0"/>
                <a:cs typeface="Arial" panose="020B0604020202020204" pitchFamily="34" charset="0"/>
              </a:rPr>
              <a:t>Availability &amp; Fault Tolerance</a:t>
            </a:r>
            <a:endParaRPr lang="en-US" sz="1710" dirty="0">
              <a:latin typeface="Arial" panose="020B0604020202020204" pitchFamily="34" charset="0"/>
              <a:cs typeface="Arial" panose="020B0604020202020204" pitchFamily="34" charset="0"/>
            </a:endParaRPr>
          </a:p>
          <a:p>
            <a:pPr lvl="1"/>
            <a:endParaRPr lang="en-US" sz="1710" dirty="0">
              <a:latin typeface="Arial" panose="020B0604020202020204" pitchFamily="34" charset="0"/>
              <a:cs typeface="Arial" panose="020B0604020202020204" pitchFamily="34" charset="0"/>
            </a:endParaRPr>
          </a:p>
          <a:p>
            <a:pPr lvl="0"/>
            <a:r>
              <a:rPr lang="x-none" altLang="en-US" sz="1995" dirty="0">
                <a:latin typeface="Arial" panose="020B0604020202020204" pitchFamily="34" charset="0"/>
                <a:cs typeface="Arial" panose="020B0604020202020204" pitchFamily="34" charset="0"/>
              </a:rPr>
              <a:t>Cons:</a:t>
            </a:r>
            <a:endParaRPr lang="x-none" altLang="en-US" sz="1995" dirty="0">
              <a:latin typeface="Arial" panose="020B0604020202020204" pitchFamily="34" charset="0"/>
              <a:cs typeface="Arial" panose="020B0604020202020204" pitchFamily="34" charset="0"/>
            </a:endParaRPr>
          </a:p>
          <a:p>
            <a:pPr lvl="1"/>
            <a:r>
              <a:rPr lang="en-US" sz="1710" dirty="0">
                <a:latin typeface="Arial" panose="020B0604020202020204" pitchFamily="34" charset="0"/>
                <a:cs typeface="Arial" panose="020B0604020202020204" pitchFamily="34" charset="0"/>
              </a:rPr>
              <a:t>No control over the infrastructure</a:t>
            </a:r>
            <a:endParaRPr lang="en-US" sz="1710" dirty="0">
              <a:latin typeface="Arial" panose="020B0604020202020204" pitchFamily="34" charset="0"/>
              <a:cs typeface="Arial" panose="020B0604020202020204" pitchFamily="34" charset="0"/>
            </a:endParaRPr>
          </a:p>
          <a:p>
            <a:pPr lvl="1"/>
            <a:r>
              <a:rPr lang="en-US" sz="1710" dirty="0">
                <a:latin typeface="Arial" panose="020B0604020202020204" pitchFamily="34" charset="0"/>
                <a:cs typeface="Arial" panose="020B0604020202020204" pitchFamily="34" charset="0"/>
              </a:rPr>
              <a:t>Time limits</a:t>
            </a:r>
            <a:endParaRPr lang="en-US" sz="1710" dirty="0">
              <a:latin typeface="Arial" panose="020B0604020202020204" pitchFamily="34" charset="0"/>
              <a:cs typeface="Arial" panose="020B0604020202020204" pitchFamily="34" charset="0"/>
            </a:endParaRPr>
          </a:p>
          <a:p>
            <a:pPr lvl="1"/>
            <a:r>
              <a:rPr lang="en-US" sz="1710" dirty="0">
                <a:latin typeface="Arial" panose="020B0604020202020204" pitchFamily="34" charset="0"/>
                <a:cs typeface="Arial" panose="020B0604020202020204" pitchFamily="34" charset="0"/>
              </a:rPr>
              <a:t>Vendor lock-in</a:t>
            </a:r>
            <a:endParaRPr lang="en-US" sz="1710" dirty="0">
              <a:latin typeface="Arial" panose="020B0604020202020204" pitchFamily="34" charset="0"/>
              <a:cs typeface="Arial" panose="020B0604020202020204" pitchFamily="34" charset="0"/>
            </a:endParaRPr>
          </a:p>
          <a:p>
            <a:pPr lvl="1"/>
            <a:r>
              <a:rPr lang="en-US" sz="1710" dirty="0">
                <a:latin typeface="Arial" panose="020B0604020202020204" pitchFamily="34" charset="0"/>
                <a:cs typeface="Arial" panose="020B0604020202020204" pitchFamily="34" charset="0"/>
              </a:rPr>
              <a:t>Not suitable for all use cases</a:t>
            </a:r>
            <a:endParaRPr lang="en-US" sz="171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Autofit/>
          </a:bodyPr>
          <a:lstStyle/>
          <a:p>
            <a:r>
              <a:rPr lang="x-none" altLang="en-US" sz="3200" dirty="0">
                <a:latin typeface="Arial" panose="020B0604020202020204" pitchFamily="34" charset="0"/>
                <a:cs typeface="Arial" panose="020B0604020202020204" pitchFamily="34" charset="0"/>
                <a:sym typeface="+mn-ea"/>
              </a:rPr>
              <a:t>Serverless Use Case - Web Application</a:t>
            </a:r>
            <a:endParaRPr lang="x-none" altLang="en-US" sz="3200" dirty="0">
              <a:latin typeface="Arial" panose="020B0604020202020204" pitchFamily="34" charset="0"/>
              <a:cs typeface="Arial" panose="020B0604020202020204" pitchFamily="34" charset="0"/>
              <a:sym typeface="+mn-ea"/>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
        <p:nvSpPr>
          <p:cNvPr id="6" name="Text Box 5"/>
          <p:cNvSpPr txBox="1"/>
          <p:nvPr/>
        </p:nvSpPr>
        <p:spPr>
          <a:xfrm>
            <a:off x="1265555" y="5925820"/>
            <a:ext cx="9947910" cy="368300"/>
          </a:xfrm>
          <a:prstGeom prst="rect">
            <a:avLst/>
          </a:prstGeom>
          <a:noFill/>
        </p:spPr>
        <p:txBody>
          <a:bodyPr wrap="square" rtlCol="0" anchor="t">
            <a:spAutoFit/>
          </a:bodyPr>
          <a:p>
            <a:pPr algn="ctr"/>
            <a:r>
              <a:t>Using Lambda functions for web application backends</a:t>
            </a:r>
          </a:p>
        </p:txBody>
      </p:sp>
      <p:pic>
        <p:nvPicPr>
          <p:cNvPr id="5" name="Picture 4" descr="Screenshot from 2019-08-16 15-05-30"/>
          <p:cNvPicPr>
            <a:picLocks noChangeAspect="1"/>
          </p:cNvPicPr>
          <p:nvPr/>
        </p:nvPicPr>
        <p:blipFill>
          <a:blip r:embed="rId1"/>
          <a:stretch>
            <a:fillRect/>
          </a:stretch>
        </p:blipFill>
        <p:spPr>
          <a:xfrm>
            <a:off x="2323465" y="1543050"/>
            <a:ext cx="7544435" cy="442214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Autofit/>
          </a:bodyPr>
          <a:lstStyle/>
          <a:p>
            <a:r>
              <a:rPr lang="x-none" altLang="en-US" sz="3200" dirty="0">
                <a:latin typeface="Arial" panose="020B0604020202020204" pitchFamily="34" charset="0"/>
                <a:cs typeface="Arial" panose="020B0604020202020204" pitchFamily="34" charset="0"/>
                <a:sym typeface="+mn-ea"/>
              </a:rPr>
              <a:t>Serverless Use Case - Real-time Stream Processing</a:t>
            </a:r>
            <a:endParaRPr lang="x-none" altLang="en-US" sz="3200" dirty="0">
              <a:latin typeface="Arial" panose="020B0604020202020204" pitchFamily="34" charset="0"/>
              <a:cs typeface="Arial" panose="020B0604020202020204" pitchFamily="34" charset="0"/>
              <a:sym typeface="+mn-ea"/>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
        <p:nvSpPr>
          <p:cNvPr id="6" name="Text Box 5"/>
          <p:cNvSpPr txBox="1"/>
          <p:nvPr/>
        </p:nvSpPr>
        <p:spPr>
          <a:xfrm>
            <a:off x="1307465" y="5222875"/>
            <a:ext cx="9947910" cy="368300"/>
          </a:xfrm>
          <a:prstGeom prst="rect">
            <a:avLst/>
          </a:prstGeom>
          <a:noFill/>
        </p:spPr>
        <p:txBody>
          <a:bodyPr wrap="square" rtlCol="0" anchor="t">
            <a:spAutoFit/>
          </a:bodyPr>
          <a:p>
            <a:pPr algn="ctr"/>
            <a:r>
              <a:t>Using Lambda functions for real-time stream processing</a:t>
            </a:r>
          </a:p>
        </p:txBody>
      </p:sp>
      <p:pic>
        <p:nvPicPr>
          <p:cNvPr id="3" name="Picture 2" descr="Screenshot from 2019-08-16 15-09-52"/>
          <p:cNvPicPr>
            <a:picLocks noChangeAspect="1"/>
          </p:cNvPicPr>
          <p:nvPr/>
        </p:nvPicPr>
        <p:blipFill>
          <a:blip r:embed="rId1"/>
          <a:stretch>
            <a:fillRect/>
          </a:stretch>
        </p:blipFill>
        <p:spPr>
          <a:xfrm>
            <a:off x="1066800" y="2080895"/>
            <a:ext cx="10058400" cy="269621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10500</Words>
  <Application>WPS Presentation</Application>
  <PresentationFormat>Widescreen</PresentationFormat>
  <Paragraphs>226</Paragraphs>
  <Slides>27</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27</vt:i4>
      </vt:variant>
    </vt:vector>
  </HeadingPairs>
  <TitlesOfParts>
    <vt:vector size="38" baseType="lpstr">
      <vt:lpstr>Arial</vt:lpstr>
      <vt:lpstr>SimSun</vt:lpstr>
      <vt:lpstr>Wingdings</vt:lpstr>
      <vt:lpstr>Calibri</vt:lpstr>
      <vt:lpstr>微软雅黑</vt:lpstr>
      <vt:lpstr>Droid Sans Fallback</vt:lpstr>
      <vt:lpstr>Arial Unicode MS</vt:lpstr>
      <vt:lpstr>Calibri Light</vt:lpstr>
      <vt:lpstr>Webdings</vt:lpstr>
      <vt:lpstr>Times New Roman</vt:lpstr>
      <vt:lpstr>Office Theme</vt:lpstr>
      <vt:lpstr>PowerPoint 演示文稿</vt:lpstr>
      <vt:lpstr>Overview</vt:lpstr>
      <vt:lpstr>Overview</vt:lpstr>
      <vt:lpstr>Serverless Computing</vt:lpstr>
      <vt:lpstr>Functions-as-a-Service (FaaS)</vt:lpstr>
      <vt:lpstr>Monolith to Microservices to Serverless applications</vt:lpstr>
      <vt:lpstr>Functions-as-a-Service (FaaS)</vt:lpstr>
      <vt:lpstr>Cloud Services for Implementing Serverless Applications</vt:lpstr>
      <vt:lpstr>Serverless Use Case - Web Application</vt:lpstr>
      <vt:lpstr>Serverless Use Case - Web Application</vt:lpstr>
      <vt:lpstr>Serverless Use Case - Web Application</vt:lpstr>
      <vt:lpstr>Serverless Use Case - IoT Backends</vt:lpstr>
      <vt:lpstr>Serverless Use Case - Mobile Application Backends</vt:lpstr>
      <vt:lpstr>Overview</vt:lpstr>
      <vt:lpstr>Serverless Design Patterns</vt:lpstr>
      <vt:lpstr> Load Leveling with Queues</vt:lpstr>
      <vt:lpstr>Asynchronous Processing with Messaging Queues</vt:lpstr>
      <vt:lpstr>Priority Queues</vt:lpstr>
      <vt:lpstr>Priority Queues</vt:lpstr>
      <vt:lpstr>Pipes &amp; Filters</vt:lpstr>
      <vt:lpstr>Push and Pull Models of Invocation</vt:lpstr>
      <vt:lpstr>Fan-Out Pattern</vt:lpstr>
      <vt:lpstr>Serverless Design Patterns</vt:lpstr>
      <vt:lpstr>Serverless Design Patterns</vt:lpstr>
      <vt:lpstr>Serverless Design Patterns</vt:lpstr>
      <vt:lpstr>Serverless Design Patterns</vt:lpstr>
      <vt:lpstr>Fan-Out Pattern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WPS Presentation</dc:title>
  <dc:creator>arshdeep</dc:creator>
  <cp:lastModifiedBy>arshdeep</cp:lastModifiedBy>
  <cp:revision>67</cp:revision>
  <dcterms:created xsi:type="dcterms:W3CDTF">2019-08-16T10:11:08Z</dcterms:created>
  <dcterms:modified xsi:type="dcterms:W3CDTF">2019-08-16T10:11:08Z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1033-11.1.0.8392</vt:lpwstr>
  </property>
</Properties>
</file>