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7" r:id="rId3"/>
    <p:sldId id="258" r:id="rId4"/>
    <p:sldId id="267" r:id="rId6"/>
    <p:sldId id="268" r:id="rId7"/>
    <p:sldId id="269" r:id="rId8"/>
    <p:sldId id="270" r:id="rId9"/>
    <p:sldId id="271" r:id="rId10"/>
    <p:sldId id="272" r:id="rId11"/>
    <p:sldId id="273" r:id="rId12"/>
    <p:sldId id="274" r:id="rId13"/>
    <p:sldId id="275" r:id="rId14"/>
    <p:sldId id="277" r:id="rId15"/>
    <p:sldId id="276" r:id="rId16"/>
    <p:sldId id="27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53" d="100"/>
          <a:sy n="53" d="100"/>
        </p:scale>
        <p:origin x="18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63A1C593-65D0-4073-BCC9-577B9352EA97}"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A1C593-65D0-4073-BCC9-577B9352EA97}"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1C593-65D0-4073-BCC9-577B9352EA97}"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18960-8005-486C-9A75-10CB2AAC16F9}"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514600"/>
            <a:ext cx="7419340" cy="1968500"/>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TextBox 6"/>
          <p:cNvSpPr txBox="1"/>
          <p:nvPr/>
        </p:nvSpPr>
        <p:spPr>
          <a:xfrm>
            <a:off x="747863" y="662142"/>
            <a:ext cx="6908800" cy="922020"/>
          </a:xfrm>
          <a:prstGeom prst="rect">
            <a:avLst/>
          </a:prstGeom>
          <a:noFill/>
        </p:spPr>
        <p:txBody>
          <a:bodyPr wrap="square" rtlCol="0">
            <a:spAutoFit/>
          </a:bodyPr>
          <a:lstStyle/>
          <a:p>
            <a:r>
              <a:rPr lang="en-US" sz="5400" dirty="0" smtClean="0">
                <a:solidFill>
                  <a:schemeClr val="accent2"/>
                </a:solidFill>
                <a:latin typeface="Arial" panose="020B0604020202020204" pitchFamily="34" charset="0"/>
                <a:cs typeface="Arial" panose="020B0604020202020204" pitchFamily="34" charset="0"/>
              </a:rPr>
              <a:t>Chapter 1</a:t>
            </a:r>
            <a:r>
              <a:rPr lang="x-none" altLang="en-US" sz="5400" dirty="0" smtClean="0">
                <a:solidFill>
                  <a:schemeClr val="accent2"/>
                </a:solidFill>
                <a:latin typeface="Arial" panose="020B0604020202020204" pitchFamily="34" charset="0"/>
                <a:cs typeface="Arial" panose="020B0604020202020204" pitchFamily="34" charset="0"/>
              </a:rPr>
              <a:t>4</a:t>
            </a:r>
            <a:endParaRPr lang="x-none" altLang="en-US" sz="5400" dirty="0" smtClean="0">
              <a:solidFill>
                <a:schemeClr val="accent2"/>
              </a:solidFill>
              <a:latin typeface="Arial" panose="020B0604020202020204" pitchFamily="34" charset="0"/>
              <a:cs typeface="Arial" panose="020B0604020202020204" pitchFamily="34" charset="0"/>
            </a:endParaRPr>
          </a:p>
        </p:txBody>
      </p:sp>
      <p:sp>
        <p:nvSpPr>
          <p:cNvPr id="8" name="TextBox 7"/>
          <p:cNvSpPr txBox="1"/>
          <p:nvPr/>
        </p:nvSpPr>
        <p:spPr>
          <a:xfrm>
            <a:off x="463383" y="3056007"/>
            <a:ext cx="6908800" cy="645160"/>
          </a:xfrm>
          <a:prstGeom prst="rect">
            <a:avLst/>
          </a:prstGeom>
          <a:noFill/>
        </p:spPr>
        <p:txBody>
          <a:bodyPr wrap="square" rtlCol="0">
            <a:spAutoFit/>
          </a:bodyPr>
          <a:lstStyle/>
          <a:p>
            <a:pPr algn="ctr"/>
            <a:r>
              <a:rPr lang="en-US" sz="3600" b="1" dirty="0">
                <a:solidFill>
                  <a:srgbClr val="054772"/>
                </a:solidFill>
                <a:latin typeface="Arial" panose="020B0604020202020204" pitchFamily="34" charset="0"/>
                <a:cs typeface="Arial" panose="020B0604020202020204" pitchFamily="34" charset="0"/>
              </a:rPr>
              <a:t>Other Cloud Services</a:t>
            </a:r>
            <a:endParaRPr lang="en-US" sz="3600" b="1" dirty="0">
              <a:solidFill>
                <a:srgbClr val="054772"/>
              </a:solidFill>
              <a:latin typeface="Arial" panose="020B0604020202020204" pitchFamily="34" charset="0"/>
              <a:cs typeface="Arial" panose="020B0604020202020204" pitchFamily="34" charset="0"/>
            </a:endParaRPr>
          </a:p>
        </p:txBody>
      </p:sp>
      <p:sp>
        <p:nvSpPr>
          <p:cNvPr id="9" name="Rectangle 8"/>
          <p:cNvSpPr/>
          <p:nvPr/>
        </p:nvSpPr>
        <p:spPr>
          <a:xfrm>
            <a:off x="-13179" y="0"/>
            <a:ext cx="444021"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TextBox 11"/>
          <p:cNvSpPr txBox="1"/>
          <p:nvPr/>
        </p:nvSpPr>
        <p:spPr>
          <a:xfrm>
            <a:off x="475448" y="6400026"/>
            <a:ext cx="3529642" cy="275590"/>
          </a:xfrm>
          <a:prstGeom prst="rect">
            <a:avLst/>
          </a:prstGeom>
          <a:noFill/>
        </p:spPr>
        <p:txBody>
          <a:bodyPr wrap="square" rtlCol="0">
            <a:spAutoFit/>
          </a:bodyPr>
          <a:p>
            <a:r>
              <a:rPr lang="en-US" sz="1200" dirty="0" smtClean="0">
                <a:solidFill>
                  <a:schemeClr val="tx1">
                    <a:lumMod val="50000"/>
                    <a:lumOff val="50000"/>
                  </a:schemeClr>
                </a:solidFill>
                <a:latin typeface="Arial" panose="020B0604020202020204" pitchFamily="34" charset="0"/>
                <a:cs typeface="Arial" panose="020B0604020202020204" pitchFamily="34" charset="0"/>
              </a:rPr>
              <a:t>Book website: </a:t>
            </a:r>
            <a:r>
              <a:rPr lang="x-none" altLang="en-US" sz="1200" dirty="0" smtClean="0">
                <a:solidFill>
                  <a:schemeClr val="tx1">
                    <a:lumMod val="50000"/>
                    <a:lumOff val="50000"/>
                  </a:schemeClr>
                </a:solidFill>
                <a:latin typeface="Arial" panose="020B0604020202020204" pitchFamily="34" charset="0"/>
                <a:cs typeface="Arial" panose="020B0604020202020204" pitchFamily="34" charset="0"/>
              </a:rPr>
              <a:t>www.</a:t>
            </a:r>
            <a:r>
              <a:rPr lang="en-US" sz="1200" dirty="0" smtClean="0">
                <a:solidFill>
                  <a:schemeClr val="tx1">
                    <a:lumMod val="50000"/>
                    <a:lumOff val="50000"/>
                  </a:schemeClr>
                </a:solidFill>
                <a:latin typeface="Arial" panose="020B0604020202020204" pitchFamily="34" charset="0"/>
                <a:cs typeface="Arial" panose="020B0604020202020204" pitchFamily="34" charset="0"/>
              </a:rPr>
              <a:t>hands-on-books-series.com</a:t>
            </a:r>
            <a:endParaRPr lang="en-US" sz="1200" dirty="0" smtClean="0">
              <a:solidFill>
                <a:schemeClr val="tx1">
                  <a:lumMod val="50000"/>
                  <a:lumOff val="50000"/>
                </a:schemeClr>
              </a:solidFill>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pPr algn="l"/>
            <a:r>
              <a:rPr lang="en-US" dirty="0"/>
              <a:t>© 2019 Arshdeep Bahga &amp; Vijay Madisetti</a:t>
            </a:r>
            <a:endParaRPr lang="en-US" dirty="0"/>
          </a:p>
        </p:txBody>
      </p:sp>
      <p:pic>
        <p:nvPicPr>
          <p:cNvPr id="2" name="Picture 1" descr="ccsa_f"/>
          <p:cNvPicPr>
            <a:picLocks noChangeAspect="1"/>
          </p:cNvPicPr>
          <p:nvPr/>
        </p:nvPicPr>
        <p:blipFill>
          <a:blip r:embed="rId1"/>
          <a:stretch>
            <a:fillRect/>
          </a:stretch>
        </p:blipFill>
        <p:spPr>
          <a:xfrm>
            <a:off x="7419340" y="0"/>
            <a:ext cx="4773295" cy="6858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cs typeface="Arial" panose="020B0604020202020204" pitchFamily="34" charset="0"/>
                <a:sym typeface="+mn-ea"/>
              </a:rPr>
              <a:t>AWS Config</a:t>
            </a:r>
            <a:endParaRPr 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Autofit/>
          </a:bodyPr>
          <a:lstStyle/>
          <a:p>
            <a:r>
              <a:rPr lang="en-US" sz="2000" dirty="0">
                <a:latin typeface="Arial" panose="020B0604020202020204" pitchFamily="34" charset="0"/>
                <a:cs typeface="Arial" panose="020B0604020202020204" pitchFamily="34" charset="0"/>
              </a:rPr>
              <a:t>AWS Config is a service that provides a detailed view of the resources associated with your AWS account and their configurations.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AWS Config tracks the configuration history of each resource, how a resource is related to another resource, and how the configurations and relationships change over time.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 Config resource is an entity within AWS such as EC2 instance, EBS volume, DynamoDB table, RDS database instance, S3 bucket, Auto Scaling group, and Elastic Load Balancer.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With AWS Config, you can get a snapshot of the configurations of the supported resources in your AWS account and retrieve the historical configurations of the resources.</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You can receive a notification whenever a resource is created, modified, or deleted.</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cs typeface="Arial" panose="020B0604020202020204" pitchFamily="34" charset="0"/>
                <a:sym typeface="+mn-ea"/>
              </a:rPr>
              <a:t>AWS Trusted Advisor</a:t>
            </a:r>
            <a:endParaRPr 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Autofit/>
          </a:bodyPr>
          <a:lstStyle/>
          <a:p>
            <a:r>
              <a:rPr lang="en-US" sz="1800" dirty="0">
                <a:latin typeface="Arial" panose="020B0604020202020204" pitchFamily="34" charset="0"/>
                <a:cs typeface="Arial" panose="020B0604020202020204" pitchFamily="34" charset="0"/>
              </a:rPr>
              <a:t>AWS Trusted Advisor is a tool that guides to help you provision your resources following AWS best practices.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Trusted Advisor inspects the AWS environment and provides recommendations fo</a:t>
            </a:r>
            <a:r>
              <a:rPr lang="x-none" altLang="en-US" sz="1800" dirty="0">
                <a:latin typeface="Arial" panose="020B0604020202020204" pitchFamily="34" charset="0"/>
                <a:cs typeface="Arial" panose="020B0604020202020204" pitchFamily="34" charset="0"/>
              </a:rPr>
              <a:t>r: </a:t>
            </a:r>
            <a:endParaRPr lang="x-none" altLang="en-US" sz="1800" dirty="0">
              <a:latin typeface="Arial" panose="020B0604020202020204" pitchFamily="34" charset="0"/>
              <a:cs typeface="Arial" panose="020B0604020202020204" pitchFamily="34" charset="0"/>
            </a:endParaRPr>
          </a:p>
          <a:p>
            <a:pPr lvl="1"/>
            <a:r>
              <a:rPr lang="x-none" altLang="en-US" sz="1800" dirty="0">
                <a:latin typeface="Arial" panose="020B0604020202020204" pitchFamily="34" charset="0"/>
                <a:cs typeface="Arial" panose="020B0604020202020204" pitchFamily="34" charset="0"/>
              </a:rPr>
              <a:t>C</a:t>
            </a:r>
            <a:r>
              <a:rPr lang="en-US" sz="1800" dirty="0">
                <a:latin typeface="Arial" panose="020B0604020202020204" pitchFamily="34" charset="0"/>
                <a:cs typeface="Arial" panose="020B0604020202020204" pitchFamily="34" charset="0"/>
              </a:rPr>
              <a:t>ost optimization</a:t>
            </a:r>
            <a:endParaRPr lang="en-US" sz="1800" dirty="0">
              <a:latin typeface="Arial" panose="020B0604020202020204" pitchFamily="34" charset="0"/>
              <a:cs typeface="Arial" panose="020B0604020202020204" pitchFamily="34" charset="0"/>
            </a:endParaRPr>
          </a:p>
          <a:p>
            <a:pPr lvl="1"/>
            <a:r>
              <a:rPr lang="x-none" altLang="en-US" sz="1800" dirty="0">
                <a:latin typeface="Arial" panose="020B0604020202020204" pitchFamily="34" charset="0"/>
                <a:cs typeface="Arial" panose="020B0604020202020204" pitchFamily="34" charset="0"/>
              </a:rPr>
              <a:t>P</a:t>
            </a:r>
            <a:r>
              <a:rPr lang="en-US" sz="1800" dirty="0">
                <a:latin typeface="Arial" panose="020B0604020202020204" pitchFamily="34" charset="0"/>
                <a:cs typeface="Arial" panose="020B0604020202020204" pitchFamily="34" charset="0"/>
              </a:rPr>
              <a:t>erformance</a:t>
            </a:r>
            <a:endParaRPr lang="en-US" sz="1800" dirty="0">
              <a:latin typeface="Arial" panose="020B0604020202020204" pitchFamily="34" charset="0"/>
              <a:cs typeface="Arial" panose="020B0604020202020204" pitchFamily="34" charset="0"/>
            </a:endParaRPr>
          </a:p>
          <a:p>
            <a:pPr lvl="1"/>
            <a:r>
              <a:rPr lang="x-none" altLang="en-US" sz="1800" dirty="0">
                <a:latin typeface="Arial" panose="020B0604020202020204" pitchFamily="34" charset="0"/>
                <a:cs typeface="Arial" panose="020B0604020202020204" pitchFamily="34" charset="0"/>
              </a:rPr>
              <a:t>S</a:t>
            </a:r>
            <a:r>
              <a:rPr lang="en-US" sz="1800" dirty="0">
                <a:latin typeface="Arial" panose="020B0604020202020204" pitchFamily="34" charset="0"/>
                <a:cs typeface="Arial" panose="020B0604020202020204" pitchFamily="34" charset="0"/>
              </a:rPr>
              <a:t>ecurity</a:t>
            </a:r>
            <a:endParaRPr lang="en-US" sz="1800" dirty="0">
              <a:latin typeface="Arial" panose="020B0604020202020204" pitchFamily="34" charset="0"/>
              <a:cs typeface="Arial" panose="020B0604020202020204" pitchFamily="34" charset="0"/>
            </a:endParaRPr>
          </a:p>
          <a:p>
            <a:pPr lvl="1"/>
            <a:r>
              <a:rPr lang="x-none" altLang="en-US" sz="1800" dirty="0">
                <a:latin typeface="Arial" panose="020B0604020202020204" pitchFamily="34" charset="0"/>
                <a:cs typeface="Arial" panose="020B0604020202020204" pitchFamily="34" charset="0"/>
              </a:rPr>
              <a:t>F</a:t>
            </a:r>
            <a:r>
              <a:rPr lang="en-US" sz="1800" dirty="0">
                <a:latin typeface="Arial" panose="020B0604020202020204" pitchFamily="34" charset="0"/>
                <a:cs typeface="Arial" panose="020B0604020202020204" pitchFamily="34" charset="0"/>
              </a:rPr>
              <a:t>ault tolerance</a:t>
            </a:r>
            <a:endParaRPr lang="en-US" sz="1800" dirty="0">
              <a:latin typeface="Arial" panose="020B0604020202020204" pitchFamily="34" charset="0"/>
              <a:cs typeface="Arial" panose="020B0604020202020204" pitchFamily="34" charset="0"/>
            </a:endParaRPr>
          </a:p>
          <a:p>
            <a:pPr lvl="1"/>
            <a:r>
              <a:rPr lang="x-none" altLang="en-US" sz="1800" dirty="0">
                <a:latin typeface="Arial" panose="020B0604020202020204" pitchFamily="34" charset="0"/>
                <a:cs typeface="Arial" panose="020B0604020202020204" pitchFamily="34" charset="0"/>
              </a:rPr>
              <a:t>Service </a:t>
            </a:r>
            <a:r>
              <a:rPr lang="en-US" sz="1800" dirty="0">
                <a:latin typeface="Arial" panose="020B0604020202020204" pitchFamily="34" charset="0"/>
                <a:cs typeface="Arial" panose="020B0604020202020204" pitchFamily="34" charset="0"/>
              </a:rPr>
              <a:t>limits</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cs typeface="Arial" panose="020B0604020202020204" pitchFamily="34" charset="0"/>
                <a:sym typeface="+mn-ea"/>
              </a:rPr>
              <a:t>AWS Data Pipeline</a:t>
            </a:r>
            <a:endParaRPr 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Autofit/>
          </a:bodyPr>
          <a:lstStyle/>
          <a:p>
            <a:r>
              <a:rPr lang="en-US" sz="1800" dirty="0">
                <a:latin typeface="Arial" panose="020B0604020202020204" pitchFamily="34" charset="0"/>
                <a:cs typeface="Arial" panose="020B0604020202020204" pitchFamily="34" charset="0"/>
              </a:rPr>
              <a:t>AWS Data Pipeline is a service that allows you to automate the movement and transformation of data.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With the Data Pipeline, you can move, integrate, and process data across AWS compute and storage resources, as well as your on-premises resources.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A pipeline definition specifies the business logic of your data management.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A pipeline definition contains information on the data nodes, activities, preconditions, schedules, resources, and actions.</a:t>
            </a:r>
            <a:endParaRPr lang="en-US" sz="1800"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Data nodes</a:t>
            </a:r>
            <a:r>
              <a:rPr lang="en-US" sz="1800" dirty="0">
                <a:latin typeface="Arial" panose="020B0604020202020204" pitchFamily="34" charset="0"/>
                <a:cs typeface="Arial" panose="020B0604020202020204" pitchFamily="34" charset="0"/>
              </a:rPr>
              <a:t> are locations where your data is stored</a:t>
            </a:r>
            <a:endParaRPr lang="en-US" sz="1800"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Activities </a:t>
            </a:r>
            <a:r>
              <a:rPr lang="en-US" sz="1800" dirty="0">
                <a:latin typeface="Arial" panose="020B0604020202020204" pitchFamily="34" charset="0"/>
                <a:cs typeface="Arial" panose="020B0604020202020204" pitchFamily="34" charset="0"/>
              </a:rPr>
              <a:t>specify the work to perform to transform the data.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A </a:t>
            </a:r>
            <a:r>
              <a:rPr lang="en-US" sz="1800" b="1" dirty="0">
                <a:latin typeface="Arial" panose="020B0604020202020204" pitchFamily="34" charset="0"/>
                <a:cs typeface="Arial" panose="020B0604020202020204" pitchFamily="34" charset="0"/>
              </a:rPr>
              <a:t>precondition </a:t>
            </a:r>
            <a:r>
              <a:rPr lang="en-US" sz="1800" dirty="0">
                <a:latin typeface="Arial" panose="020B0604020202020204" pitchFamily="34" charset="0"/>
                <a:cs typeface="Arial" panose="020B0604020202020204" pitchFamily="34" charset="0"/>
              </a:rPr>
              <a:t>is a conditional statement that must be true before an action can run.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A </a:t>
            </a:r>
            <a:r>
              <a:rPr lang="en-US" sz="1800" b="1" dirty="0">
                <a:latin typeface="Arial" panose="020B0604020202020204" pitchFamily="34" charset="0"/>
                <a:cs typeface="Arial" panose="020B0604020202020204" pitchFamily="34" charset="0"/>
              </a:rPr>
              <a:t>schedule </a:t>
            </a:r>
            <a:r>
              <a:rPr lang="en-US" sz="1800" dirty="0">
                <a:latin typeface="Arial" panose="020B0604020202020204" pitchFamily="34" charset="0"/>
                <a:cs typeface="Arial" panose="020B0604020202020204" pitchFamily="34" charset="0"/>
              </a:rPr>
              <a:t>specifies when to run the activities.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A </a:t>
            </a:r>
            <a:r>
              <a:rPr lang="en-US" sz="1800" b="1" dirty="0">
                <a:latin typeface="Arial" panose="020B0604020202020204" pitchFamily="34" charset="0"/>
                <a:cs typeface="Arial" panose="020B0604020202020204" pitchFamily="34" charset="0"/>
              </a:rPr>
              <a:t>resource </a:t>
            </a:r>
            <a:r>
              <a:rPr lang="en-US" sz="1800" dirty="0">
                <a:latin typeface="Arial" panose="020B0604020202020204" pitchFamily="34" charset="0"/>
                <a:cs typeface="Arial" panose="020B0604020202020204" pitchFamily="34" charset="0"/>
              </a:rPr>
              <a:t>is a computational resource that performs the work that a pipeline defines.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An </a:t>
            </a:r>
            <a:r>
              <a:rPr lang="en-US" sz="1800" b="1" dirty="0">
                <a:latin typeface="Arial" panose="020B0604020202020204" pitchFamily="34" charset="0"/>
                <a:cs typeface="Arial" panose="020B0604020202020204" pitchFamily="34" charset="0"/>
              </a:rPr>
              <a:t>action </a:t>
            </a:r>
            <a:r>
              <a:rPr lang="en-US" sz="1800" dirty="0">
                <a:latin typeface="Arial" panose="020B0604020202020204" pitchFamily="34" charset="0"/>
                <a:cs typeface="Arial" panose="020B0604020202020204" pitchFamily="34" charset="0"/>
              </a:rPr>
              <a:t>is triggered when specified conditions are met.</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fontScale="90000"/>
          </a:bodyPr>
          <a:lstStyle/>
          <a:p>
            <a:r>
              <a:rPr lang="en-US" dirty="0">
                <a:latin typeface="Arial" panose="020B0604020202020204" pitchFamily="34" charset="0"/>
                <a:cs typeface="Arial" panose="020B0604020202020204" pitchFamily="34" charset="0"/>
                <a:sym typeface="+mn-ea"/>
              </a:rPr>
              <a:t>Amazon Simple Notification Service (SNS)</a:t>
            </a:r>
            <a:endParaRPr 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Autofit/>
          </a:bodyPr>
          <a:lstStyle/>
          <a:p>
            <a:r>
              <a:rPr lang="en-US" sz="2000" dirty="0">
                <a:latin typeface="Arial" panose="020B0604020202020204" pitchFamily="34" charset="0"/>
                <a:cs typeface="Arial" panose="020B0604020202020204" pitchFamily="34" charset="0"/>
              </a:rPr>
              <a:t>Amazon Simple Notification Service (SNS) is a highly available, durable, secure, fully managed pub/sub messaging service that enables you to decouple microservices, distributed systems, and event-driven serverless applications.</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SNS has two types of clients - publishers and subscribers. </a:t>
            </a:r>
            <a:endParaRPr lang="en-US" sz="2000"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Publishers </a:t>
            </a:r>
            <a:r>
              <a:rPr lang="en-US" sz="2000" dirty="0">
                <a:latin typeface="Arial" panose="020B0604020202020204" pitchFamily="34" charset="0"/>
                <a:cs typeface="Arial" panose="020B0604020202020204" pitchFamily="34" charset="0"/>
              </a:rPr>
              <a:t>communicate asynchronously with subscribers by producing and sending messages to topics.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 </a:t>
            </a:r>
            <a:r>
              <a:rPr lang="en-US" sz="2000" b="1" dirty="0">
                <a:latin typeface="Arial" panose="020B0604020202020204" pitchFamily="34" charset="0"/>
                <a:cs typeface="Arial" panose="020B0604020202020204" pitchFamily="34" charset="0"/>
              </a:rPr>
              <a:t>topic </a:t>
            </a:r>
            <a:r>
              <a:rPr lang="en-US" sz="2000" dirty="0">
                <a:latin typeface="Arial" panose="020B0604020202020204" pitchFamily="34" charset="0"/>
                <a:cs typeface="Arial" panose="020B0604020202020204" pitchFamily="34" charset="0"/>
              </a:rPr>
              <a:t>is a logical access point and a communication channel.</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SNS topics support high-throughput, push-based, many-to-many messaging. </a:t>
            </a:r>
            <a:endParaRPr lang="en-US" sz="2000"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Subscribers </a:t>
            </a:r>
            <a:r>
              <a:rPr lang="en-US" sz="2000" dirty="0">
                <a:latin typeface="Arial" panose="020B0604020202020204" pitchFamily="34" charset="0"/>
                <a:cs typeface="Arial" panose="020B0604020202020204" pitchFamily="34" charset="0"/>
              </a:rPr>
              <a:t>are the consumers who subscribe to topics to receive notifications.</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SNS can deliver notifications using supported protocols, including Amazon SQS, HTTP/S, email, SMS, and Lambda.</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cs typeface="Arial" panose="020B0604020202020204" pitchFamily="34" charset="0"/>
                <a:sym typeface="+mn-ea"/>
              </a:rPr>
              <a:t>Amazon Simple Workflow Service (SWF)</a:t>
            </a:r>
            <a:endParaRPr 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Autofit/>
          </a:bodyPr>
          <a:lstStyle/>
          <a:p>
            <a:r>
              <a:rPr lang="en-US" sz="2000" dirty="0">
                <a:latin typeface="Arial" panose="020B0604020202020204" pitchFamily="34" charset="0"/>
                <a:cs typeface="Arial" panose="020B0604020202020204" pitchFamily="34" charset="0"/>
              </a:rPr>
              <a:t>Amazon Simple Workflow Service (SWF) is a workflow service for building application workflows that coordinate the execution of tasks across the application.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With SWF you can implement distributed, asynchronous applications as workflows.</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Within SWF, you implement workers that execute tasks.</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SWF consists of several different types of programmatic features known as actors.</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Actors can be </a:t>
            </a:r>
            <a:r>
              <a:rPr lang="en-US" sz="2000" b="1" dirty="0">
                <a:latin typeface="Arial" panose="020B0604020202020204" pitchFamily="34" charset="0"/>
                <a:cs typeface="Arial" panose="020B0604020202020204" pitchFamily="34" charset="0"/>
              </a:rPr>
              <a:t>workflow starters</a:t>
            </a:r>
            <a:r>
              <a:rPr lang="en-US" sz="2000"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deciders</a:t>
            </a:r>
            <a:r>
              <a:rPr lang="en-US" sz="2000" dirty="0">
                <a:latin typeface="Arial" panose="020B0604020202020204" pitchFamily="34" charset="0"/>
                <a:cs typeface="Arial" panose="020B0604020202020204" pitchFamily="34" charset="0"/>
              </a:rPr>
              <a:t>, or </a:t>
            </a:r>
            <a:r>
              <a:rPr lang="en-US" sz="2000" b="1" dirty="0">
                <a:latin typeface="Arial" panose="020B0604020202020204" pitchFamily="34" charset="0"/>
                <a:cs typeface="Arial" panose="020B0604020202020204" pitchFamily="34" charset="0"/>
              </a:rPr>
              <a:t>activity workers</a:t>
            </a:r>
            <a:r>
              <a:rPr lang="en-US" sz="2000" dirty="0">
                <a:latin typeface="Arial" panose="020B0604020202020204" pitchFamily="34" charset="0"/>
                <a:cs typeface="Arial" panose="020B0604020202020204" pitchFamily="34" charset="0"/>
              </a:rPr>
              <a:t>.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 </a:t>
            </a:r>
            <a:r>
              <a:rPr lang="en-US" sz="2000" b="1" dirty="0">
                <a:latin typeface="Arial" panose="020B0604020202020204" pitchFamily="34" charset="0"/>
                <a:cs typeface="Arial" panose="020B0604020202020204" pitchFamily="34" charset="0"/>
              </a:rPr>
              <a:t>workflow starter </a:t>
            </a:r>
            <a:r>
              <a:rPr lang="en-US" sz="2000" dirty="0">
                <a:latin typeface="Arial" panose="020B0604020202020204" pitchFamily="34" charset="0"/>
                <a:cs typeface="Arial" panose="020B0604020202020204" pitchFamily="34" charset="0"/>
              </a:rPr>
              <a:t>is an application that initiates a workflow.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 </a:t>
            </a:r>
            <a:r>
              <a:rPr lang="en-US" sz="2000" b="1" dirty="0">
                <a:latin typeface="Arial" panose="020B0604020202020204" pitchFamily="34" charset="0"/>
                <a:cs typeface="Arial" panose="020B0604020202020204" pitchFamily="34" charset="0"/>
              </a:rPr>
              <a:t>decider </a:t>
            </a:r>
            <a:r>
              <a:rPr lang="en-US" sz="2000" dirty="0">
                <a:latin typeface="Arial" panose="020B0604020202020204" pitchFamily="34" charset="0"/>
                <a:cs typeface="Arial" panose="020B0604020202020204" pitchFamily="34" charset="0"/>
              </a:rPr>
              <a:t>contains an implementation of the workflow’s coordination logic and controls the flow of activity tasks in a workflow execution.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An </a:t>
            </a:r>
            <a:r>
              <a:rPr lang="en-US" sz="2000" b="1" dirty="0">
                <a:latin typeface="Arial" panose="020B0604020202020204" pitchFamily="34" charset="0"/>
                <a:cs typeface="Arial" panose="020B0604020202020204" pitchFamily="34" charset="0"/>
              </a:rPr>
              <a:t>activity worker</a:t>
            </a:r>
            <a:r>
              <a:rPr lang="en-US" sz="2000" dirty="0">
                <a:latin typeface="Arial" panose="020B0604020202020204" pitchFamily="34" charset="0"/>
                <a:cs typeface="Arial" panose="020B0604020202020204" pitchFamily="34" charset="0"/>
              </a:rPr>
              <a:t> performs the activity tasks that are part of a workflow.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SWF interacts with activity workers and deciders by providing them with work assignments known as </a:t>
            </a:r>
            <a:r>
              <a:rPr lang="en-US" sz="2000" b="1" dirty="0">
                <a:latin typeface="Arial" panose="020B0604020202020204" pitchFamily="34" charset="0"/>
                <a:cs typeface="Arial" panose="020B0604020202020204" pitchFamily="34" charset="0"/>
              </a:rPr>
              <a:t>tasks</a:t>
            </a:r>
            <a:r>
              <a:rPr lang="en-US"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latin typeface="Arial" panose="020B0604020202020204" pitchFamily="34" charset="0"/>
                <a:cs typeface="Arial" panose="020B0604020202020204" pitchFamily="34" charset="0"/>
                <a:sym typeface="+mn-ea"/>
              </a:rPr>
              <a:t>Overview</a:t>
            </a:r>
            <a:endParaRPr lang="x-none" altLang="en-US" dirty="0">
              <a:latin typeface="Arial" panose="020B0604020202020204" pitchFamily="34" charset="0"/>
            </a:endParaRPr>
          </a:p>
        </p:txBody>
      </p:sp>
      <p:sp>
        <p:nvSpPr>
          <p:cNvPr id="3" name="Content Placeholder 2"/>
          <p:cNvSpPr>
            <a:spLocks noGrp="1"/>
          </p:cNvSpPr>
          <p:nvPr>
            <p:ph idx="1"/>
          </p:nvPr>
        </p:nvSpPr>
        <p:spPr/>
        <p:txBody>
          <a:bodyPr>
            <a:normAutofit lnSpcReduction="20000"/>
          </a:bodyPr>
          <a:lstStyle/>
          <a:p>
            <a:r>
              <a:rPr lang="en-US" sz="2400" dirty="0">
                <a:latin typeface="Arial" panose="020B0604020202020204" pitchFamily="34" charset="0"/>
                <a:cs typeface="Arial" panose="020B0604020202020204" pitchFamily="34" charset="0"/>
              </a:rPr>
              <a:t>Amazon Route 53</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Amazon CloudFront</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AWS Elastic Beanstalk</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AWS CloudFormation</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AWS CloudTrail</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AWS OpsWorks</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AWS Config</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AWS Trusted Advisor</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AWS Data Pipeline</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Amazon SNS</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Amazon SWF</a:t>
            </a:r>
            <a:endParaRPr lang="en-US" sz="24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cs typeface="Arial" panose="020B0604020202020204" pitchFamily="34" charset="0"/>
                <a:sym typeface="+mn-ea"/>
              </a:rPr>
              <a:t>Amazon Route 53</a:t>
            </a:r>
            <a:endParaRPr lang="x-none" altLang="en-US" dirty="0">
              <a:latin typeface="Arial" panose="020B0604020202020204" pitchFamily="34" charset="0"/>
            </a:endParaRPr>
          </a:p>
        </p:txBody>
      </p:sp>
      <p:sp>
        <p:nvSpPr>
          <p:cNvPr id="3" name="Content Placeholder 2"/>
          <p:cNvSpPr>
            <a:spLocks noGrp="1"/>
          </p:cNvSpPr>
          <p:nvPr>
            <p:ph idx="1"/>
          </p:nvPr>
        </p:nvSpPr>
        <p:spPr/>
        <p:txBody>
          <a:bodyPr>
            <a:noAutofit/>
          </a:bodyPr>
          <a:lstStyle/>
          <a:p>
            <a:r>
              <a:rPr lang="en-US" sz="1800" dirty="0">
                <a:latin typeface="Arial" panose="020B0604020202020204" pitchFamily="34" charset="0"/>
                <a:cs typeface="Arial" panose="020B0604020202020204" pitchFamily="34" charset="0"/>
              </a:rPr>
              <a:t>Amazon Route 53 is a managed Domain Name System (DNS) service from AWS which can be used for domain registration, DNS routing, and health checking of web resources.</a:t>
            </a:r>
            <a:endParaRPr lang="en-US" sz="1800" dirty="0">
              <a:latin typeface="Arial" panose="020B0604020202020204" pitchFamily="34" charset="0"/>
              <a:cs typeface="Arial" panose="020B0604020202020204" pitchFamily="34" charset="0"/>
            </a:endParaRPr>
          </a:p>
          <a:p>
            <a:r>
              <a:rPr lang="x-none" altLang="en-US" sz="1800" dirty="0">
                <a:latin typeface="Arial" panose="020B0604020202020204" pitchFamily="34" charset="0"/>
                <a:cs typeface="Arial" panose="020B0604020202020204" pitchFamily="34" charset="0"/>
              </a:rPr>
              <a:t>Y</a:t>
            </a:r>
            <a:r>
              <a:rPr lang="en-US" sz="1800" dirty="0">
                <a:latin typeface="Arial" panose="020B0604020202020204" pitchFamily="34" charset="0"/>
                <a:cs typeface="Arial" panose="020B0604020202020204" pitchFamily="34" charset="0"/>
              </a:rPr>
              <a:t>ou can use Route 53 to register domain names for your websites or web applications.</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Route 53 also allows you to create hosted zones for domains.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A hosted zone is a container for DNS records which contain information about how to route traffic for a specific domain and its subdomains.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Route 53 supports two types of hosted zones: public and private.</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You can create recordsets within a hosted zone to tell the DNS how you want traffic to be routed for your domain.</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When you create a resource record set, you can specify whether it as an Alias or Non-Alias records.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Route 53 alias records are used to route traffic to selected AWS resources such as a CloudFront distribution, S3 bucket, ELB load balancer, VPC interface endpoint, and Elastic Beanstalk environment.</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cs typeface="Arial" panose="020B0604020202020204" pitchFamily="34" charset="0"/>
                <a:sym typeface="+mn-ea"/>
              </a:rPr>
              <a:t>Route 53 </a:t>
            </a:r>
            <a:r>
              <a:rPr lang="x-none" altLang="en-US" dirty="0">
                <a:latin typeface="Arial" panose="020B0604020202020204" pitchFamily="34" charset="0"/>
                <a:cs typeface="Arial" panose="020B0604020202020204" pitchFamily="34" charset="0"/>
                <a:sym typeface="+mn-ea"/>
              </a:rPr>
              <a:t>Routing Policies</a:t>
            </a:r>
            <a:endParaRPr lang="x-none" alt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Autofit/>
          </a:bodyPr>
          <a:lstStyle/>
          <a:p>
            <a:r>
              <a:rPr lang="en-US" sz="1800" b="1" dirty="0">
                <a:latin typeface="Arial" panose="020B0604020202020204" pitchFamily="34" charset="0"/>
                <a:cs typeface="Arial" panose="020B0604020202020204" pitchFamily="34" charset="0"/>
              </a:rPr>
              <a:t>Simple</a:t>
            </a:r>
            <a:r>
              <a:rPr lang="en-US" sz="1800" dirty="0">
                <a:latin typeface="Arial" panose="020B0604020202020204" pitchFamily="34" charset="0"/>
                <a:cs typeface="Arial" panose="020B0604020202020204" pitchFamily="34" charset="0"/>
              </a:rPr>
              <a:t>: Simple routing policy maps a domain to one URL. When simple routing policy is selected, Route 53 responds to queries based only on the values in a record.  </a:t>
            </a:r>
            <a:endParaRPr lang="en-US" sz="1800"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Weighted</a:t>
            </a:r>
            <a:r>
              <a:rPr lang="en-US" sz="1800" dirty="0">
                <a:latin typeface="Arial" panose="020B0604020202020204" pitchFamily="34" charset="0"/>
                <a:cs typeface="Arial" panose="020B0604020202020204" pitchFamily="34" charset="0"/>
              </a:rPr>
              <a:t>: Weighted routing policy allows you to control the percentage of the requests that go to a specific endpoint. </a:t>
            </a:r>
            <a:endParaRPr lang="en-US" sz="1800"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Latency</a:t>
            </a:r>
            <a:r>
              <a:rPr lang="en-US" sz="1800" dirty="0">
                <a:latin typeface="Arial" panose="020B0604020202020204" pitchFamily="34" charset="0"/>
                <a:cs typeface="Arial" panose="020B0604020202020204" pitchFamily="34" charset="0"/>
              </a:rPr>
              <a:t>: Latency routing policy redirects a user to the server that has the least latency to the user. </a:t>
            </a:r>
            <a:endParaRPr lang="en-US" sz="1800"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Failover</a:t>
            </a:r>
            <a:r>
              <a:rPr lang="en-US" sz="1800" dirty="0">
                <a:latin typeface="Arial" panose="020B0604020202020204" pitchFamily="34" charset="0"/>
                <a:cs typeface="Arial" panose="020B0604020202020204" pitchFamily="34" charset="0"/>
              </a:rPr>
              <a:t>: Failover routing policy is used for disaster recovery purposes. When failover routing policy is selected, Route 53 responds to queries using primary recordsets if any are healthy or using secondary recordsets otherwise.</a:t>
            </a:r>
            <a:endParaRPr lang="en-US" sz="1800"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Geolocation</a:t>
            </a:r>
            <a:r>
              <a:rPr lang="en-US" sz="1800" dirty="0">
                <a:latin typeface="Arial" panose="020B0604020202020204" pitchFamily="34" charset="0"/>
                <a:cs typeface="Arial" panose="020B0604020202020204" pitchFamily="34" charset="0"/>
              </a:rPr>
              <a:t>: Geolocation routing policy routes requests based on the user</a:t>
            </a:r>
            <a:r>
              <a:rPr lang="x-none" altLang="en-US" sz="1800" dirty="0">
                <a:latin typeface="Arial" panose="020B0604020202020204" pitchFamily="34" charset="0"/>
                <a:cs typeface="Arial" panose="020B0604020202020204" pitchFamily="34" charset="0"/>
              </a:rPr>
              <a:t>'</a:t>
            </a:r>
            <a:r>
              <a:rPr lang="en-US" sz="1800" dirty="0">
                <a:latin typeface="Arial" panose="020B0604020202020204" pitchFamily="34" charset="0"/>
                <a:cs typeface="Arial" panose="020B0604020202020204" pitchFamily="34" charset="0"/>
              </a:rPr>
              <a:t>s location. </a:t>
            </a:r>
            <a:endParaRPr lang="en-US" sz="1800"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Multi-Value</a:t>
            </a:r>
            <a:r>
              <a:rPr lang="en-US" sz="1800" dirty="0">
                <a:latin typeface="Arial" panose="020B0604020202020204" pitchFamily="34" charset="0"/>
                <a:cs typeface="Arial" panose="020B0604020202020204" pitchFamily="34" charset="0"/>
              </a:rPr>
              <a:t>: Multi-Value routing policy allows you to route traffic to multiple resources. When the multi-value routing policy is selected, Route 53 responds to DNS queries with up to eight healthy records selected at random.</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cs typeface="Arial" panose="020B0604020202020204" pitchFamily="34" charset="0"/>
                <a:sym typeface="+mn-ea"/>
              </a:rPr>
              <a:t>Amazon CloudFront</a:t>
            </a:r>
            <a:endParaRPr 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Autofit/>
          </a:bodyPr>
          <a:lstStyle/>
          <a:p>
            <a:r>
              <a:rPr lang="en-US" sz="1800" dirty="0">
                <a:latin typeface="Arial" panose="020B0604020202020204" pitchFamily="34" charset="0"/>
                <a:cs typeface="Arial" panose="020B0604020202020204" pitchFamily="34" charset="0"/>
              </a:rPr>
              <a:t>Amazon CloudFront is a content delivery network (CDN) service from Amazon.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CloudFront can be used to deliver dynamic, static, and streaming content using a global network of edge locations.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The content in CloudFront is organized into distributions.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Each distribution specifies the original location of the content to be delivered which can be an Amazon S3 bucket, an Amazon EC2 instance, or your origin server.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Distributions can be accessed by their domain names.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When a user requests some content that is served through a CloudFront distribution, the request is routed to the edge location that provides the lowest latency.</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cs typeface="Arial" panose="020B0604020202020204" pitchFamily="34" charset="0"/>
                <a:sym typeface="+mn-ea"/>
              </a:rPr>
              <a:t>AWS Elastic Beanstalk</a:t>
            </a:r>
            <a:endParaRPr 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Autofit/>
          </a:bodyPr>
          <a:lstStyle/>
          <a:p>
            <a:r>
              <a:rPr lang="en-US" sz="1800" dirty="0">
                <a:latin typeface="Arial" panose="020B0604020202020204" pitchFamily="34" charset="0"/>
                <a:cs typeface="Arial" panose="020B0604020202020204" pitchFamily="34" charset="0"/>
              </a:rPr>
              <a:t>Amazon provides a deployment service called Elastic Beanstalk that allows you to quickly deploy and manage applications in the AWS cloud without worrying about the infrastructure that runs these applications.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Elastic Beanstalk supports Java, PHP, .NET, Node.js, Python, Go, and Ruby applications.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With Elastic Beanstalk you need to upload the application in the form of an application source bundle and specify configuration settings in a simple wizard, and the service automatically handles instance provisioning, server configuration, load balancing, and monitoring.</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cs typeface="Arial" panose="020B0604020202020204" pitchFamily="34" charset="0"/>
                <a:sym typeface="+mn-ea"/>
              </a:rPr>
              <a:t>AWS CloudFormation</a:t>
            </a:r>
            <a:endParaRPr 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Autofit/>
          </a:bodyPr>
          <a:lstStyle/>
          <a:p>
            <a:r>
              <a:rPr lang="en-US" sz="2000" dirty="0">
                <a:latin typeface="Arial" panose="020B0604020202020204" pitchFamily="34" charset="0"/>
                <a:cs typeface="Arial" panose="020B0604020202020204" pitchFamily="34" charset="0"/>
              </a:rPr>
              <a:t>Amazon CloudFormation is a deployment management service from Amazon.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With CloudFormation you can create deployments from a collection of AWS resources such as Amazon Elastic Compute Cloud, Amazon Elastic Block Store, Amazon Simple Notification Service, Elastic Load Balancing and Auto Scaling.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 collection of AWS resources that you want to manage together is organized into a stack. CloudFormation stacks are created from CloudFormation templates.</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cs typeface="Arial" panose="020B0604020202020204" pitchFamily="34" charset="0"/>
                <a:sym typeface="+mn-ea"/>
              </a:rPr>
              <a:t>AWS CloudTrail</a:t>
            </a:r>
            <a:endParaRPr 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Autofit/>
          </a:bodyPr>
          <a:lstStyle/>
          <a:p>
            <a:r>
              <a:rPr lang="en-US" sz="2000" dirty="0">
                <a:latin typeface="Arial" panose="020B0604020202020204" pitchFamily="34" charset="0"/>
                <a:cs typeface="Arial" panose="020B0604020202020204" pitchFamily="34" charset="0"/>
              </a:rPr>
              <a:t>AWS CloudTrail is a service that keeps a record of all AWS API calls for your account, including API calls made via the AWS Management Console, the AWS SDKs, the command line tools, and higher-level AWS services.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CloudTrail maintains a record of each API call including the API name, time of API call, the identity of the API caller, request parameters, response elements, source IP address, region, event source, and event name.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When you create an AWS account, CloudTrail is enabled.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You can view the event history from the CloudTrail console. Event history allows you to view, search, and download the past 90 days of activity in your AWS account.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You can also create trails from the CloudTrail console to retain a record of events.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 </a:t>
            </a:r>
            <a:r>
              <a:rPr lang="en-US" sz="2000" b="1" dirty="0">
                <a:latin typeface="Arial" panose="020B0604020202020204" pitchFamily="34" charset="0"/>
                <a:cs typeface="Arial" panose="020B0604020202020204" pitchFamily="34" charset="0"/>
              </a:rPr>
              <a:t>trail </a:t>
            </a:r>
            <a:r>
              <a:rPr lang="en-US" sz="2000" dirty="0">
                <a:latin typeface="Arial" panose="020B0604020202020204" pitchFamily="34" charset="0"/>
                <a:cs typeface="Arial" panose="020B0604020202020204" pitchFamily="34" charset="0"/>
              </a:rPr>
              <a:t>is a configuration that enables the delivery of events to an Amazon S3 bucket.</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cs typeface="Arial" panose="020B0604020202020204" pitchFamily="34" charset="0"/>
                <a:sym typeface="+mn-ea"/>
              </a:rPr>
              <a:t>AWS OpsWorks</a:t>
            </a:r>
            <a:endParaRPr lang="en-US" dirty="0">
              <a:latin typeface="Arial" panose="020B0604020202020204" pitchFamily="34" charset="0"/>
              <a:cs typeface="Arial" panose="020B0604020202020204" pitchFamily="34" charset="0"/>
              <a:sym typeface="+mn-ea"/>
            </a:endParaRPr>
          </a:p>
        </p:txBody>
      </p:sp>
      <p:sp>
        <p:nvSpPr>
          <p:cNvPr id="3" name="Content Placeholder 2"/>
          <p:cNvSpPr>
            <a:spLocks noGrp="1"/>
          </p:cNvSpPr>
          <p:nvPr>
            <p:ph idx="1"/>
          </p:nvPr>
        </p:nvSpPr>
        <p:spPr/>
        <p:txBody>
          <a:bodyPr>
            <a:noAutofit/>
          </a:bodyPr>
          <a:lstStyle/>
          <a:p>
            <a:r>
              <a:rPr lang="en-US" sz="2000" dirty="0">
                <a:latin typeface="Arial" panose="020B0604020202020204" pitchFamily="34" charset="0"/>
                <a:cs typeface="Arial" panose="020B0604020202020204" pitchFamily="34" charset="0"/>
              </a:rPr>
              <a:t>AWS OpsWorks is a configuration management service that helps you build and operate highly dynamic applications, and propagate changes instantly.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AWS OpsWorks helps you configure and operate applications by using Puppet or Chef.</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AWS OpsWorks provides three solutions to configure your infrastructure:</a:t>
            </a:r>
            <a:endParaRPr lang="en-US" sz="2000" dirty="0">
              <a:latin typeface="Arial" panose="020B0604020202020204" pitchFamily="34" charset="0"/>
              <a:cs typeface="Arial" panose="020B0604020202020204" pitchFamily="34" charset="0"/>
            </a:endParaRPr>
          </a:p>
          <a:p>
            <a:pPr lvl="1"/>
            <a:r>
              <a:rPr lang="en-US" sz="1800" b="1" dirty="0">
                <a:latin typeface="Arial" panose="020B0604020202020204" pitchFamily="34" charset="0"/>
                <a:cs typeface="Arial" panose="020B0604020202020204" pitchFamily="34" charset="0"/>
              </a:rPr>
              <a:t>OpsWorks Stacks</a:t>
            </a:r>
            <a:r>
              <a:rPr lang="en-US" sz="1800" dirty="0">
                <a:latin typeface="Arial" panose="020B0604020202020204" pitchFamily="34" charset="0"/>
                <a:cs typeface="Arial" panose="020B0604020202020204" pitchFamily="34" charset="0"/>
              </a:rPr>
              <a:t>: OpsWorks Stacks allows you to define, group, provision, deploy and operate your applications in AWS by using Chef in local mode. </a:t>
            </a:r>
            <a:endParaRPr lang="en-US" sz="1800" dirty="0">
              <a:latin typeface="Arial" panose="020B0604020202020204" pitchFamily="34" charset="0"/>
              <a:cs typeface="Arial" panose="020B0604020202020204" pitchFamily="34" charset="0"/>
            </a:endParaRPr>
          </a:p>
          <a:p>
            <a:pPr lvl="1"/>
            <a:r>
              <a:rPr lang="en-US" sz="1800" b="1" dirty="0">
                <a:latin typeface="Arial" panose="020B0604020202020204" pitchFamily="34" charset="0"/>
                <a:cs typeface="Arial" panose="020B0604020202020204" pitchFamily="34" charset="0"/>
              </a:rPr>
              <a:t>OpsWorks for Chef Automate</a:t>
            </a:r>
            <a:r>
              <a:rPr lang="en-US" sz="1800" dirty="0">
                <a:latin typeface="Arial" panose="020B0604020202020204" pitchFamily="34" charset="0"/>
                <a:cs typeface="Arial" panose="020B0604020202020204" pitchFamily="34" charset="0"/>
              </a:rPr>
              <a:t>: OpsWorks for Chef Automate allows you to create Chef servers that include Chef Automate premium features, and use the Chef DK or any Chef tooling to manage them.</a:t>
            </a:r>
            <a:endParaRPr lang="en-US" sz="1800" dirty="0">
              <a:latin typeface="Arial" panose="020B0604020202020204" pitchFamily="34" charset="0"/>
              <a:cs typeface="Arial" panose="020B0604020202020204" pitchFamily="34" charset="0"/>
            </a:endParaRPr>
          </a:p>
          <a:p>
            <a:pPr lvl="1"/>
            <a:r>
              <a:rPr lang="en-US" sz="1800" b="1" dirty="0">
                <a:latin typeface="Arial" panose="020B0604020202020204" pitchFamily="34" charset="0"/>
                <a:cs typeface="Arial" panose="020B0604020202020204" pitchFamily="34" charset="0"/>
              </a:rPr>
              <a:t>OpsWorks for Puppet Enterprise</a:t>
            </a:r>
            <a:r>
              <a:rPr lang="en-US" sz="1800" dirty="0">
                <a:latin typeface="Arial" panose="020B0604020202020204" pitchFamily="34" charset="0"/>
                <a:cs typeface="Arial" panose="020B0604020202020204" pitchFamily="34" charset="0"/>
              </a:rPr>
              <a:t>: OpsWorks for Puppet Enterprise allows you to create Puppet servers that include Puppet Enterprise features.</a:t>
            </a:r>
            <a:endParaRPr lang="en-US" sz="1800" dirty="0">
              <a:latin typeface="Arial" panose="020B0604020202020204" pitchFamily="34" charset="0"/>
              <a:cs typeface="Arial" panose="020B0604020202020204" pitchFamily="34" charset="0"/>
            </a:endParaRPr>
          </a:p>
          <a:p>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9463</Words>
  <Application>WPS Presentation</Application>
  <PresentationFormat>Widescreen</PresentationFormat>
  <Paragraphs>161</Paragraphs>
  <Slides>14</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14</vt:i4>
      </vt:variant>
    </vt:vector>
  </HeadingPairs>
  <TitlesOfParts>
    <vt:vector size="25" baseType="lpstr">
      <vt:lpstr>Arial</vt:lpstr>
      <vt:lpstr>SimSun</vt:lpstr>
      <vt:lpstr>Wingdings</vt:lpstr>
      <vt:lpstr>Calibri</vt:lpstr>
      <vt:lpstr>微软雅黑</vt:lpstr>
      <vt:lpstr>Droid Sans Fallback</vt:lpstr>
      <vt:lpstr>Arial Unicode MS</vt:lpstr>
      <vt:lpstr>Calibri Light</vt:lpstr>
      <vt:lpstr>Webdings</vt:lpstr>
      <vt:lpstr>Times New Roman</vt:lpstr>
      <vt:lpstr>Office Theme</vt:lpstr>
      <vt:lpstr>PowerPoint 演示文稿</vt:lpstr>
      <vt:lpstr>AWS Well-Architected Framework</vt:lpstr>
      <vt:lpstr>Overview</vt:lpstr>
      <vt:lpstr>Amazon Route 53</vt:lpstr>
      <vt:lpstr>Amazon Route 53</vt:lpstr>
      <vt:lpstr>Amazon CloudFront</vt:lpstr>
      <vt:lpstr>AWS Elastic Beanstalk</vt:lpstr>
      <vt:lpstr>AWS CloudFormation</vt:lpstr>
      <vt:lpstr>AWS CloudTrail</vt:lpstr>
      <vt:lpstr>AWS CloudTrail</vt:lpstr>
      <vt:lpstr>AWS Config</vt:lpstr>
      <vt:lpstr>AWS Trusted Advisor</vt:lpstr>
      <vt:lpstr>AWS Trusted Advisor</vt:lpstr>
      <vt:lpstr>Amazon SNS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arshdeep</dc:creator>
  <cp:lastModifiedBy>arshdeep</cp:lastModifiedBy>
  <cp:revision>45</cp:revision>
  <dcterms:created xsi:type="dcterms:W3CDTF">2019-08-16T09:24:18Z</dcterms:created>
  <dcterms:modified xsi:type="dcterms:W3CDTF">2019-08-16T09:24:18Z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1033-11.1.0.8392</vt:lpwstr>
  </property>
</Properties>
</file>