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7" r:id="rId3"/>
    <p:sldId id="259" r:id="rId4"/>
    <p:sldId id="267" r:id="rId6"/>
    <p:sldId id="268" r:id="rId7"/>
    <p:sldId id="269" r:id="rId8"/>
    <p:sldId id="270" r:id="rId9"/>
    <p:sldId id="27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2" autoAdjust="0"/>
    <p:restoredTop sz="94660"/>
  </p:normalViewPr>
  <p:slideViewPr>
    <p:cSldViewPr snapToGrid="0">
      <p:cViewPr varScale="1">
        <p:scale>
          <a:sx n="53" d="100"/>
          <a:sy n="53" d="100"/>
        </p:scale>
        <p:origin x="18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D42F7-718C-4B98-AAEC-167E6DDD60A7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B2AA4F-B828-4D7C-AFD3-893933DAFCB4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7A0E9-4491-41B4-AB20-D835C7C861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7A0E9-4491-41B4-AB20-D835C7C861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7A0E9-4491-41B4-AB20-D835C7C861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7A0E9-4491-41B4-AB20-D835C7C861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7A0E9-4491-41B4-AB20-D835C7C861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7A0E9-4491-41B4-AB20-D835C7C861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514600"/>
            <a:ext cx="7419340" cy="1968500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47863" y="662142"/>
            <a:ext cx="69088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Chapter 1</a:t>
            </a:r>
            <a:r>
              <a:rPr lang="x-none" altLang="en-US" sz="540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x-none" altLang="en-US" sz="5400" dirty="0" smtClean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0363" y="2988697"/>
            <a:ext cx="69088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547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Applying the Operational Excellence Pillar</a:t>
            </a:r>
            <a:endParaRPr lang="en-US" sz="3600" b="1" dirty="0">
              <a:solidFill>
                <a:srgbClr val="05477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13179" y="0"/>
            <a:ext cx="444021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3" name="TextBox 11"/>
          <p:cNvSpPr txBox="1"/>
          <p:nvPr/>
        </p:nvSpPr>
        <p:spPr>
          <a:xfrm>
            <a:off x="475448" y="6400026"/>
            <a:ext cx="3529642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Book website: </a:t>
            </a:r>
            <a:r>
              <a:rPr lang="x-none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</a:t>
            </a: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hands-on-books-series.com</a:t>
            </a:r>
            <a:endParaRPr lang="en-US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algn="l"/>
            <a:r>
              <a:rPr lang="en-US" dirty="0"/>
              <a:t>© 2019 Arshdeep Bahga &amp; Vijay Madisetti</a:t>
            </a:r>
            <a:endParaRPr lang="en-US" dirty="0"/>
          </a:p>
        </p:txBody>
      </p:sp>
      <p:pic>
        <p:nvPicPr>
          <p:cNvPr id="2" name="Picture 1" descr="ccsa_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19340" y="0"/>
            <a:ext cx="4773295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7325"/>
            <a:ext cx="10515600" cy="1082675"/>
          </a:xfrm>
        </p:spPr>
        <p:txBody>
          <a:bodyPr/>
          <a:lstStyle/>
          <a:p>
            <a:r>
              <a:rPr lang="en-US" dirty="0" smtClean="0">
                <a:latin typeface="Arial" panose="020B0604020202020204" pitchFamily="34" charset="0"/>
              </a:rPr>
              <a:t>Operational Excellence</a:t>
            </a:r>
            <a:endParaRPr lang="en-US" dirty="0" smtClean="0">
              <a:latin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The Operational Excellence pillar includes the ability to run and monitor systems to deliver business value and to improve supporting processes and procedures continually. </a:t>
            </a:r>
            <a:endParaRPr lang="en-US" sz="2400" dirty="0"/>
          </a:p>
          <a:p>
            <a:r>
              <a:rPr lang="en-US" sz="2400" dirty="0"/>
              <a:t>Within the Operational Excellence pillar, there are three best practice areas: </a:t>
            </a:r>
            <a:endParaRPr lang="en-US" sz="2400" dirty="0"/>
          </a:p>
          <a:p>
            <a:pPr lvl="1"/>
            <a:r>
              <a:rPr lang="en-US" sz="2055" dirty="0"/>
              <a:t>Prepare</a:t>
            </a:r>
            <a:endParaRPr lang="en-US" sz="2055" dirty="0"/>
          </a:p>
          <a:p>
            <a:pPr lvl="1"/>
            <a:r>
              <a:rPr lang="en-US" sz="2055" dirty="0"/>
              <a:t>Operate</a:t>
            </a:r>
            <a:endParaRPr lang="en-US" sz="2055" dirty="0"/>
          </a:p>
          <a:p>
            <a:pPr lvl="1"/>
            <a:r>
              <a:rPr lang="en-US" sz="2055" dirty="0"/>
              <a:t>Evolve</a:t>
            </a:r>
            <a:endParaRPr lang="en-US" sz="2055" dirty="0"/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dirty="0"/>
              <a:t>© 2019 Arshdeep Bahga &amp; Vijay Madisetti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7325"/>
            <a:ext cx="10515600" cy="1082675"/>
          </a:xfrm>
        </p:spPr>
        <p:txBody>
          <a:bodyPr>
            <a:normAutofit fontScale="90000"/>
          </a:bodyPr>
          <a:lstStyle/>
          <a:p>
            <a:r>
              <a:rPr lang="x-none" altLang="en-US" dirty="0" smtClean="0">
                <a:latin typeface="Arial" panose="020B0604020202020204" pitchFamily="34" charset="0"/>
              </a:rPr>
              <a:t>D</a:t>
            </a:r>
            <a:r>
              <a:rPr lang="en-US" dirty="0" smtClean="0">
                <a:latin typeface="Arial" panose="020B0604020202020204" pitchFamily="34" charset="0"/>
              </a:rPr>
              <a:t>esign </a:t>
            </a:r>
            <a:r>
              <a:rPr lang="x-none" altLang="en-US" dirty="0" smtClean="0">
                <a:latin typeface="Arial" panose="020B0604020202020204" pitchFamily="34" charset="0"/>
              </a:rPr>
              <a:t>P</a:t>
            </a:r>
            <a:r>
              <a:rPr lang="en-US" dirty="0" smtClean="0">
                <a:latin typeface="Arial" panose="020B0604020202020204" pitchFamily="34" charset="0"/>
              </a:rPr>
              <a:t>rinciples </a:t>
            </a:r>
            <a:r>
              <a:rPr lang="x-none" altLang="en-US" dirty="0" smtClean="0">
                <a:latin typeface="Arial" panose="020B0604020202020204" pitchFamily="34" charset="0"/>
              </a:rPr>
              <a:t>for </a:t>
            </a:r>
            <a:r>
              <a:rPr lang="en-US" dirty="0" smtClean="0">
                <a:latin typeface="Arial" panose="020B0604020202020204" pitchFamily="34" charset="0"/>
              </a:rPr>
              <a:t>Operational Excellence</a:t>
            </a:r>
            <a:endParaRPr lang="en-US" dirty="0" smtClean="0">
              <a:latin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0000"/>
          </a:bodyPr>
          <a:lstStyle/>
          <a:p>
            <a:r>
              <a:rPr lang="en-US" sz="2400" dirty="0"/>
              <a:t>Perform operations as code instead of doing them manually to limit human error. The execution of the operations can be automated and triggered in response to events.</a:t>
            </a:r>
            <a:endParaRPr lang="en-US" sz="2400" dirty="0"/>
          </a:p>
          <a:p>
            <a:r>
              <a:rPr lang="en-US" sz="2400" dirty="0"/>
              <a:t>Automate the creation of documentation by using annotation instead of creating documentation by hand, which can get outdated and out of sync.</a:t>
            </a:r>
            <a:endParaRPr lang="en-US" sz="2400" dirty="0"/>
          </a:p>
          <a:p>
            <a:r>
              <a:rPr lang="en-US" sz="2400" dirty="0"/>
              <a:t>Whenever an application needs to be updated, make changes in small increments that can be reversed if they fail.</a:t>
            </a:r>
            <a:endParaRPr lang="en-US" sz="2400" dirty="0"/>
          </a:p>
          <a:p>
            <a:r>
              <a:rPr lang="en-US" sz="2400" dirty="0"/>
              <a:t>As your application’s architecture evolves, keep refining the operations procedures accordingly.</a:t>
            </a:r>
            <a:endParaRPr lang="en-US" sz="2400" dirty="0"/>
          </a:p>
          <a:p>
            <a:r>
              <a:rPr lang="en-US" sz="2400" dirty="0"/>
              <a:t>Identify potential points of failures within your application and test various failure scenarios.</a:t>
            </a:r>
            <a:endParaRPr lang="en-US" sz="2400" dirty="0"/>
          </a:p>
          <a:p>
            <a:r>
              <a:rPr lang="en-US" sz="2400" dirty="0"/>
              <a:t>Learn through operational events and failures.</a:t>
            </a:r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dirty="0"/>
              <a:t>© 2019 Arshdeep Bahga &amp; Vijay Madisetti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7325"/>
            <a:ext cx="10515600" cy="1082675"/>
          </a:xfrm>
        </p:spPr>
        <p:txBody>
          <a:bodyPr/>
          <a:lstStyle/>
          <a:p>
            <a:r>
              <a:rPr sz="4000" dirty="0" smtClean="0">
                <a:latin typeface="Arial" panose="020B0604020202020204" pitchFamily="34" charset="0"/>
              </a:rPr>
              <a:t>Best Practice Area: Prepare</a:t>
            </a:r>
            <a:endParaRPr sz="4000" dirty="0" smtClean="0">
              <a:latin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6290310" cy="4351655"/>
          </a:xfrm>
        </p:spPr>
        <p:txBody>
          <a:bodyPr>
            <a:normAutofit fontScale="90000"/>
          </a:bodyPr>
          <a:lstStyle/>
          <a:p>
            <a:r>
              <a:rPr lang="en-US" sz="2400" dirty="0"/>
              <a:t>The Prepare best practice area highlights the importance of effective preparation for driving operational excellence. </a:t>
            </a:r>
            <a:endParaRPr lang="en-US" sz="2400" dirty="0"/>
          </a:p>
          <a:p>
            <a:r>
              <a:rPr lang="en-US" sz="2400" dirty="0"/>
              <a:t>For any business or application, you must determine the priorities by evaluating the customer requirements, compliance requirements, threat landscape, and the impact of the tradeoff between competing interests.</a:t>
            </a:r>
            <a:endParaRPr lang="en-US" sz="2400" dirty="0"/>
          </a:p>
          <a:p>
            <a:r>
              <a:rPr lang="en-US" sz="2400" dirty="0"/>
              <a:t>The application must be designed so that it provides the information necessary regarding the internal state (such as logs and metrics).</a:t>
            </a:r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724910" y="6356350"/>
            <a:ext cx="4114800" cy="365125"/>
          </a:xfrm>
        </p:spPr>
        <p:txBody>
          <a:bodyPr/>
          <a:p>
            <a:r>
              <a:rPr lang="en-US" dirty="0"/>
              <a:t>© 2019 Arshdeep Bahga &amp; Vijay Madisetti</a:t>
            </a:r>
            <a:endParaRPr lang="en-US" dirty="0"/>
          </a:p>
        </p:txBody>
      </p:sp>
      <p:pic>
        <p:nvPicPr>
          <p:cNvPr id="5" name="Picture 4" descr="Slide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33640" y="0"/>
            <a:ext cx="4658360" cy="6830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7325"/>
            <a:ext cx="10515600" cy="1082675"/>
          </a:xfrm>
        </p:spPr>
        <p:txBody>
          <a:bodyPr/>
          <a:lstStyle/>
          <a:p>
            <a:r>
              <a:rPr sz="4000" dirty="0" smtClean="0">
                <a:latin typeface="Arial" panose="020B0604020202020204" pitchFamily="34" charset="0"/>
              </a:rPr>
              <a:t>Best Practice Area: Operate</a:t>
            </a:r>
            <a:endParaRPr sz="4000" dirty="0" smtClean="0">
              <a:latin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6290310" cy="4351655"/>
          </a:xfrm>
        </p:spPr>
        <p:txBody>
          <a:bodyPr>
            <a:normAutofit/>
          </a:bodyPr>
          <a:lstStyle/>
          <a:p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The Operate best practice area highlights the importance of efficient and effective management of application and operations events to achieve operational excellence. 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To understand the health of your application, you must identify key performance indicators (KPIs) and define application metrics to measure the achievement of KPIs. 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Application metrics must be collected and analyzed, and alerts must be raised when application outcomes are at risk or application anomalies are detected. 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To understand the health of your operations, you must define, capture, and analyze operations metrics and raise alerts when operations outcomes are at risk or operations anomalies are detected. 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The application and operations events must be effectively managed to minimize disruptions. 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Processes for event management, incident management, problem management, and root cause analysis must be put in place.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724910" y="6356350"/>
            <a:ext cx="4114800" cy="365125"/>
          </a:xfrm>
        </p:spPr>
        <p:txBody>
          <a:bodyPr/>
          <a:p>
            <a:r>
              <a:rPr lang="en-US" dirty="0"/>
              <a:t>© 2019 Arshdeep Bahga &amp; Vijay Madisetti</a:t>
            </a:r>
            <a:endParaRPr lang="en-US" dirty="0"/>
          </a:p>
        </p:txBody>
      </p:sp>
      <p:pic>
        <p:nvPicPr>
          <p:cNvPr id="6" name="Picture 5" descr="Slide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61225" y="1061720"/>
            <a:ext cx="4930775" cy="5796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7325"/>
            <a:ext cx="10515600" cy="1082675"/>
          </a:xfrm>
        </p:spPr>
        <p:txBody>
          <a:bodyPr/>
          <a:lstStyle/>
          <a:p>
            <a:r>
              <a:rPr sz="4000" dirty="0" smtClean="0">
                <a:latin typeface="Arial" panose="020B0604020202020204" pitchFamily="34" charset="0"/>
              </a:rPr>
              <a:t>Best Practice Area: Evolve</a:t>
            </a:r>
            <a:endParaRPr sz="4000" dirty="0" smtClean="0">
              <a:latin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861675" cy="4351655"/>
          </a:xfrm>
        </p:spPr>
        <p:txBody>
          <a:bodyPr/>
          <a:lstStyle/>
          <a:p>
            <a:r>
              <a:rPr lang="en-US" sz="2000" dirty="0"/>
              <a:t>The Evolve best practice area highlights the importance of evolving the effectiveness and efficiency of your operations to sustain operational excellence. </a:t>
            </a:r>
            <a:endParaRPr lang="en-US" sz="2000" dirty="0"/>
          </a:p>
          <a:p>
            <a:r>
              <a:rPr lang="en-US" sz="2000" dirty="0"/>
              <a:t>To evolve operations, various approaches must be adopted, for instance, having a process for continuous improvement, implementing feedback loops, defining drivers for improvement, performing operations metrics reviews, and documenting and sharing lessons learned from the execution of operations activities.</a:t>
            </a:r>
            <a:endParaRPr lang="en-US" sz="2000" dirty="0"/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724910" y="6356350"/>
            <a:ext cx="4114800" cy="365125"/>
          </a:xfrm>
        </p:spPr>
        <p:txBody>
          <a:bodyPr/>
          <a:p>
            <a:r>
              <a:rPr lang="en-US" dirty="0"/>
              <a:t>© 2019 Arshdeep Bahga &amp; Vijay Madisetti</a:t>
            </a:r>
            <a:endParaRPr lang="en-US" dirty="0"/>
          </a:p>
        </p:txBody>
      </p:sp>
      <p:pic>
        <p:nvPicPr>
          <p:cNvPr id="6" name="Picture 5" descr="Slide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8580" y="3778885"/>
            <a:ext cx="6153150" cy="262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7325"/>
            <a:ext cx="10515600" cy="1082675"/>
          </a:xfrm>
        </p:spPr>
        <p:txBody>
          <a:bodyPr/>
          <a:lstStyle/>
          <a:p>
            <a:r>
              <a:rPr sz="4000" dirty="0" smtClean="0">
                <a:latin typeface="Arial" panose="020B0604020202020204" pitchFamily="34" charset="0"/>
              </a:rPr>
              <a:t>Recipe for Operational Excellence Pillar</a:t>
            </a:r>
            <a:endParaRPr sz="4000" dirty="0" smtClean="0">
              <a:latin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4283075" cy="4351655"/>
          </a:xfrm>
        </p:spPr>
        <p:txBody>
          <a:bodyPr>
            <a:noAutofit/>
          </a:bodyPr>
          <a:lstStyle/>
          <a:p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The photo gallery application is implemented with the Flask Python web framework. 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The application is deployed on an EC2 instance which serves as the application server. 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The application server runs Nginx. 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x-none" altLang="en-US" sz="1500" dirty="0"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 recipe described can be used to collect various system metrics and logs from the application server instance of the photo gallery application. 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For collecting system-level metrics and logs from EC2 instances, the CloudWatch agent is installed on the EC2 instance. 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The metrics collected with the CloudWatch agent are stored and viewed in CloudWatch just as you would view any other CloudWatch metrics.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724910" y="6356350"/>
            <a:ext cx="4114800" cy="365125"/>
          </a:xfrm>
        </p:spPr>
        <p:txBody>
          <a:bodyPr/>
          <a:p>
            <a:r>
              <a:rPr lang="en-US" dirty="0"/>
              <a:t>© 2019 Arshdeep Bahga &amp; Vijay Madisetti</a:t>
            </a:r>
            <a:endParaRPr lang="en-US" dirty="0"/>
          </a:p>
        </p:txBody>
      </p:sp>
      <p:pic>
        <p:nvPicPr>
          <p:cNvPr id="5" name="Picture 4" descr="Screenshot from 2019-08-15 17-26-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20970" y="1617345"/>
            <a:ext cx="6901180" cy="4648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3905</Words>
  <Application>WPS Presentation</Application>
  <PresentationFormat>Widescreen</PresentationFormat>
  <Paragraphs>66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SimSun</vt:lpstr>
      <vt:lpstr>Wingdings</vt:lpstr>
      <vt:lpstr>Calibri</vt:lpstr>
      <vt:lpstr>微软雅黑</vt:lpstr>
      <vt:lpstr>Droid Sans Fallback</vt:lpstr>
      <vt:lpstr>Arial Unicode MS</vt:lpstr>
      <vt:lpstr>Calibri Light</vt:lpstr>
      <vt:lpstr>Office Theme</vt:lpstr>
      <vt:lpstr>PowerPoint 演示文稿</vt:lpstr>
      <vt:lpstr>Operational Excellence</vt:lpstr>
      <vt:lpstr>Design Principles for Operational Excellence</vt:lpstr>
      <vt:lpstr>Best Practice Area: Prepare</vt:lpstr>
      <vt:lpstr>Best Practice Area: Operate</vt:lpstr>
      <vt:lpstr>Best Practice Area: Evolve</vt:lpstr>
      <vt:lpstr>Recipe for Operational Excellence Pillar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WPS Presentation</dc:title>
  <dc:creator>arshdeep</dc:creator>
  <cp:lastModifiedBy>arshdeep</cp:lastModifiedBy>
  <cp:revision>20</cp:revision>
  <dcterms:created xsi:type="dcterms:W3CDTF">2019-08-16T04:02:58Z</dcterms:created>
  <dcterms:modified xsi:type="dcterms:W3CDTF">2019-08-16T04:02:58Z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1033-11.1.0.8392</vt:lpwstr>
  </property>
</Properties>
</file>