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1"/>
  </p:handoutMasterIdLst>
  <p:sldIdLst>
    <p:sldId id="257" r:id="rId3"/>
    <p:sldId id="258" r:id="rId4"/>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r>
              <a:rPr lang="en-US"/>
              <a:t>© 2019 Arshdeep Bahga &amp; Vijay Madisetti</a:t>
            </a:r>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r>
              <a:rPr lang="en-US"/>
              <a:t>© 2019 Arshdeep Bahga &amp; Vijay Madisetti</a:t>
            </a:r>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r>
              <a:rPr lang="en-US"/>
              <a:t>© 2019 Arshdeep Bahga &amp; Vijay Madisetti</a:t>
            </a:r>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r>
              <a:rPr lang="en-US"/>
              <a:t>© 2019 Arshdeep Bahga &amp; Vijay Madisetti</a:t>
            </a:r>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r>
              <a:rPr lang="en-US"/>
              <a:t>© 2019 Arshdeep Bahga &amp; Vijay Madisetti</a:t>
            </a:r>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a:t>© 2019 Arshdeep Bahga &amp; Vijay Madisetti</a:t>
            </a: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a:t>
            </a:r>
            <a:r>
              <a:rPr lang="x-none" altLang="en-US" sz="5400" dirty="0" smtClean="0">
                <a:solidFill>
                  <a:schemeClr val="accent2"/>
                </a:solidFill>
                <a:latin typeface="Arial" panose="020B0604020202020204" pitchFamily="34" charset="0"/>
                <a:cs typeface="Arial" panose="020B0604020202020204" pitchFamily="34" charset="0"/>
              </a:rPr>
              <a:t>8</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516723" y="2870150"/>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Big Data Analytics </a:t>
            </a:r>
            <a:endParaRPr lang="en-US" sz="3600" b="1" dirty="0">
              <a:solidFill>
                <a:srgbClr val="054772"/>
              </a:solidFill>
              <a:latin typeface="Arial" panose="020B0604020202020204" pitchFamily="34" charset="0"/>
              <a:cs typeface="Arial" panose="020B0604020202020204" pitchFamily="34" charset="0"/>
            </a:endParaRPr>
          </a:p>
          <a:p>
            <a:pPr algn="ctr"/>
            <a:r>
              <a:rPr lang="en-US" sz="3600" b="1" dirty="0">
                <a:solidFill>
                  <a:srgbClr val="054772"/>
                </a:solidFill>
                <a:latin typeface="Arial" panose="020B0604020202020204" pitchFamily="34" charset="0"/>
                <a:cs typeface="Arial" panose="020B0604020202020204" pitchFamily="34" charset="0"/>
              </a:rPr>
              <a:t>in the Cloud</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t>Big Data </a:t>
            </a:r>
            <a:r>
              <a:rPr lang="en-US"/>
              <a:t>Examples</a:t>
            </a:r>
            <a:endParaRPr lang="en-US"/>
          </a:p>
        </p:txBody>
      </p:sp>
      <p:sp>
        <p:nvSpPr>
          <p:cNvPr id="3" name="Content Placeholder 2"/>
          <p:cNvSpPr>
            <a:spLocks noGrp="1"/>
          </p:cNvSpPr>
          <p:nvPr>
            <p:ph idx="1"/>
          </p:nvPr>
        </p:nvSpPr>
        <p:spPr>
          <a:xfrm>
            <a:off x="838200" y="1825625"/>
            <a:ext cx="10515600" cy="4659630"/>
          </a:xfrm>
        </p:spPr>
        <p:txBody>
          <a:bodyPr>
            <a:normAutofit fontScale="90000"/>
          </a:bodyPr>
          <a:p>
            <a:r>
              <a:rPr lang="en-GB" altLang="en-US"/>
              <a:t>Data generated by social networks including text, images, audio and video data</a:t>
            </a:r>
            <a:endParaRPr lang="en-GB" altLang="en-US"/>
          </a:p>
          <a:p>
            <a:r>
              <a:rPr lang="en-GB" altLang="en-US"/>
              <a:t>Click-stream data generated by web applications such as e-Commerce to analyze user behavior</a:t>
            </a:r>
            <a:endParaRPr lang="en-GB" altLang="en-US"/>
          </a:p>
          <a:p>
            <a:r>
              <a:rPr lang="en-GB" altLang="en-US"/>
              <a:t>Machine sensor data collected from sensors embedded in industrial and energy systems for monitoring their health and detecting failures</a:t>
            </a:r>
            <a:endParaRPr lang="en-GB" altLang="en-US"/>
          </a:p>
          <a:p>
            <a:r>
              <a:rPr lang="en-GB" altLang="en-US"/>
              <a:t>Healthcare data collected in electronic health record (EHR) systems</a:t>
            </a:r>
            <a:endParaRPr lang="en-GB" altLang="en-US"/>
          </a:p>
          <a:p>
            <a:r>
              <a:rPr lang="en-GB" altLang="en-US"/>
              <a:t>Logs generated by web applications</a:t>
            </a:r>
            <a:endParaRPr lang="en-GB" altLang="en-US"/>
          </a:p>
          <a:p>
            <a:r>
              <a:rPr lang="en-GB" altLang="en-US"/>
              <a:t>Stock markets data</a:t>
            </a:r>
            <a:endParaRPr lang="en-GB" altLang="en-US"/>
          </a:p>
          <a:p>
            <a:r>
              <a:rPr lang="en-GB" altLang="en-US"/>
              <a:t>Transactional data generated by banking and ﬁnancial applications</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t> Characteristics of Big Data</a:t>
            </a:r>
          </a:p>
        </p:txBody>
      </p:sp>
      <p:sp>
        <p:nvSpPr>
          <p:cNvPr id="3" name="Content Placeholder 2"/>
          <p:cNvSpPr>
            <a:spLocks noGrp="1"/>
          </p:cNvSpPr>
          <p:nvPr>
            <p:ph idx="1"/>
          </p:nvPr>
        </p:nvSpPr>
        <p:spPr>
          <a:xfrm>
            <a:off x="838200" y="1825625"/>
            <a:ext cx="10515600" cy="4659630"/>
          </a:xfrm>
        </p:spPr>
        <p:txBody>
          <a:bodyPr>
            <a:normAutofit lnSpcReduction="10000"/>
          </a:bodyPr>
          <a:p>
            <a:r>
              <a:rPr lang="en-GB" altLang="en-US"/>
              <a:t>Volume</a:t>
            </a:r>
            <a:endParaRPr lang="en-GB" altLang="en-US"/>
          </a:p>
          <a:p>
            <a:pPr lvl="1"/>
            <a:r>
              <a:rPr lang="en-GB" altLang="en-US"/>
              <a:t>Big data is a form of data whose volume is so large that it would not ﬁt on a single machine therefore specialized tools and frameworks are required to store process and analyze such data.</a:t>
            </a:r>
            <a:endParaRPr lang="en-GB" altLang="en-US"/>
          </a:p>
          <a:p>
            <a:pPr lvl="0"/>
            <a:r>
              <a:rPr lang="en-GB" altLang="en-US"/>
              <a:t>Velocity</a:t>
            </a:r>
            <a:endParaRPr lang="en-GB" altLang="en-US"/>
          </a:p>
          <a:p>
            <a:pPr lvl="1"/>
            <a:r>
              <a:rPr lang="en-GB" altLang="en-US"/>
              <a:t>Velocity of data refers to how fast the data is generated. Data generated by certain sources can arrive at very high velocities, for example, social media data or sensor data.</a:t>
            </a:r>
            <a:endParaRPr lang="en-GB" altLang="en-US"/>
          </a:p>
          <a:p>
            <a:pPr lvl="0"/>
            <a:r>
              <a:rPr lang="en-GB" altLang="en-US"/>
              <a:t>Variety</a:t>
            </a:r>
            <a:endParaRPr lang="en-GB" altLang="en-US"/>
          </a:p>
          <a:p>
            <a:pPr lvl="1"/>
            <a:r>
              <a:rPr lang="en-GB" altLang="en-US"/>
              <a:t>Variety refers to the forms of the data. Big data comes in different forms such as structured, unstructured or semi-structured, including text data, image, audio, video and sensor data.</a:t>
            </a:r>
            <a:endParaRPr lang="en-GB" altLang="en-US"/>
          </a:p>
          <a:p>
            <a:pPr lvl="0"/>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p>
            <a:r>
              <a:t> Characteristics of Big Data</a:t>
            </a:r>
          </a:p>
        </p:txBody>
      </p:sp>
      <p:sp>
        <p:nvSpPr>
          <p:cNvPr id="3" name="Content Placeholder 2"/>
          <p:cNvSpPr>
            <a:spLocks noGrp="1"/>
          </p:cNvSpPr>
          <p:nvPr>
            <p:ph idx="1"/>
          </p:nvPr>
        </p:nvSpPr>
        <p:spPr>
          <a:xfrm>
            <a:off x="838200" y="1825625"/>
            <a:ext cx="10515600" cy="4659630"/>
          </a:xfrm>
        </p:spPr>
        <p:txBody>
          <a:bodyPr>
            <a:normAutofit/>
          </a:bodyPr>
          <a:p>
            <a:r>
              <a:rPr lang="en-GB" altLang="en-US"/>
              <a:t>Veracity</a:t>
            </a:r>
            <a:endParaRPr lang="en-GB" altLang="en-US"/>
          </a:p>
          <a:p>
            <a:pPr lvl="1"/>
            <a:r>
              <a:rPr lang="en-GB" altLang="en-US"/>
              <a:t>Veracity refers to how accurate is the data. To extract value from the data, the data needs to be cleaned to remove noise. </a:t>
            </a:r>
            <a:endParaRPr lang="en-GB" altLang="en-US"/>
          </a:p>
          <a:p>
            <a:pPr lvl="1"/>
            <a:endParaRPr lang="en-GB" altLang="en-US"/>
          </a:p>
          <a:p>
            <a:pPr lvl="0"/>
            <a:r>
              <a:rPr lang="en-GB" altLang="en-US"/>
              <a:t>Value</a:t>
            </a:r>
            <a:endParaRPr lang="en-GB" altLang="en-US"/>
          </a:p>
          <a:p>
            <a:pPr lvl="1"/>
            <a:r>
              <a:rPr lang="en-GB" altLang="en-US"/>
              <a:t>Value of data refers to the usefulness of data for the intended purpose. The end goal of any big data analytics system is to extract value from the data. </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Domain Speciﬁc Examples of Big Data</a:t>
            </a:r>
          </a:p>
        </p:txBody>
      </p:sp>
      <p:sp>
        <p:nvSpPr>
          <p:cNvPr id="3" name="Content Placeholder 2"/>
          <p:cNvSpPr>
            <a:spLocks noGrp="1"/>
          </p:cNvSpPr>
          <p:nvPr>
            <p:ph idx="1"/>
          </p:nvPr>
        </p:nvSpPr>
        <p:spPr>
          <a:xfrm>
            <a:off x="838200" y="1825625"/>
            <a:ext cx="10515600" cy="4659630"/>
          </a:xfrm>
        </p:spPr>
        <p:txBody>
          <a:bodyPr>
            <a:normAutofit/>
          </a:bodyPr>
          <a:p>
            <a:r>
              <a:rPr lang="en-GB" altLang="en-US"/>
              <a:t>Web</a:t>
            </a:r>
            <a:endParaRPr lang="en-GB" altLang="en-US"/>
          </a:p>
          <a:p>
            <a:pPr lvl="0"/>
            <a:r>
              <a:rPr lang="en-GB" altLang="en-US"/>
              <a:t>Financial</a:t>
            </a:r>
            <a:endParaRPr lang="en-GB" altLang="en-US"/>
          </a:p>
          <a:p>
            <a:pPr lvl="0"/>
            <a:r>
              <a:rPr lang="en-GB" altLang="en-US"/>
              <a:t>Healthcare</a:t>
            </a:r>
            <a:endParaRPr lang="en-GB" altLang="en-US"/>
          </a:p>
          <a:p>
            <a:pPr lvl="0"/>
            <a:r>
              <a:rPr lang="en-US" altLang="en-GB"/>
              <a:t>Internet of Things</a:t>
            </a:r>
            <a:endParaRPr lang="en-US" altLang="en-GB"/>
          </a:p>
          <a:p>
            <a:pPr lvl="0"/>
            <a:r>
              <a:rPr lang="en-US" altLang="en-GB"/>
              <a:t>Environment</a:t>
            </a:r>
            <a:endParaRPr lang="en-US" altLang="en-GB"/>
          </a:p>
          <a:p>
            <a:pPr lvl="0"/>
            <a:r>
              <a:rPr lang="en-US" altLang="en-GB"/>
              <a:t>Logistics &amp; Transportation</a:t>
            </a:r>
            <a:endParaRPr lang="en-US" altLang="en-GB"/>
          </a:p>
          <a:p>
            <a:pPr lvl="0"/>
            <a:r>
              <a:rPr lang="en-US" altLang="en-GB"/>
              <a:t>Industry</a:t>
            </a:r>
            <a:endParaRPr lang="en-US" altLang="en-GB"/>
          </a:p>
          <a:p>
            <a:pPr lvl="0"/>
            <a:r>
              <a:rPr lang="en-US" altLang="en-GB"/>
              <a:t>Retail</a:t>
            </a:r>
            <a:endParaRPr lang="en-US" altLang="en-GB"/>
          </a:p>
          <a:p>
            <a:pPr lvl="1"/>
            <a:endParaRPr lang="en-US" altLang="en-GB"/>
          </a:p>
          <a:p>
            <a:pPr lvl="1"/>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rmAutofit/>
          </a:bodyPr>
          <a:p>
            <a:r>
              <a:rPr>
                <a:sym typeface="+mn-ea"/>
              </a:rPr>
              <a:t> Analytics Flow for Big Data</a:t>
            </a:r>
            <a:endParaRPr>
              <a:sym typeface="+mn-ea"/>
            </a:endParaRPr>
          </a:p>
        </p:txBody>
      </p:sp>
      <p:sp>
        <p:nvSpPr>
          <p:cNvPr id="3" name="Content Placeholder 2"/>
          <p:cNvSpPr>
            <a:spLocks noGrp="1"/>
          </p:cNvSpPr>
          <p:nvPr>
            <p:ph idx="1"/>
          </p:nvPr>
        </p:nvSpPr>
        <p:spPr>
          <a:xfrm>
            <a:off x="838200" y="1825625"/>
            <a:ext cx="10515600" cy="4659630"/>
          </a:xfrm>
        </p:spPr>
        <p:txBody>
          <a:bodyPr>
            <a:normAutofit/>
          </a:bodyPr>
          <a:p>
            <a:r>
              <a:rPr lang="en-GB" altLang="en-US" sz="2400">
                <a:latin typeface="Arial" panose="020B0604020202020204" pitchFamily="34" charset="0"/>
                <a:cs typeface="Arial" panose="020B0604020202020204" pitchFamily="34" charset="0"/>
              </a:rPr>
              <a:t> </a:t>
            </a:r>
            <a:r>
              <a:rPr lang="en-GB" altLang="en-US" sz="2400" b="1">
                <a:latin typeface="Arial" panose="020B0604020202020204" pitchFamily="34" charset="0"/>
                <a:cs typeface="Arial" panose="020B0604020202020204" pitchFamily="34" charset="0"/>
              </a:rPr>
              <a:t>Data Collection</a:t>
            </a:r>
            <a:endParaRPr lang="en-GB" altLang="en-US" sz="2400" b="1">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Data collection is the ﬁrst step for any analytics application.   Before the data can be analyzed, the data must be collected and ingested into a big data stack.  The choice of tools and frameworks for data collection depends on the source of data and the type of data being ingested. </a:t>
            </a:r>
            <a:endParaRPr lang="en-GB" altLang="en-US" sz="2000">
              <a:latin typeface="Arial" panose="020B0604020202020204" pitchFamily="34" charset="0"/>
              <a:cs typeface="Arial" panose="020B0604020202020204" pitchFamily="34" charset="0"/>
            </a:endParaRPr>
          </a:p>
          <a:p>
            <a:pPr lvl="0"/>
            <a:r>
              <a:rPr lang="en-GB" altLang="en-US" sz="2400">
                <a:latin typeface="Arial" panose="020B0604020202020204" pitchFamily="34" charset="0"/>
                <a:cs typeface="Arial" panose="020B0604020202020204" pitchFamily="34" charset="0"/>
              </a:rPr>
              <a:t> </a:t>
            </a:r>
            <a:r>
              <a:rPr lang="en-GB" altLang="en-US" sz="2400" b="1">
                <a:latin typeface="Arial" panose="020B0604020202020204" pitchFamily="34" charset="0"/>
                <a:cs typeface="Arial" panose="020B0604020202020204" pitchFamily="34" charset="0"/>
              </a:rPr>
              <a:t>Data Preparation</a:t>
            </a:r>
            <a:endParaRPr lang="en-GB" altLang="en-US" sz="2400" b="1">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Data can often be dirty and can have various issues that must be resolved before the data can be processed, such as corrupt records, missing values, duplicates, inconsistent abbreviations, inconsistent units, typos, incorrect spellings and incorrect formatting. Data preparation step involves various tasks such as data cleansing, data wrangling or munging, de-duplication, normalization, sampling and ﬁltering.</a:t>
            </a:r>
            <a:endParaRPr lang="en-GB" altLang="en-US" sz="20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rmAutofit/>
          </a:bodyPr>
          <a:p>
            <a:r>
              <a:rPr>
                <a:sym typeface="+mn-ea"/>
              </a:rPr>
              <a:t> Analytics Flow for Big Data</a:t>
            </a:r>
            <a:endParaRPr>
              <a:sym typeface="+mn-ea"/>
            </a:endParaRPr>
          </a:p>
        </p:txBody>
      </p:sp>
      <p:sp>
        <p:nvSpPr>
          <p:cNvPr id="3" name="Content Placeholder 2"/>
          <p:cNvSpPr>
            <a:spLocks noGrp="1"/>
          </p:cNvSpPr>
          <p:nvPr>
            <p:ph idx="1"/>
          </p:nvPr>
        </p:nvSpPr>
        <p:spPr>
          <a:xfrm>
            <a:off x="838200" y="1825625"/>
            <a:ext cx="10515600" cy="4659630"/>
          </a:xfrm>
        </p:spPr>
        <p:txBody>
          <a:bodyPr>
            <a:normAutofit/>
          </a:bodyPr>
          <a:p>
            <a:r>
              <a:rPr lang="en-GB" altLang="en-US" sz="2400">
                <a:latin typeface="Arial" panose="020B0604020202020204" pitchFamily="34" charset="0"/>
                <a:cs typeface="Arial" panose="020B0604020202020204" pitchFamily="34" charset="0"/>
              </a:rPr>
              <a:t> </a:t>
            </a:r>
            <a:r>
              <a:rPr lang="en-GB" altLang="en-US" sz="2400" b="1">
                <a:latin typeface="Arial" panose="020B0604020202020204" pitchFamily="34" charset="0"/>
                <a:cs typeface="Arial" panose="020B0604020202020204" pitchFamily="34" charset="0"/>
              </a:rPr>
              <a:t>Analysis Types</a:t>
            </a:r>
            <a:endParaRPr lang="en-GB" altLang="en-US" sz="2400" b="1">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The next step in the analysis ﬂow is to determine the analysis type for the application.</a:t>
            </a:r>
            <a:endParaRPr lang="en-GB" altLang="en-US" sz="2000">
              <a:latin typeface="Arial" panose="020B0604020202020204" pitchFamily="34" charset="0"/>
              <a:cs typeface="Arial" panose="020B0604020202020204" pitchFamily="34" charset="0"/>
            </a:endParaRPr>
          </a:p>
          <a:p>
            <a:pPr lvl="0"/>
            <a:r>
              <a:rPr lang="en-GB" altLang="en-US" sz="2400">
                <a:latin typeface="Arial" panose="020B0604020202020204" pitchFamily="34" charset="0"/>
                <a:cs typeface="Arial" panose="020B0604020202020204" pitchFamily="34" charset="0"/>
              </a:rPr>
              <a:t> </a:t>
            </a:r>
            <a:r>
              <a:rPr lang="en-GB" altLang="en-US" sz="2400" b="1">
                <a:latin typeface="Arial" panose="020B0604020202020204" pitchFamily="34" charset="0"/>
                <a:cs typeface="Arial" panose="020B0604020202020204" pitchFamily="34" charset="0"/>
              </a:rPr>
              <a:t>Analysis Modes</a:t>
            </a:r>
            <a:endParaRPr lang="en-GB" altLang="en-US" sz="2400" b="1">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With the analysis types selected for an application, the next step is to determine the analysis mode, which can be either batch, real-time or interactive. The choice  of the mode depends on the requirements of the application.</a:t>
            </a:r>
            <a:endParaRPr lang="en-GB" altLang="en-US" sz="2000">
              <a:latin typeface="Arial" panose="020B0604020202020204" pitchFamily="34" charset="0"/>
              <a:cs typeface="Arial" panose="020B0604020202020204" pitchFamily="34" charset="0"/>
            </a:endParaRPr>
          </a:p>
          <a:p>
            <a:pPr lvl="0"/>
            <a:r>
              <a:rPr lang="en-GB" altLang="en-US" sz="2400">
                <a:latin typeface="Arial" panose="020B0604020202020204" pitchFamily="34" charset="0"/>
                <a:cs typeface="Arial" panose="020B0604020202020204" pitchFamily="34" charset="0"/>
              </a:rPr>
              <a:t> </a:t>
            </a:r>
            <a:r>
              <a:rPr lang="en-GB" altLang="en-US" sz="2400" b="1">
                <a:latin typeface="Arial" panose="020B0604020202020204" pitchFamily="34" charset="0"/>
                <a:cs typeface="Arial" panose="020B0604020202020204" pitchFamily="34" charset="0"/>
              </a:rPr>
              <a:t>Visualizations</a:t>
            </a:r>
            <a:endParaRPr lang="en-GB" altLang="en-US" sz="2400" b="1">
              <a:latin typeface="Arial" panose="020B0604020202020204" pitchFamily="34" charset="0"/>
              <a:cs typeface="Arial" panose="020B0604020202020204" pitchFamily="34" charset="0"/>
            </a:endParaRPr>
          </a:p>
          <a:p>
            <a:pPr lvl="1"/>
            <a:r>
              <a:rPr lang="en-GB" altLang="en-US" sz="2000">
                <a:latin typeface="Arial" panose="020B0604020202020204" pitchFamily="34" charset="0"/>
                <a:cs typeface="Arial" panose="020B0604020202020204" pitchFamily="34" charset="0"/>
              </a:rPr>
              <a:t>The choice of the visualization tools, serving databases and web frameworks is driven by the requirements of the application. Visualizations can be static, dynamic or interactive. </a:t>
            </a:r>
            <a:endParaRPr lang="en-GB" altLang="en-US" sz="20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Rectangle 5"/>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Analytics Flow for Big Data</a:t>
            </a:r>
          </a:p>
        </p:txBody>
      </p:sp>
      <p:pic>
        <p:nvPicPr>
          <p:cNvPr id="7" name="Content Placeholder 6"/>
          <p:cNvPicPr>
            <a:picLocks noChangeAspect="1"/>
          </p:cNvPicPr>
          <p:nvPr>
            <p:ph idx="1"/>
          </p:nvPr>
        </p:nvPicPr>
        <p:blipFill>
          <a:blip r:embed="rId1"/>
          <a:stretch>
            <a:fillRect/>
          </a:stretch>
        </p:blipFill>
        <p:spPr>
          <a:xfrm rot="5400000">
            <a:off x="2894330" y="659130"/>
            <a:ext cx="5175885" cy="6965315"/>
          </a:xfrm>
          <a:prstGeom prst="rect">
            <a:avLst/>
          </a:prstGeom>
        </p:spPr>
      </p:pic>
      <p:sp>
        <p:nvSpPr>
          <p:cNvPr id="4" name="Footer Placeholder 3"/>
          <p:cNvSpPr>
            <a:spLocks noGrp="1"/>
          </p:cNvSpPr>
          <p:nvPr>
            <p:ph type="ftr" sz="quarter" idx="11"/>
          </p:nvPr>
        </p:nvSpPr>
        <p:spPr>
          <a:xfrm>
            <a:off x="6908800" y="6492875"/>
            <a:ext cx="4114800" cy="365125"/>
          </a:xfrm>
        </p:spPr>
        <p:txBody>
          <a:bodyPr/>
          <a:p>
            <a:r>
              <a:rPr lang="en-US"/>
              <a:t>© 2019 Arshdeep Bahga &amp; Vijay Madisetti</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Big Data Stack</a:t>
            </a:r>
          </a:p>
        </p:txBody>
      </p:sp>
      <p:sp>
        <p:nvSpPr>
          <p:cNvPr id="4" name="Footer Placeholder 3"/>
          <p:cNvSpPr>
            <a:spLocks noGrp="1"/>
          </p:cNvSpPr>
          <p:nvPr>
            <p:ph type="ftr" sz="quarter" idx="11"/>
          </p:nvPr>
        </p:nvSpPr>
        <p:spPr/>
        <p:txBody>
          <a:bodyPr/>
          <a:p>
            <a:r>
              <a:rPr lang="en-US"/>
              <a:t>© 2019 Arshdeep Bahga &amp; Vijay Madisetti</a:t>
            </a:r>
            <a:endParaRPr lang="en-US"/>
          </a:p>
        </p:txBody>
      </p:sp>
      <p:pic>
        <p:nvPicPr>
          <p:cNvPr id="9" name="Picture 8" descr="Screenshot from 2019-08-13 17-29-59"/>
          <p:cNvPicPr>
            <a:picLocks noChangeAspect="1"/>
          </p:cNvPicPr>
          <p:nvPr/>
        </p:nvPicPr>
        <p:blipFill>
          <a:blip r:embed="rId1"/>
          <a:stretch>
            <a:fillRect/>
          </a:stretch>
        </p:blipFill>
        <p:spPr>
          <a:xfrm>
            <a:off x="1755140" y="1469390"/>
            <a:ext cx="8905875" cy="488696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Big Data Stack</a:t>
            </a:r>
          </a:p>
        </p:txBody>
      </p:sp>
      <p:sp>
        <p:nvSpPr>
          <p:cNvPr id="3" name="Content Placeholder 2"/>
          <p:cNvSpPr>
            <a:spLocks noGrp="1"/>
          </p:cNvSpPr>
          <p:nvPr>
            <p:ph idx="1"/>
          </p:nvPr>
        </p:nvSpPr>
        <p:spPr>
          <a:xfrm>
            <a:off x="838200" y="1825625"/>
            <a:ext cx="10515600" cy="4378325"/>
          </a:xfrm>
        </p:spPr>
        <p:txBody>
          <a:bodyPr>
            <a:normAutofit fontScale="90000" lnSpcReduction="10000"/>
          </a:bodyPr>
          <a:p>
            <a:r>
              <a:rPr lang="en-GB" altLang="en-US"/>
              <a:t> </a:t>
            </a:r>
            <a:r>
              <a:rPr lang="en-GB" altLang="en-US" b="1"/>
              <a:t>Raw Data Sources</a:t>
            </a:r>
            <a:endParaRPr lang="en-GB" altLang="en-US" b="1"/>
          </a:p>
          <a:p>
            <a:pPr lvl="1"/>
            <a:r>
              <a:rPr lang="en-GB" altLang="en-US"/>
              <a:t>In any big data analytics application or platform, before the data is processed and analyzed, it must be captured from the raw data sources into the big data systems and frameworks. </a:t>
            </a:r>
            <a:endParaRPr lang="en-GB" altLang="en-US"/>
          </a:p>
          <a:p>
            <a:pPr lvl="0"/>
            <a:r>
              <a:rPr lang="en-GB" altLang="en-US"/>
              <a:t> </a:t>
            </a:r>
            <a:r>
              <a:rPr lang="en-GB" altLang="en-US" b="1"/>
              <a:t>Data Access Connectors</a:t>
            </a:r>
            <a:endParaRPr lang="en-GB" altLang="en-US" b="1"/>
          </a:p>
          <a:p>
            <a:pPr lvl="1"/>
            <a:r>
              <a:rPr lang="en-GB" altLang="en-US"/>
              <a:t>The Data Access Connectors includes tools and frameworks for collecting and ingesting data from various sources into the big data storage and analytics frameworks. The choice of the data connector is driven by the type of the data source.</a:t>
            </a:r>
            <a:endParaRPr lang="en-GB" altLang="en-US"/>
          </a:p>
          <a:p>
            <a:pPr lvl="0"/>
            <a:r>
              <a:rPr lang="en-GB" altLang="en-US"/>
              <a:t> </a:t>
            </a:r>
            <a:r>
              <a:rPr lang="en-GB" altLang="en-US" b="1"/>
              <a:t>Data Storage</a:t>
            </a:r>
            <a:endParaRPr lang="en-GB" altLang="en-US" b="1"/>
          </a:p>
          <a:p>
            <a:pPr lvl="1"/>
            <a:r>
              <a:rPr lang="en-GB" altLang="en-US"/>
              <a:t>The data storage block in the big data stack includes distributed ﬁlesystems and non-relational (NoSQL) databases, which store the data collected from the raw data sources using the data access connectors. </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Big Data Stack</a:t>
            </a:r>
          </a:p>
        </p:txBody>
      </p:sp>
      <p:sp>
        <p:nvSpPr>
          <p:cNvPr id="3" name="Content Placeholder 2"/>
          <p:cNvSpPr>
            <a:spLocks noGrp="1"/>
          </p:cNvSpPr>
          <p:nvPr>
            <p:ph idx="1"/>
          </p:nvPr>
        </p:nvSpPr>
        <p:spPr>
          <a:xfrm>
            <a:off x="838200" y="1825625"/>
            <a:ext cx="10515600" cy="4378325"/>
          </a:xfrm>
        </p:spPr>
        <p:txBody>
          <a:bodyPr>
            <a:normAutofit fontScale="80000"/>
          </a:bodyPr>
          <a:p>
            <a:r>
              <a:rPr lang="en-GB" altLang="en-US"/>
              <a:t> </a:t>
            </a:r>
            <a:r>
              <a:rPr lang="en-GB" altLang="en-US" b="1"/>
              <a:t>Batch Analytics</a:t>
            </a:r>
            <a:endParaRPr lang="en-GB" altLang="en-US" b="1"/>
          </a:p>
          <a:p>
            <a:pPr lvl="1"/>
            <a:r>
              <a:rPr lang="en-GB" altLang="en-US"/>
              <a:t>The batch analytics block in the big data stack includes various frameworks which allow analysis of data in batches </a:t>
            </a:r>
            <a:r>
              <a:rPr lang="en-US" altLang="en-GB"/>
              <a:t>such as  Hadoop-MapReduce, Pig, Oozie, Pig, Spark, Solr. </a:t>
            </a:r>
            <a:endParaRPr lang="en-US" altLang="en-GB"/>
          </a:p>
          <a:p>
            <a:pPr lvl="0"/>
            <a:r>
              <a:rPr lang="en-US" altLang="en-GB"/>
              <a:t> </a:t>
            </a:r>
            <a:r>
              <a:rPr lang="en-US" altLang="en-GB" b="1"/>
              <a:t>Real-time Analytics</a:t>
            </a:r>
            <a:endParaRPr lang="en-US" altLang="en-GB" b="1"/>
          </a:p>
          <a:p>
            <a:pPr lvl="1"/>
            <a:r>
              <a:rPr lang="en-US" altLang="en-GB"/>
              <a:t>The real-time analytics block includes the Apache Storm and Spark Streaming frameworks.</a:t>
            </a:r>
            <a:endParaRPr lang="en-US" altLang="en-GB"/>
          </a:p>
          <a:p>
            <a:pPr lvl="0"/>
            <a:r>
              <a:rPr lang="en-US" altLang="en-GB"/>
              <a:t> </a:t>
            </a:r>
            <a:r>
              <a:rPr lang="en-US" altLang="en-GB" b="1"/>
              <a:t>Interactive Querying</a:t>
            </a:r>
            <a:endParaRPr lang="en-US" altLang="en-GB" b="1"/>
          </a:p>
          <a:p>
            <a:pPr lvl="1"/>
            <a:r>
              <a:rPr lang="en-US" altLang="en-GB"/>
              <a:t>Interactive querying systems allow users to query data by writing statements in SQL-like languages.</a:t>
            </a:r>
            <a:endParaRPr lang="en-US" altLang="en-GB"/>
          </a:p>
          <a:p>
            <a:pPr lvl="0"/>
            <a:r>
              <a:rPr lang="en-US" altLang="en-GB" b="1"/>
              <a:t>Serving Databases, Web &amp; Visualization Frameworks</a:t>
            </a:r>
            <a:endParaRPr lang="en-US" altLang="en-GB" b="1"/>
          </a:p>
          <a:p>
            <a:pPr lvl="1"/>
            <a:r>
              <a:rPr lang="en-US" altLang="en-GB"/>
              <a:t>While the various analytics blocks process and analyze the data, the results are stored in serving databases for subsequent tasks of presentation and visualization.  These serving databases allow the analyzed data to be queried and presented in the web applications.</a:t>
            </a:r>
            <a:endParaRPr lang="en-US" altLang="en-GB"/>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Outline</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a:t>What is Analytics?</a:t>
            </a:r>
            <a:endParaRPr lang="en-US" dirty="0"/>
          </a:p>
          <a:p>
            <a:r>
              <a:rPr lang="en-US" dirty="0"/>
              <a:t>What is Big Data?</a:t>
            </a:r>
            <a:endParaRPr lang="en-US" dirty="0"/>
          </a:p>
          <a:p>
            <a:r>
              <a:rPr lang="en-US" dirty="0"/>
              <a:t>Characteristics of Big Data</a:t>
            </a:r>
            <a:endParaRPr lang="en-US" dirty="0"/>
          </a:p>
          <a:p>
            <a:r>
              <a:rPr lang="en-US" dirty="0"/>
              <a:t>Domain Specific Examples of Big Data</a:t>
            </a:r>
            <a:endParaRPr lang="en-US" dirty="0"/>
          </a:p>
          <a:p>
            <a:r>
              <a:rPr lang="en-US" dirty="0"/>
              <a:t>Analytics Flow for Big Data</a:t>
            </a:r>
            <a:endParaRPr lang="en-US" dirty="0"/>
          </a:p>
          <a:p>
            <a:r>
              <a:rPr lang="en-US" dirty="0"/>
              <a:t>Big Data Stack</a:t>
            </a:r>
            <a:endParaRPr lang="en-US" dirty="0"/>
          </a:p>
          <a:p>
            <a:r>
              <a:rPr lang="en-US" dirty="0"/>
              <a:t>Mapping Analytics Flow to Big Data Stack</a:t>
            </a:r>
            <a:endParaRPr lang="en-US" dirty="0"/>
          </a:p>
          <a:p>
            <a:r>
              <a:rPr lang="en-US" dirty="0"/>
              <a:t>Analytics Patterns</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rmAutofit fontScale="90000"/>
          </a:bodyPr>
          <a:p>
            <a:r>
              <a:t> Mapping Analytics Flow to Big Data Stack</a:t>
            </a:r>
          </a:p>
        </p:txBody>
      </p:sp>
      <p:pic>
        <p:nvPicPr>
          <p:cNvPr id="4" name="Content Placeholder 3"/>
          <p:cNvPicPr>
            <a:picLocks noChangeAspect="1"/>
          </p:cNvPicPr>
          <p:nvPr>
            <p:ph idx="1"/>
          </p:nvPr>
        </p:nvPicPr>
        <p:blipFill>
          <a:blip r:embed="rId1"/>
          <a:stretch>
            <a:fillRect/>
          </a:stretch>
        </p:blipFill>
        <p:spPr>
          <a:xfrm rot="5400000">
            <a:off x="3243580" y="-255270"/>
            <a:ext cx="4957445" cy="8405495"/>
          </a:xfrm>
          <a:prstGeom prst="rect">
            <a:avLst/>
          </a:prstGeom>
        </p:spPr>
      </p:pic>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fontScale="90000"/>
          </a:bodyPr>
          <a:p>
            <a:r>
              <a:t> Mapping Analytics Flow to Big Data Stack</a:t>
            </a:r>
          </a:p>
        </p:txBody>
      </p:sp>
      <p:pic>
        <p:nvPicPr>
          <p:cNvPr id="5" name="Content Placeholder 4"/>
          <p:cNvPicPr>
            <a:picLocks noChangeAspect="1"/>
          </p:cNvPicPr>
          <p:nvPr>
            <p:ph idx="1"/>
          </p:nvPr>
        </p:nvPicPr>
        <p:blipFill>
          <a:blip r:embed="rId1"/>
          <a:stretch>
            <a:fillRect/>
          </a:stretch>
        </p:blipFill>
        <p:spPr>
          <a:xfrm rot="5400000">
            <a:off x="3432175" y="-1337310"/>
            <a:ext cx="4658360" cy="10419080"/>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Analytics Patterns</a:t>
            </a:r>
          </a:p>
        </p:txBody>
      </p:sp>
      <p:pic>
        <p:nvPicPr>
          <p:cNvPr id="4" name="Content Placeholder 3"/>
          <p:cNvPicPr>
            <a:picLocks noChangeAspect="1"/>
          </p:cNvPicPr>
          <p:nvPr>
            <p:ph idx="1"/>
          </p:nvPr>
        </p:nvPicPr>
        <p:blipFill>
          <a:blip r:embed="rId1"/>
          <a:stretch>
            <a:fillRect/>
          </a:stretch>
        </p:blipFill>
        <p:spPr>
          <a:xfrm rot="5400000">
            <a:off x="4552315" y="21590"/>
            <a:ext cx="3065780" cy="9870440"/>
          </a:xfrm>
          <a:prstGeom prst="rect">
            <a:avLst/>
          </a:prstGeom>
        </p:spPr>
      </p:pic>
      <p:sp>
        <p:nvSpPr>
          <p:cNvPr id="6" name="Text Box 5"/>
          <p:cNvSpPr txBox="1"/>
          <p:nvPr/>
        </p:nvSpPr>
        <p:spPr>
          <a:xfrm>
            <a:off x="582295" y="1591310"/>
            <a:ext cx="10205085" cy="1831340"/>
          </a:xfrm>
          <a:prstGeom prst="rect">
            <a:avLst/>
          </a:prstGeom>
          <a:noFill/>
        </p:spPr>
        <p:txBody>
          <a:bodyPr wrap="square" rtlCol="0" anchor="t">
            <a:spAutoFit/>
          </a:bodyPr>
          <a:p>
            <a:pPr marL="285750" indent="-285750">
              <a:buFont typeface="Arial" panose="020B0604020202020204" pitchFamily="34" charset="0"/>
              <a:buChar char="•"/>
            </a:pPr>
            <a:r>
              <a:rPr lang="en-GB" altLang="en-US">
                <a:latin typeface="Arial" panose="020B0604020202020204" pitchFamily="34" charset="0"/>
              </a:rPr>
              <a:t> </a:t>
            </a:r>
            <a:r>
              <a:rPr lang="en-GB" altLang="en-US" b="1">
                <a:latin typeface="Arial" panose="020B0604020202020204" pitchFamily="34" charset="0"/>
              </a:rPr>
              <a:t>Alpha Pattern</a:t>
            </a:r>
            <a:endParaRPr lang="en-GB" altLang="en-US" b="1">
              <a:latin typeface="Arial" panose="020B0604020202020204" pitchFamily="34" charset="0"/>
            </a:endParaRPr>
          </a:p>
          <a:p>
            <a:pPr marL="742950" lvl="1" indent="-285750">
              <a:buFont typeface="Arial" panose="020B0604020202020204" pitchFamily="34" charset="0"/>
              <a:buChar char="•"/>
            </a:pPr>
            <a:r>
              <a:rPr lang="en-GB" altLang="en-US" sz="1600">
                <a:latin typeface="Arial" panose="020B0604020202020204" pitchFamily="34" charset="0"/>
              </a:rPr>
              <a:t>This pattern can be used for ingesting large volumes of data into a distributed ﬁlesystem (such as HDFS) or a NoSQL database (such as HBase) using source-sink connectors (such as Flume) and SQL connectors (such as Sqoop).  After the data is moved to the stack, the data can be analyzed in batch mode with batch analysis frameworks including MapReduce (using Hadoop), scripting frameworks (such as Pig), distributed acyclic graph frameworks (such as Spark), machine learning frameworks (such as Spark MLlib). The analysis results are stored either in relational or non-relational databases.</a:t>
            </a:r>
            <a:endParaRPr lang="en-GB" altLang="en-US" sz="1600">
              <a:latin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rmAutofit/>
          </a:bodyPr>
          <a:p>
            <a:r>
              <a:t> Analytics Patterns</a:t>
            </a:r>
          </a:p>
        </p:txBody>
      </p:sp>
      <p:pic>
        <p:nvPicPr>
          <p:cNvPr id="4" name="Content Placeholder 3"/>
          <p:cNvPicPr>
            <a:picLocks noChangeAspect="1"/>
          </p:cNvPicPr>
          <p:nvPr>
            <p:ph idx="1"/>
          </p:nvPr>
        </p:nvPicPr>
        <p:blipFill>
          <a:blip r:embed="rId1"/>
          <a:stretch>
            <a:fillRect/>
          </a:stretch>
        </p:blipFill>
        <p:spPr>
          <a:xfrm rot="5400000">
            <a:off x="4358005" y="-610235"/>
            <a:ext cx="3246755" cy="10901680"/>
          </a:xfrm>
          <a:prstGeom prst="rect">
            <a:avLst/>
          </a:prstGeom>
        </p:spPr>
      </p:pic>
      <p:sp>
        <p:nvSpPr>
          <p:cNvPr id="6" name="Text Box 5"/>
          <p:cNvSpPr txBox="1"/>
          <p:nvPr/>
        </p:nvSpPr>
        <p:spPr>
          <a:xfrm>
            <a:off x="582295" y="1591310"/>
            <a:ext cx="10205085" cy="1191260"/>
          </a:xfrm>
          <a:prstGeom prst="rect">
            <a:avLst/>
          </a:prstGeom>
          <a:noFill/>
        </p:spPr>
        <p:txBody>
          <a:bodyPr wrap="square" rtlCol="0" anchor="t">
            <a:spAutoFit/>
          </a:bodyPr>
          <a:p>
            <a:pPr marL="285750" indent="-285750">
              <a:buFont typeface="Arial" panose="020B0604020202020204" pitchFamily="34" charset="0"/>
              <a:buChar char="•"/>
            </a:pPr>
            <a:r>
              <a:rPr lang="en-GB" altLang="en-US" b="1">
                <a:latin typeface="Arial" panose="020B0604020202020204" pitchFamily="34" charset="0"/>
              </a:rPr>
              <a:t>Beta Pattern: </a:t>
            </a:r>
            <a:endParaRPr lang="en-GB" altLang="en-US" b="1">
              <a:latin typeface="Arial" panose="020B0604020202020204" pitchFamily="34" charset="0"/>
            </a:endParaRPr>
          </a:p>
          <a:p>
            <a:pPr marL="742950" lvl="1" indent="-285750">
              <a:buFont typeface="Arial" panose="020B0604020202020204" pitchFamily="34" charset="0"/>
              <a:buChar char="•"/>
            </a:pPr>
            <a:r>
              <a:rPr lang="en-GB" altLang="en-US">
                <a:latin typeface="Arial" panose="020B0604020202020204" pitchFamily="34" charset="0"/>
              </a:rPr>
              <a:t>This pattern can be used for ingesting streaming data using publish-subscribe messaging   frameworks, queues and custom connectors. For real-time analysis, we can use stream processing frameworks (such as Storm) or in-memory processing frameworks (such as Spark). </a:t>
            </a:r>
            <a:endParaRPr lang="en-GB" altLang="en-US">
              <a:latin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normAutofit/>
          </a:bodyPr>
          <a:p>
            <a:r>
              <a:t> Analytics Patterns</a:t>
            </a:r>
          </a:p>
        </p:txBody>
      </p:sp>
      <p:pic>
        <p:nvPicPr>
          <p:cNvPr id="4" name="Content Placeholder 3"/>
          <p:cNvPicPr>
            <a:picLocks noChangeAspect="1"/>
          </p:cNvPicPr>
          <p:nvPr>
            <p:ph idx="1"/>
          </p:nvPr>
        </p:nvPicPr>
        <p:blipFill>
          <a:blip r:embed="rId1"/>
          <a:stretch>
            <a:fillRect/>
          </a:stretch>
        </p:blipFill>
        <p:spPr>
          <a:xfrm rot="5400000">
            <a:off x="3783965" y="-553720"/>
            <a:ext cx="3750945" cy="10855325"/>
          </a:xfrm>
          <a:prstGeom prst="rect">
            <a:avLst/>
          </a:prstGeom>
        </p:spPr>
      </p:pic>
      <p:sp>
        <p:nvSpPr>
          <p:cNvPr id="6" name="Text Box 5"/>
          <p:cNvSpPr txBox="1"/>
          <p:nvPr/>
        </p:nvSpPr>
        <p:spPr>
          <a:xfrm>
            <a:off x="582295" y="1591310"/>
            <a:ext cx="10205085" cy="916940"/>
          </a:xfrm>
          <a:prstGeom prst="rect">
            <a:avLst/>
          </a:prstGeom>
          <a:noFill/>
        </p:spPr>
        <p:txBody>
          <a:bodyPr wrap="square" rtlCol="0" anchor="t">
            <a:spAutoFit/>
          </a:bodyPr>
          <a:p>
            <a:pPr marL="285750" indent="-285750">
              <a:buFont typeface="Arial" panose="020B0604020202020204" pitchFamily="34" charset="0"/>
              <a:buChar char="•"/>
            </a:pPr>
            <a:r>
              <a:rPr lang="en-GB" altLang="en-US" b="1">
                <a:latin typeface="Arial" panose="020B0604020202020204" pitchFamily="34" charset="0"/>
              </a:rPr>
              <a:t>Gamma Pattern:  </a:t>
            </a:r>
            <a:endParaRPr lang="en-GB" altLang="en-US" b="1">
              <a:latin typeface="Arial" panose="020B0604020202020204" pitchFamily="34" charset="0"/>
            </a:endParaRPr>
          </a:p>
          <a:p>
            <a:pPr marL="742950" lvl="1" indent="-285750">
              <a:buFont typeface="Arial" panose="020B0604020202020204" pitchFamily="34" charset="0"/>
              <a:buChar char="•"/>
            </a:pPr>
            <a:r>
              <a:rPr lang="en-GB" altLang="en-US">
                <a:latin typeface="Arial" panose="020B0604020202020204" pitchFamily="34" charset="0"/>
              </a:rPr>
              <a:t>This pattern is meant for ingesting streaming data into a big data stack and analyzing the data both in real-time and in batch modes. </a:t>
            </a:r>
            <a:endParaRPr lang="en-GB" altLang="en-US">
              <a:latin typeface="Arial" panose="020B0604020202020204" pitchFamily="34" charset="0"/>
            </a:endParaRPr>
          </a:p>
        </p:txBody>
      </p:sp>
      <p:sp>
        <p:nvSpPr>
          <p:cNvPr id="5" name="Footer Placeholder 4"/>
          <p:cNvSpPr>
            <a:spLocks noGrp="1"/>
          </p:cNvSpPr>
          <p:nvPr>
            <p:ph type="ftr" sz="quarter" idx="11"/>
          </p:nvPr>
        </p:nvSpPr>
        <p:spPr>
          <a:xfrm>
            <a:off x="6621145" y="6384290"/>
            <a:ext cx="4114800" cy="365125"/>
          </a:xfrm>
        </p:spPr>
        <p:txBody>
          <a:bodyPr/>
          <a:p>
            <a:r>
              <a:rPr lang="en-US"/>
              <a:t>© 2019 Arshdeep Bahga &amp; Vijay Madisetti</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6"/>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Rectangle 7"/>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3465"/>
          </a:xfrm>
        </p:spPr>
        <p:txBody>
          <a:bodyPr>
            <a:normAutofit/>
          </a:bodyPr>
          <a:p>
            <a:r>
              <a:t> Analytics Patterns</a:t>
            </a:r>
          </a:p>
        </p:txBody>
      </p:sp>
      <p:pic>
        <p:nvPicPr>
          <p:cNvPr id="4" name="Content Placeholder 3"/>
          <p:cNvPicPr>
            <a:picLocks noChangeAspect="1"/>
          </p:cNvPicPr>
          <p:nvPr>
            <p:ph idx="1"/>
          </p:nvPr>
        </p:nvPicPr>
        <p:blipFill>
          <a:blip r:embed="rId1"/>
          <a:stretch>
            <a:fillRect/>
          </a:stretch>
        </p:blipFill>
        <p:spPr>
          <a:xfrm rot="5400000">
            <a:off x="4147185" y="1587500"/>
            <a:ext cx="3075305" cy="7384415"/>
          </a:xfrm>
          <a:prstGeom prst="rect">
            <a:avLst/>
          </a:prstGeom>
        </p:spPr>
      </p:pic>
      <p:sp>
        <p:nvSpPr>
          <p:cNvPr id="6" name="Text Box 5"/>
          <p:cNvSpPr txBox="1"/>
          <p:nvPr/>
        </p:nvSpPr>
        <p:spPr>
          <a:xfrm>
            <a:off x="582295" y="1591310"/>
            <a:ext cx="10205085" cy="1465580"/>
          </a:xfrm>
          <a:prstGeom prst="rect">
            <a:avLst/>
          </a:prstGeom>
          <a:noFill/>
        </p:spPr>
        <p:txBody>
          <a:bodyPr wrap="square" rtlCol="0" anchor="t">
            <a:spAutoFit/>
          </a:bodyPr>
          <a:p>
            <a:pPr marL="285750" indent="-285750">
              <a:buFont typeface="Arial" panose="020B0604020202020204" pitchFamily="34" charset="0"/>
              <a:buChar char="•"/>
            </a:pPr>
            <a:r>
              <a:rPr lang="en-GB" altLang="en-US">
                <a:latin typeface="Arial" panose="020B0604020202020204" pitchFamily="34" charset="0"/>
              </a:rPr>
              <a:t> </a:t>
            </a:r>
            <a:r>
              <a:rPr lang="en-GB" altLang="en-US" b="1">
                <a:latin typeface="Arial" panose="020B0604020202020204" pitchFamily="34" charset="0"/>
              </a:rPr>
              <a:t>Delta Pattern: </a:t>
            </a:r>
            <a:endParaRPr lang="en-GB" altLang="en-US" b="1">
              <a:latin typeface="Arial" panose="020B0604020202020204" pitchFamily="34" charset="0"/>
            </a:endParaRPr>
          </a:p>
          <a:p>
            <a:pPr marL="742950" lvl="1" indent="-285750">
              <a:buFont typeface="Arial" panose="020B0604020202020204" pitchFamily="34" charset="0"/>
              <a:buChar char="•"/>
            </a:pPr>
            <a:r>
              <a:rPr lang="en-GB" altLang="en-US">
                <a:latin typeface="Arial" panose="020B0604020202020204" pitchFamily="34" charset="0"/>
              </a:rPr>
              <a:t>This pattern uses, source-sink connectors (such as Flume) or SQL connectors (such as Sqoop) to ingest bulk data into the big data stack.  After the data is moved to a distributed ﬁlesystem, you can use interactive querying frameworks (such as Hive or Spark SQL) for querying data with SQL-like queries in an interactive mode.  </a:t>
            </a:r>
            <a:endParaRPr lang="en-GB" altLang="en-US">
              <a:latin typeface="Arial" panose="020B0604020202020204" pitchFamily="34" charset="0"/>
            </a:endParaRPr>
          </a:p>
        </p:txBody>
      </p:sp>
      <p:sp>
        <p:nvSpPr>
          <p:cNvPr id="5" name="Footer Placeholder 4"/>
          <p:cNvSpPr>
            <a:spLocks noGrp="1"/>
          </p:cNvSpPr>
          <p:nvPr>
            <p:ph type="ftr" sz="quarter" idx="11"/>
          </p:nvPr>
        </p:nvSpPr>
        <p:spPr>
          <a:xfrm>
            <a:off x="7442200" y="6347460"/>
            <a:ext cx="4114800" cy="365125"/>
          </a:xfrm>
        </p:spPr>
        <p:txBody>
          <a:bodyPr/>
          <a:p>
            <a:r>
              <a:rPr lang="en-US"/>
              <a:t>© 2019 Arshdeep Bahga &amp; Vijay Madisetti</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GB" altLang="en-US" sz="3200"/>
              <a:t>Mapping of blocks in analytics patterns to AWS services</a:t>
            </a:r>
            <a:endParaRPr lang="en-GB" altLang="en-US" sz="3200"/>
          </a:p>
        </p:txBody>
      </p:sp>
      <p:sp>
        <p:nvSpPr>
          <p:cNvPr id="5" name="Footer Placeholder 4"/>
          <p:cNvSpPr>
            <a:spLocks noGrp="1"/>
          </p:cNvSpPr>
          <p:nvPr>
            <p:ph type="ftr" sz="quarter" idx="11"/>
          </p:nvPr>
        </p:nvSpPr>
        <p:spPr/>
        <p:txBody>
          <a:bodyPr/>
          <a:p>
            <a:r>
              <a:rPr lang="en-US"/>
              <a:t>© 2019 Arshdeep Bahga &amp; Vijay Madisetti</a:t>
            </a:r>
            <a:endParaRPr lang="en-US"/>
          </a:p>
        </p:txBody>
      </p:sp>
      <p:pic>
        <p:nvPicPr>
          <p:cNvPr id="9" name="Picture 8" descr="Screenshot from 2019-08-13 17-27-41"/>
          <p:cNvPicPr>
            <a:picLocks noChangeAspect="1"/>
          </p:cNvPicPr>
          <p:nvPr/>
        </p:nvPicPr>
        <p:blipFill>
          <a:blip r:embed="rId1"/>
          <a:stretch>
            <a:fillRect/>
          </a:stretch>
        </p:blipFill>
        <p:spPr>
          <a:xfrm>
            <a:off x="3044190" y="1419225"/>
            <a:ext cx="6745605" cy="505523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p:txBody>
          <a:bodyPr/>
          <a:p>
            <a:r>
              <a:rPr lang="en-GB" altLang="en-US"/>
              <a:t>Complexity </a:t>
            </a:r>
            <a:r>
              <a:rPr lang="en-US" altLang="en-GB"/>
              <a:t>L</a:t>
            </a:r>
            <a:r>
              <a:rPr lang="en-GB" altLang="en-US"/>
              <a:t>evels for </a:t>
            </a:r>
            <a:r>
              <a:rPr lang="en-US" altLang="en-GB"/>
              <a:t>A</a:t>
            </a:r>
            <a:r>
              <a:rPr lang="en-GB" altLang="en-US"/>
              <a:t>nalytics </a:t>
            </a:r>
            <a:r>
              <a:rPr lang="en-US" altLang="en-GB"/>
              <a:t>P</a:t>
            </a:r>
            <a:r>
              <a:rPr lang="en-GB" altLang="en-US"/>
              <a:t>atterns</a:t>
            </a:r>
            <a:endParaRPr lang="en-GB" altLang="en-US"/>
          </a:p>
        </p:txBody>
      </p:sp>
      <p:pic>
        <p:nvPicPr>
          <p:cNvPr id="4" name="Content Placeholder 3"/>
          <p:cNvPicPr>
            <a:picLocks noChangeAspect="1"/>
          </p:cNvPicPr>
          <p:nvPr>
            <p:ph idx="1"/>
          </p:nvPr>
        </p:nvPicPr>
        <p:blipFill>
          <a:blip r:embed="rId1"/>
          <a:stretch>
            <a:fillRect/>
          </a:stretch>
        </p:blipFill>
        <p:spPr>
          <a:xfrm rot="5400000">
            <a:off x="3305810" y="-777240"/>
            <a:ext cx="4914265" cy="9850120"/>
          </a:xfrm>
          <a:prstGeom prst="rect">
            <a:avLst/>
          </a:prstGeom>
        </p:spPr>
      </p:pic>
      <p:sp>
        <p:nvSpPr>
          <p:cNvPr id="5" name="Footer Placeholder 4"/>
          <p:cNvSpPr>
            <a:spLocks noGrp="1"/>
          </p:cNvSpPr>
          <p:nvPr>
            <p:ph type="ftr" sz="quarter" idx="11"/>
          </p:nvPr>
        </p:nvSpPr>
        <p:spPr>
          <a:xfrm>
            <a:off x="7535545" y="6364605"/>
            <a:ext cx="4114800" cy="365125"/>
          </a:xfrm>
        </p:spPr>
        <p:txBody>
          <a:bodyPr/>
          <a:p>
            <a:r>
              <a:rPr lang="en-US"/>
              <a:t>© 2019 Arshdeep Bahga &amp; Vijay Madisetti</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928370"/>
          </a:xfrm>
        </p:spPr>
        <p:txBody>
          <a:bodyPr/>
          <a:p>
            <a:r>
              <a:rPr lang="en-GB" altLang="en-US"/>
              <a:t> What is Analytics?</a:t>
            </a:r>
            <a:endParaRPr lang="en-GB" altLang="en-US"/>
          </a:p>
        </p:txBody>
      </p:sp>
      <p:sp>
        <p:nvSpPr>
          <p:cNvPr id="3" name="Content Placeholder 2"/>
          <p:cNvSpPr>
            <a:spLocks noGrp="1"/>
          </p:cNvSpPr>
          <p:nvPr>
            <p:ph idx="1"/>
          </p:nvPr>
        </p:nvSpPr>
        <p:spPr/>
        <p:txBody>
          <a:bodyPr/>
          <a:p>
            <a:r>
              <a:rPr lang="en-GB" altLang="en-US" sz="2000">
                <a:latin typeface="Arial" panose="020B0604020202020204" pitchFamily="34" charset="0"/>
                <a:cs typeface="Arial" panose="020B0604020202020204" pitchFamily="34" charset="0"/>
              </a:rPr>
              <a:t>Analytics is a broad term that encompasses the processes, technologies, frameworks and algorithms to extract meaningful insights from data.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Raw data in itself does not have a meaning until it is contextualized and processed into useful information.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Analytics is this process of extracting and creating information from raw data by ﬁltering, processing, categorizing, condensing and contextualizing the data.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This information obtained is then organized and structured to infer knowledge about the system and/or its users, its environment, and its operations and progress towards its objectives, thus making the systems smarter and more ef</a:t>
            </a:r>
            <a:r>
              <a:rPr lang="en-US" altLang="en-GB" sz="2000">
                <a:latin typeface="Arial" panose="020B0604020202020204" pitchFamily="34" charset="0"/>
                <a:cs typeface="Arial" panose="020B0604020202020204" pitchFamily="34" charset="0"/>
              </a:rPr>
              <a:t>fi</a:t>
            </a:r>
            <a:r>
              <a:rPr lang="en-GB" altLang="en-US" sz="2000">
                <a:latin typeface="Arial" panose="020B0604020202020204" pitchFamily="34" charset="0"/>
                <a:cs typeface="Arial" panose="020B0604020202020204" pitchFamily="34" charset="0"/>
              </a:rPr>
              <a:t>cient.</a:t>
            </a:r>
            <a:endParaRPr lang="en-GB" altLang="en-US" sz="20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US" altLang="en-GB"/>
              <a:t>T</a:t>
            </a:r>
            <a:r>
              <a:rPr lang="en-GB" altLang="en-US"/>
              <a:t>he </a:t>
            </a:r>
            <a:r>
              <a:rPr lang="en-US" altLang="en-GB"/>
              <a:t>S</a:t>
            </a:r>
            <a:r>
              <a:rPr lang="en-GB" altLang="en-US"/>
              <a:t>even </a:t>
            </a:r>
            <a:r>
              <a:rPr lang="en-US" altLang="en-GB"/>
              <a:t>G</a:t>
            </a:r>
            <a:r>
              <a:rPr lang="en-GB" altLang="en-US"/>
              <a:t>iants</a:t>
            </a:r>
            <a:endParaRPr lang="en-GB" altLang="en-US"/>
          </a:p>
        </p:txBody>
      </p:sp>
      <p:sp>
        <p:nvSpPr>
          <p:cNvPr id="3" name="Content Placeholder 2"/>
          <p:cNvSpPr>
            <a:spLocks noGrp="1"/>
          </p:cNvSpPr>
          <p:nvPr>
            <p:ph idx="1"/>
          </p:nvPr>
        </p:nvSpPr>
        <p:spPr/>
        <p:txBody>
          <a:bodyPr>
            <a:normAutofit fontScale="70000"/>
          </a:bodyPr>
          <a:p>
            <a:r>
              <a:rPr lang="en-GB" altLang="en-US"/>
              <a:t>The National Research Council has done a characterization of computational tasks for massive data analysis (called the seven “giants"). </a:t>
            </a:r>
            <a:endParaRPr lang="en-GB" altLang="en-US"/>
          </a:p>
          <a:p>
            <a:r>
              <a:rPr lang="en-GB" altLang="en-US"/>
              <a:t>These computational tasks include: </a:t>
            </a:r>
            <a:endParaRPr lang="en-GB" altLang="en-US"/>
          </a:p>
          <a:p>
            <a:pPr marL="457200" lvl="1" indent="0">
              <a:buNone/>
            </a:pPr>
            <a:r>
              <a:rPr lang="en-GB" altLang="en-US"/>
              <a:t>(1) Basis Statistics, </a:t>
            </a:r>
            <a:endParaRPr lang="en-GB" altLang="en-US"/>
          </a:p>
          <a:p>
            <a:pPr marL="457200" lvl="1" indent="0">
              <a:buNone/>
            </a:pPr>
            <a:r>
              <a:rPr lang="en-GB" altLang="en-US"/>
              <a:t>(2) Generalized N-Body Problems, </a:t>
            </a:r>
            <a:endParaRPr lang="en-GB" altLang="en-US"/>
          </a:p>
          <a:p>
            <a:pPr marL="457200" lvl="1" indent="0">
              <a:buNone/>
            </a:pPr>
            <a:r>
              <a:rPr lang="en-GB" altLang="en-US"/>
              <a:t>(3) Linear Algebraic Computations,</a:t>
            </a:r>
            <a:endParaRPr lang="en-GB" altLang="en-US"/>
          </a:p>
          <a:p>
            <a:pPr marL="457200" lvl="1" indent="0">
              <a:buNone/>
            </a:pPr>
            <a:r>
              <a:rPr lang="en-GB" altLang="en-US"/>
              <a:t>(4) Graph-Theoretic Computations, </a:t>
            </a:r>
            <a:endParaRPr lang="en-GB" altLang="en-US"/>
          </a:p>
          <a:p>
            <a:pPr marL="457200" lvl="1" indent="0">
              <a:buNone/>
            </a:pPr>
            <a:r>
              <a:rPr lang="en-GB" altLang="en-US"/>
              <a:t>(5) Optimization, </a:t>
            </a:r>
            <a:endParaRPr lang="en-GB" altLang="en-US"/>
          </a:p>
          <a:p>
            <a:pPr marL="457200" lvl="1" indent="0">
              <a:buNone/>
            </a:pPr>
            <a:r>
              <a:rPr lang="en-GB" altLang="en-US"/>
              <a:t>(6) Integration and </a:t>
            </a:r>
            <a:endParaRPr lang="en-GB" altLang="en-US"/>
          </a:p>
          <a:p>
            <a:pPr marL="457200" lvl="1" indent="0">
              <a:buNone/>
            </a:pPr>
            <a:r>
              <a:rPr lang="en-GB" altLang="en-US"/>
              <a:t>(7) Alignment Problems.  </a:t>
            </a:r>
            <a:endParaRPr lang="en-GB" altLang="en-US"/>
          </a:p>
          <a:p>
            <a:pPr lvl="0"/>
            <a:r>
              <a:rPr lang="en-GB" altLang="en-US"/>
              <a:t>This characterization of computational tasks aims to provide a taxonomy of tasks that have proved to be useful in data analysis and grouping them roughly according to mathematical structure and computational strategy.</a:t>
            </a:r>
            <a:endParaRPr lang="en-GB" altLang="en-US"/>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Rectangle 5"/>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516890" y="365125"/>
            <a:ext cx="11581765" cy="1053465"/>
          </a:xfrm>
        </p:spPr>
        <p:txBody>
          <a:bodyPr/>
          <a:p>
            <a:r>
              <a:rPr sz="2800"/>
              <a:t>Mapping between types of analytics and computational tasks or ‘giants’</a:t>
            </a:r>
            <a:endParaRPr sz="2800"/>
          </a:p>
        </p:txBody>
      </p:sp>
      <p:pic>
        <p:nvPicPr>
          <p:cNvPr id="7" name="Content Placeholder 6"/>
          <p:cNvPicPr>
            <a:picLocks noChangeAspect="1"/>
          </p:cNvPicPr>
          <p:nvPr>
            <p:ph idx="1"/>
          </p:nvPr>
        </p:nvPicPr>
        <p:blipFill>
          <a:blip r:embed="rId1"/>
          <a:stretch>
            <a:fillRect/>
          </a:stretch>
        </p:blipFill>
        <p:spPr>
          <a:xfrm rot="5400000">
            <a:off x="3602355" y="-1151890"/>
            <a:ext cx="5092065" cy="10240645"/>
          </a:xfrm>
          <a:prstGeom prst="rect">
            <a:avLst/>
          </a:prstGeom>
        </p:spPr>
      </p:pic>
      <p:sp>
        <p:nvSpPr>
          <p:cNvPr id="4" name="Footer Placeholder 3"/>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US" altLang="en-GB"/>
              <a:t>Types of Analytics</a:t>
            </a:r>
            <a:endParaRPr lang="en-US" altLang="en-GB"/>
          </a:p>
        </p:txBody>
      </p:sp>
      <p:sp>
        <p:nvSpPr>
          <p:cNvPr id="3" name="Content Placeholder 2"/>
          <p:cNvSpPr>
            <a:spLocks noGrp="1"/>
          </p:cNvSpPr>
          <p:nvPr>
            <p:ph idx="1"/>
          </p:nvPr>
        </p:nvSpPr>
        <p:spPr/>
        <p:txBody>
          <a:bodyPr/>
          <a:p>
            <a:r>
              <a:rPr lang="en-GB" altLang="en-US" sz="2000" b="1">
                <a:latin typeface="Arial" panose="020B0604020202020204" pitchFamily="34" charset="0"/>
                <a:cs typeface="Arial" panose="020B0604020202020204" pitchFamily="34" charset="0"/>
              </a:rPr>
              <a:t>Descriptive Analytics</a:t>
            </a:r>
            <a:endParaRPr lang="en-GB" altLang="en-US" sz="2000" b="1">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Descriptive analytics comprises analyzing past data to present it in a summarized form which can be easily interpreted. Descriptive analytics aims to answer - </a:t>
            </a:r>
            <a:r>
              <a:rPr lang="en-GB" altLang="en-US" sz="1800" b="1" i="1">
                <a:latin typeface="Arial" panose="020B0604020202020204" pitchFamily="34" charset="0"/>
                <a:cs typeface="Arial" panose="020B0604020202020204" pitchFamily="34" charset="0"/>
              </a:rPr>
              <a:t>What has happened?</a:t>
            </a:r>
            <a:r>
              <a:rPr lang="en-GB" altLang="en-US" sz="1800">
                <a:latin typeface="Arial" panose="020B0604020202020204" pitchFamily="34" charset="0"/>
                <a:cs typeface="Arial" panose="020B0604020202020204" pitchFamily="34" charset="0"/>
              </a:rPr>
              <a:t> A major portion of analytics done today is descriptive analytics through use of statistics functions such as counts, maximum, minimum, mean, top-N, percentage, for instance. These statistics help in describing patterns in the data and present the data in a summarized form.</a:t>
            </a:r>
            <a:endParaRPr lang="en-GB" altLang="en-US" sz="1800">
              <a:latin typeface="Arial" panose="020B0604020202020204" pitchFamily="34" charset="0"/>
              <a:cs typeface="Arial" panose="020B0604020202020204" pitchFamily="34" charset="0"/>
            </a:endParaRPr>
          </a:p>
          <a:p>
            <a:pPr marL="457200" lvl="1" indent="0">
              <a:buNone/>
            </a:pPr>
            <a:endParaRPr lang="en-GB" altLang="en-US" sz="1800">
              <a:latin typeface="Arial" panose="020B0604020202020204" pitchFamily="34" charset="0"/>
              <a:cs typeface="Arial" panose="020B0604020202020204" pitchFamily="34" charset="0"/>
            </a:endParaRPr>
          </a:p>
          <a:p>
            <a:pPr lvl="0"/>
            <a:r>
              <a:rPr lang="en-GB" altLang="en-US" sz="2000" b="1">
                <a:latin typeface="Arial" panose="020B0604020202020204" pitchFamily="34" charset="0"/>
                <a:cs typeface="Arial" panose="020B0604020202020204" pitchFamily="34" charset="0"/>
              </a:rPr>
              <a:t> Diagnostic Analytics</a:t>
            </a:r>
            <a:endParaRPr lang="en-GB" altLang="en-US" sz="2000" b="1">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Diagnostic analytics comprises analysis of past data to diagnose the reasons as to why certain events happened. Diagnostic analytics aims to answer - </a:t>
            </a:r>
            <a:r>
              <a:rPr lang="en-GB" altLang="en-US" sz="1800" b="1" i="1">
                <a:latin typeface="Arial" panose="020B0604020202020204" pitchFamily="34" charset="0"/>
                <a:cs typeface="Arial" panose="020B0604020202020204" pitchFamily="34" charset="0"/>
              </a:rPr>
              <a:t>Why did it happen?</a:t>
            </a:r>
            <a:r>
              <a:rPr lang="en-GB" altLang="en-US" sz="1800">
                <a:latin typeface="Arial" panose="020B0604020202020204" pitchFamily="34" charset="0"/>
                <a:cs typeface="Arial" panose="020B0604020202020204" pitchFamily="34" charset="0"/>
              </a:rPr>
              <a:t> While descriptive analytics can be useful for summarizing the data by computing various statistics (such as mean, minimum, maximum, variance, or top-N), diagnostic analytics can provide more insights into why certain a fault has occurred based on the patterns in the sensor data for previous faults.</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rPr lang="en-US" altLang="en-GB"/>
              <a:t>Types of Analytics</a:t>
            </a:r>
            <a:endParaRPr lang="en-US" altLang="en-GB"/>
          </a:p>
        </p:txBody>
      </p:sp>
      <p:sp>
        <p:nvSpPr>
          <p:cNvPr id="3" name="Content Placeholder 2"/>
          <p:cNvSpPr>
            <a:spLocks noGrp="1"/>
          </p:cNvSpPr>
          <p:nvPr>
            <p:ph idx="1"/>
          </p:nvPr>
        </p:nvSpPr>
        <p:spPr/>
        <p:txBody>
          <a:bodyPr/>
          <a:p>
            <a:r>
              <a:rPr lang="en-GB" altLang="en-US" sz="2000" b="1">
                <a:latin typeface="Arial" panose="020B0604020202020204" pitchFamily="34" charset="0"/>
                <a:cs typeface="Arial" panose="020B0604020202020204" pitchFamily="34" charset="0"/>
              </a:rPr>
              <a:t> Predictive Analytics</a:t>
            </a:r>
            <a:endParaRPr lang="en-GB" altLang="en-US" sz="2000" b="1">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Predictive analytics comprises predicting the occurrence of an event or the likely outcome of an event or forecasting the future values using prediction models. Predictive analytics aims to answer - </a:t>
            </a:r>
            <a:r>
              <a:rPr lang="en-GB" altLang="en-US" sz="1800" b="1" i="1">
                <a:latin typeface="Arial" panose="020B0604020202020204" pitchFamily="34" charset="0"/>
                <a:cs typeface="Arial" panose="020B0604020202020204" pitchFamily="34" charset="0"/>
              </a:rPr>
              <a:t>What is likely to happen?</a:t>
            </a:r>
            <a:r>
              <a:rPr lang="en-GB" altLang="en-US" sz="1800">
                <a:latin typeface="Arial" panose="020B0604020202020204" pitchFamily="34" charset="0"/>
                <a:cs typeface="Arial" panose="020B0604020202020204" pitchFamily="34" charset="0"/>
              </a:rPr>
              <a:t> Predictive Analytics is done using predictive models which are trained by existing data.  These models learn patterns and trends from the existing data and predict the occurrence of an event or the likely outcome of an event (classiﬁcation models) or forecast numbers (regression models). </a:t>
            </a:r>
            <a:endParaRPr lang="en-GB" altLang="en-US" sz="1800">
              <a:latin typeface="Arial" panose="020B0604020202020204" pitchFamily="34" charset="0"/>
              <a:cs typeface="Arial" panose="020B0604020202020204" pitchFamily="34" charset="0"/>
            </a:endParaRPr>
          </a:p>
          <a:p>
            <a:pPr marL="457200" lvl="1" indent="0">
              <a:buNone/>
            </a:pPr>
            <a:endParaRPr lang="en-GB" altLang="en-US" sz="1800">
              <a:latin typeface="Arial" panose="020B0604020202020204" pitchFamily="34" charset="0"/>
              <a:cs typeface="Arial" panose="020B0604020202020204" pitchFamily="34" charset="0"/>
            </a:endParaRPr>
          </a:p>
          <a:p>
            <a:pPr lvl="0"/>
            <a:r>
              <a:rPr lang="en-GB" altLang="en-US" sz="2000" b="1">
                <a:latin typeface="Arial" panose="020B0604020202020204" pitchFamily="34" charset="0"/>
                <a:cs typeface="Arial" panose="020B0604020202020204" pitchFamily="34" charset="0"/>
              </a:rPr>
              <a:t>  Prescriptive Analytics</a:t>
            </a:r>
            <a:endParaRPr lang="en-GB" altLang="en-US" sz="2000" b="1">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While predictive analytics uses prediction models to predict the likely outcome of an event, prescriptive analytics uses multiple prediction models to predict various outcomes and the best course of action for each outcome. Prescriptive analytics aims to answer - </a:t>
            </a:r>
            <a:r>
              <a:rPr lang="en-GB" altLang="en-US" sz="1800" b="1" i="1">
                <a:latin typeface="Arial" panose="020B0604020202020204" pitchFamily="34" charset="0"/>
                <a:cs typeface="Arial" panose="020B0604020202020204" pitchFamily="34" charset="0"/>
              </a:rPr>
              <a:t>What can we do to make it happen?</a:t>
            </a:r>
            <a:r>
              <a:rPr lang="en-GB" altLang="en-US" sz="1800">
                <a:latin typeface="Arial" panose="020B0604020202020204" pitchFamily="34" charset="0"/>
                <a:cs typeface="Arial" panose="020B0604020202020204" pitchFamily="34" charset="0"/>
              </a:rPr>
              <a:t> Prescriptive Analytics can predict the possible outcomes based on the current choice of actions. </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t> What is Big Data?</a:t>
            </a:r>
          </a:p>
        </p:txBody>
      </p:sp>
      <p:sp>
        <p:nvSpPr>
          <p:cNvPr id="3" name="Content Placeholder 2"/>
          <p:cNvSpPr>
            <a:spLocks noGrp="1"/>
          </p:cNvSpPr>
          <p:nvPr>
            <p:ph idx="1"/>
          </p:nvPr>
        </p:nvSpPr>
        <p:spPr>
          <a:xfrm>
            <a:off x="838200" y="1825625"/>
            <a:ext cx="10515600" cy="4659630"/>
          </a:xfrm>
        </p:spPr>
        <p:txBody>
          <a:bodyPr/>
          <a:p>
            <a:r>
              <a:rPr lang="en-GB" altLang="en-US" sz="2000">
                <a:latin typeface="Arial" panose="020B0604020202020204" pitchFamily="34" charset="0"/>
                <a:cs typeface="Arial" panose="020B0604020202020204" pitchFamily="34" charset="0"/>
              </a:rPr>
              <a:t>Big data is deﬁned as collections of datasets whose volume, velocity or variety is so large that it is difﬁcult to store, manage, process and analyze the data using traditional databases and data processing tools. </a:t>
            </a:r>
            <a:endParaRPr lang="en-GB" altLang="en-US"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According to an estimate by IBM, 2.5 quintillion bytes of data is created every day</a:t>
            </a:r>
            <a:r>
              <a:rPr lang="en-US" altLang="en-GB" sz="2000">
                <a:latin typeface="Arial" panose="020B0604020202020204" pitchFamily="34" charset="0"/>
                <a:cs typeface="Arial" panose="020B0604020202020204" pitchFamily="34" charset="0"/>
              </a:rPr>
              <a:t>.</a:t>
            </a:r>
            <a:endParaRPr lang="en-US" altLang="en-GB" sz="2000">
              <a:latin typeface="Arial" panose="020B0604020202020204" pitchFamily="34" charset="0"/>
              <a:cs typeface="Arial" panose="020B0604020202020204" pitchFamily="34" charset="0"/>
            </a:endParaRPr>
          </a:p>
          <a:p>
            <a:r>
              <a:rPr lang="en-GB" altLang="en-US" sz="2000">
                <a:latin typeface="Arial" panose="020B0604020202020204" pitchFamily="34" charset="0"/>
                <a:cs typeface="Arial" panose="020B0604020202020204" pitchFamily="34" charset="0"/>
              </a:rPr>
              <a:t>A recent report by DOMO estimates the amount of data generated every minute on popular online platforms. Below are some key pieces of data from the report: </a:t>
            </a:r>
            <a:endParaRPr lang="en-GB" altLang="en-US" sz="20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Facebook users share nearly 4.16 million pieces of content</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Twitter users send nearly 300,000 tweets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Instagram users like nearly 1.73 million photos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YouTube users upload 300 hours of new video content</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Apple users download nearly 51,000 apps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Skype users make nearly 110,000 new calls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Amazon receives 4300 new visitors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Uber passengers take 694 rides</a:t>
            </a:r>
            <a:endParaRPr lang="en-GB" altLang="en-US" sz="1400">
              <a:latin typeface="Arial" panose="020B0604020202020204" pitchFamily="34" charset="0"/>
              <a:cs typeface="Arial" panose="020B0604020202020204" pitchFamily="34" charset="0"/>
            </a:endParaRPr>
          </a:p>
          <a:p>
            <a:pPr lvl="1"/>
            <a:r>
              <a:rPr lang="en-GB" altLang="en-US" sz="1400">
                <a:latin typeface="Arial" panose="020B0604020202020204" pitchFamily="34" charset="0"/>
                <a:cs typeface="Arial" panose="020B0604020202020204" pitchFamily="34" charset="0"/>
              </a:rPr>
              <a:t>Netﬂix subscribers stream nearly 77,000 hours of video</a:t>
            </a:r>
            <a:endParaRPr lang="en-GB" altLang="en-US" sz="14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5"/>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365125"/>
            <a:ext cx="10515600" cy="1054100"/>
          </a:xfrm>
        </p:spPr>
        <p:txBody>
          <a:bodyPr/>
          <a:p>
            <a:r>
              <a:t>Big Data </a:t>
            </a:r>
            <a:r>
              <a:rPr lang="en-US"/>
              <a:t>Analytics</a:t>
            </a:r>
            <a:endParaRPr lang="en-US"/>
          </a:p>
        </p:txBody>
      </p:sp>
      <p:sp>
        <p:nvSpPr>
          <p:cNvPr id="3" name="Content Placeholder 2"/>
          <p:cNvSpPr>
            <a:spLocks noGrp="1"/>
          </p:cNvSpPr>
          <p:nvPr>
            <p:ph idx="1"/>
          </p:nvPr>
        </p:nvSpPr>
        <p:spPr>
          <a:xfrm>
            <a:off x="838200" y="1825625"/>
            <a:ext cx="10515600" cy="4659630"/>
          </a:xfrm>
        </p:spPr>
        <p:txBody>
          <a:bodyPr>
            <a:normAutofit/>
          </a:bodyPr>
          <a:p>
            <a:r>
              <a:rPr lang="en-GB" altLang="en-US" sz="2400">
                <a:latin typeface="Arial" panose="020B0604020202020204" pitchFamily="34" charset="0"/>
                <a:cs typeface="Arial" panose="020B0604020202020204" pitchFamily="34" charset="0"/>
              </a:rPr>
              <a:t>Big Data analytics deals with collection, storage, processing and analysis of this massive-scale data. </a:t>
            </a:r>
            <a:endParaRPr lang="en-GB" altLang="en-US" sz="2400">
              <a:latin typeface="Arial" panose="020B0604020202020204" pitchFamily="34" charset="0"/>
              <a:cs typeface="Arial" panose="020B0604020202020204" pitchFamily="34" charset="0"/>
            </a:endParaRPr>
          </a:p>
          <a:p>
            <a:r>
              <a:rPr lang="en-GB" altLang="en-US" sz="2400">
                <a:latin typeface="Arial" panose="020B0604020202020204" pitchFamily="34" charset="0"/>
                <a:cs typeface="Arial" panose="020B0604020202020204" pitchFamily="34" charset="0"/>
              </a:rPr>
              <a:t>Big data analytics involves several steps starting from data cleansing, data munging (or wrangling), data processing and visualization. </a:t>
            </a:r>
            <a:endParaRPr lang="en-GB" altLang="en-US" sz="2400">
              <a:latin typeface="Arial" panose="020B0604020202020204" pitchFamily="34" charset="0"/>
              <a:cs typeface="Arial" panose="020B0604020202020204" pitchFamily="34" charset="0"/>
            </a:endParaRPr>
          </a:p>
          <a:p>
            <a:r>
              <a:rPr lang="en-GB" altLang="en-US" sz="2400">
                <a:latin typeface="Arial" panose="020B0604020202020204" pitchFamily="34" charset="0"/>
                <a:cs typeface="Arial" panose="020B0604020202020204" pitchFamily="34" charset="0"/>
              </a:rPr>
              <a:t>Specialized tools and frameworks are required for big data analysis when: </a:t>
            </a:r>
            <a:endParaRPr lang="en-GB" altLang="en-US" sz="2400">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the volume of data involved is so large that it is difﬁcult to store, process and analyze data on a single machine, </a:t>
            </a:r>
            <a:endParaRPr lang="en-GB" altLang="en-US" sz="1800">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the velocity of data is very high and the data needs to be analyzed in real-time, </a:t>
            </a:r>
            <a:endParaRPr lang="en-GB" altLang="en-US" sz="1800">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there is variety of data involved, which can be structured, unstructured or semi-structured, and is collected from multiple data sources, </a:t>
            </a:r>
            <a:endParaRPr lang="en-GB" altLang="en-US" sz="1800">
              <a:latin typeface="Arial" panose="020B0604020202020204" pitchFamily="34" charset="0"/>
              <a:cs typeface="Arial" panose="020B0604020202020204" pitchFamily="34" charset="0"/>
            </a:endParaRPr>
          </a:p>
          <a:p>
            <a:pPr lvl="1"/>
            <a:r>
              <a:rPr lang="en-GB" altLang="en-US" sz="1800">
                <a:latin typeface="Arial" panose="020B0604020202020204" pitchFamily="34" charset="0"/>
                <a:cs typeface="Arial" panose="020B0604020202020204" pitchFamily="34" charset="0"/>
              </a:rPr>
              <a:t>various types of analytics need to be performed to extract value from the data such as descriptive, diagnostic, predictive and prescriptive analytics.  </a:t>
            </a:r>
            <a:endParaRPr lang="en-GB" altLang="en-US" sz="1800">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r>
              <a:rPr lang="en-US"/>
              <a:t>© 2019 Arshdeep Bahga &amp; Vijay Madisetti</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12283</Words>
  <Application>WPS Presentation</Application>
  <PresentationFormat>Widescreen</PresentationFormat>
  <Paragraphs>244</Paragraphs>
  <Slides>27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vt:lpstr>
      <vt:lpstr>SimSun</vt:lpstr>
      <vt:lpstr>Wingdings</vt:lpstr>
      <vt:lpstr>微软雅黑</vt:lpstr>
      <vt:lpstr>Droid Sans Fallback</vt:lpstr>
      <vt:lpstr>Arial Unicode MS</vt:lpstr>
      <vt:lpstr>Calibri</vt:lpstr>
      <vt:lpstr>Office Theme</vt:lpstr>
      <vt:lpstr>PowerPoint 演示文稿</vt:lpstr>
      <vt:lpstr>Outline</vt:lpstr>
      <vt:lpstr> What is Analytics?</vt:lpstr>
      <vt:lpstr>The Seven Giants</vt:lpstr>
      <vt:lpstr>Mapping between types of analytics and computational tasks or ‘giants’</vt:lpstr>
      <vt:lpstr>Types of Analytics</vt:lpstr>
      <vt:lpstr>Types of Analytics</vt:lpstr>
      <vt:lpstr> What is Big Data?</vt:lpstr>
      <vt:lpstr>Big Data Analytics</vt:lpstr>
      <vt:lpstr>Big Data Examples</vt:lpstr>
      <vt:lpstr> Characteristics of Big Data</vt:lpstr>
      <vt:lpstr> Characteristics of Big Data</vt:lpstr>
      <vt:lpstr> Domain Speciﬁc Examples of Big Data</vt:lpstr>
      <vt:lpstr> Analytics Flow for Big Data</vt:lpstr>
      <vt:lpstr> Analytics Flow for Big Data</vt:lpstr>
      <vt:lpstr> Analytics Flow for Big Data</vt:lpstr>
      <vt:lpstr> Big Data Stack</vt:lpstr>
      <vt:lpstr> Big Data Stack</vt:lpstr>
      <vt:lpstr> Big Data Stack</vt:lpstr>
      <vt:lpstr> Mapping Analytics Flow to Big Data Stack</vt:lpstr>
      <vt:lpstr> Mapping Analytics Flow to Big Data Stack</vt:lpstr>
      <vt:lpstr> Analytics Patterns</vt:lpstr>
      <vt:lpstr> Analytics Patterns</vt:lpstr>
      <vt:lpstr> Analytics Patterns</vt:lpstr>
      <vt:lpstr> Analytics Patterns</vt:lpstr>
      <vt:lpstr>Mapping of blocks in analytics patterns to AWS services</vt:lpstr>
      <vt:lpstr>Complexity Levels for Analytics Patterns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9</cp:revision>
  <dcterms:created xsi:type="dcterms:W3CDTF">2019-08-16T10:50:31Z</dcterms:created>
  <dcterms:modified xsi:type="dcterms:W3CDTF">2019-08-16T10:50:31Z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