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7" r:id="rId3"/>
    <p:sldId id="258" r:id="rId4"/>
    <p:sldId id="313"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59" r:id="rId34"/>
    <p:sldId id="260" r:id="rId35"/>
    <p:sldId id="261" r:id="rId36"/>
    <p:sldId id="262" r:id="rId37"/>
    <p:sldId id="263" r:id="rId38"/>
    <p:sldId id="264" r:id="rId39"/>
    <p:sldId id="265" r:id="rId40"/>
    <p:sldId id="266" r:id="rId41"/>
    <p:sldId id="267" r:id="rId42"/>
    <p:sldId id="268"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68" r:id="rId101"/>
    <p:sldId id="369" r:id="rId102"/>
    <p:sldId id="370" r:id="rId103"/>
    <p:sldId id="371" r:id="rId104"/>
    <p:sldId id="412" r:id="rId10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8" Type="http://schemas.openxmlformats.org/officeDocument/2006/relationships/tableStyles" Target="tableStyles.xml"/><Relationship Id="rId107" Type="http://schemas.openxmlformats.org/officeDocument/2006/relationships/viewProps" Target="viewProps.xml"/><Relationship Id="rId106" Type="http://schemas.openxmlformats.org/officeDocument/2006/relationships/presProps" Target="presProps.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r>
              <a:rPr lang="en-US"/>
              <a:t>© 2019 Arshdeep Bahga &amp; Vijay Madisetti</a:t>
            </a:r>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r>
              <a:rPr lang="en-US"/>
              <a:t>© 2019 Arshdeep Bahga &amp; Vijay Madisetti</a:t>
            </a:r>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r>
              <a:rPr lang="en-US"/>
              <a:t>© 2019 Arshdeep Bahga &amp; Vijay Madisetti</a:t>
            </a:r>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2019 Arshdeep Bahga &amp; Vijay Madisetti</a:t>
            </a: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4.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5.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7.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8.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image" Target="../media/image48.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pn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png"/></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pn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png"/></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4.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a:t>
            </a:r>
            <a:r>
              <a:rPr lang="x-none" altLang="en-US" sz="5400" dirty="0" smtClean="0">
                <a:solidFill>
                  <a:schemeClr val="accent2"/>
                </a:solidFill>
                <a:latin typeface="Arial" panose="020B0604020202020204" pitchFamily="34" charset="0"/>
                <a:cs typeface="Arial" panose="020B0604020202020204" pitchFamily="34" charset="0"/>
              </a:rPr>
              <a:t>10</a:t>
            </a:r>
            <a:endParaRPr lang="x-none" altLang="en-US"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475448" y="3144907"/>
            <a:ext cx="6908800" cy="64516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Batch Analytics</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
          <a:stretch>
            <a:fillRect/>
          </a:stretch>
        </p:blipFill>
        <p:spPr>
          <a:xfrm>
            <a:off x="2575560" y="1433830"/>
            <a:ext cx="7455535" cy="5066665"/>
          </a:xfrm>
          <a:prstGeom prst="rect">
            <a:avLst/>
          </a:prstGeom>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sym typeface="+mn-ea"/>
              </a:rPr>
              <a:t>Apache Solr </a:t>
            </a:r>
            <a:r>
              <a:rPr lang="x-none" altLang="en-GB">
                <a:sym typeface="+mn-ea"/>
              </a:rPr>
              <a:t>Features</a:t>
            </a:r>
            <a:endParaRPr lang="x-none" altLang="en-GB">
              <a:sym typeface="+mn-ea"/>
            </a:endParaRPr>
          </a:p>
        </p:txBody>
      </p:sp>
      <p:sp>
        <p:nvSpPr>
          <p:cNvPr id="3" name="Content Placeholder 2"/>
          <p:cNvSpPr>
            <a:spLocks noGrp="1"/>
          </p:cNvSpPr>
          <p:nvPr>
            <p:ph idx="1"/>
          </p:nvPr>
        </p:nvSpPr>
        <p:spPr/>
        <p:txBody>
          <a:bodyPr>
            <a:normAutofit/>
          </a:bodyPr>
          <a:p>
            <a:r>
              <a:rPr lang="en-GB" altLang="en-US" sz="2000" b="1"/>
              <a:t>Spatial Search</a:t>
            </a:r>
            <a:r>
              <a:rPr lang="en-GB" altLang="en-US" sz="2000"/>
              <a:t>: Solr supports spatial search which enables filtering search results based on location. </a:t>
            </a:r>
            <a:endParaRPr lang="en-GB" altLang="en-US" sz="2000"/>
          </a:p>
          <a:p>
            <a:r>
              <a:rPr lang="en-GB" altLang="en-US" sz="2000" b="1"/>
              <a:t>Pagination and Ranking</a:t>
            </a:r>
            <a:r>
              <a:rPr lang="en-GB" altLang="en-US" sz="2000"/>
              <a:t>: Solr provides pagination of search results. When the user searches for a term, only the top-N results are returned for the first page.  </a:t>
            </a:r>
            <a:endParaRPr lang="en-GB" altLang="en-US" sz="2000"/>
          </a:p>
          <a:p>
            <a:r>
              <a:rPr lang="en-GB" altLang="en-US" sz="2000" b="1"/>
              <a:t>Results Grouping</a:t>
            </a:r>
            <a:r>
              <a:rPr lang="en-GB" altLang="en-US" sz="2000"/>
              <a:t>: Solr supports grouping the results based on a grouping field so that instead of returning separate documents, the documents are grouped, and the top documents in each group are returned. </a:t>
            </a:r>
            <a:endParaRPr lang="en-GB" altLang="en-US" sz="2000"/>
          </a:p>
          <a:p>
            <a:r>
              <a:rPr lang="en-GB" altLang="en-US" sz="2000" b="1"/>
              <a:t>Near Real-time Search</a:t>
            </a:r>
            <a:r>
              <a:rPr lang="en-GB" altLang="en-US" sz="2000"/>
              <a:t>: Near real-time search feature in Solr enables searching of documents immediately after being indexed. </a:t>
            </a:r>
            <a:endParaRPr lang="en-GB" altLang="en-US" sz="2000"/>
          </a:p>
          <a:p>
            <a:r>
              <a:rPr lang="en-GB" altLang="en-US" sz="2000" b="1"/>
              <a:t>MoreLikeThis</a:t>
            </a:r>
            <a:r>
              <a:rPr lang="en-GB" altLang="en-US" sz="2000"/>
              <a:t>: This feature enables users to query for documents which are similar to the documents returned for a search query.</a:t>
            </a:r>
            <a:endParaRPr lang="en-GB" altLang="en-US" sz="200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a:sym typeface="+mn-ea"/>
              </a:rPr>
              <a:t>Elasticsearch</a:t>
            </a:r>
            <a:endParaRPr>
              <a:sym typeface="+mn-ea"/>
            </a:endParaRPr>
          </a:p>
        </p:txBody>
      </p:sp>
      <p:sp>
        <p:nvSpPr>
          <p:cNvPr id="3" name="Content Placeholder 2"/>
          <p:cNvSpPr>
            <a:spLocks noGrp="1"/>
          </p:cNvSpPr>
          <p:nvPr>
            <p:ph idx="1"/>
          </p:nvPr>
        </p:nvSpPr>
        <p:spPr/>
        <p:txBody>
          <a:bodyPr>
            <a:noAutofit/>
          </a:bodyPr>
          <a:p>
            <a:r>
              <a:rPr lang="en-GB" altLang="en-US" sz="1600"/>
              <a:t>Elasticsearch is a highly scalable, open-source, full-text search and analytics engine. </a:t>
            </a:r>
            <a:endParaRPr lang="en-GB" altLang="en-US" sz="1600"/>
          </a:p>
          <a:p>
            <a:r>
              <a:rPr lang="en-GB" altLang="en-US" sz="1600"/>
              <a:t>With Elasticsearch, you can store, search, and analyze large volumes of data quickly and in near real time. </a:t>
            </a:r>
            <a:endParaRPr lang="en-GB" altLang="en-US" sz="1600"/>
          </a:p>
          <a:p>
            <a:r>
              <a:rPr lang="en-GB" altLang="en-US" sz="1600"/>
              <a:t>An Elasticsearch deployment comprises a cluster of nodes. </a:t>
            </a:r>
            <a:endParaRPr lang="en-GB" altLang="en-US" sz="1600"/>
          </a:p>
          <a:p>
            <a:r>
              <a:rPr lang="en-GB" altLang="en-US" sz="1600"/>
              <a:t>A </a:t>
            </a:r>
            <a:r>
              <a:rPr lang="en-GB" altLang="en-US" sz="1600" b="1"/>
              <a:t>cluster </a:t>
            </a:r>
            <a:r>
              <a:rPr lang="en-GB" altLang="en-US" sz="1600"/>
              <a:t>is a collection of nodes that communicate with each other to read and write to an index. </a:t>
            </a:r>
            <a:endParaRPr lang="en-GB" altLang="en-US" sz="1600"/>
          </a:p>
          <a:p>
            <a:r>
              <a:rPr lang="en-GB" altLang="en-US" sz="1600"/>
              <a:t>A </a:t>
            </a:r>
            <a:r>
              <a:rPr lang="en-GB" altLang="en-US" sz="1600" b="1"/>
              <a:t>node </a:t>
            </a:r>
            <a:r>
              <a:rPr lang="en-GB" altLang="en-US" sz="1600"/>
              <a:t>is a single instance of Elasticsearch or a single server that is part of a cluster. Nodes store and index data, communicate with other nodes to share the responsibility of reading and writing data. </a:t>
            </a:r>
            <a:endParaRPr lang="en-GB" altLang="en-US" sz="1600"/>
          </a:p>
          <a:p>
            <a:r>
              <a:rPr lang="en-GB" altLang="en-US" sz="1600"/>
              <a:t>An </a:t>
            </a:r>
            <a:r>
              <a:rPr lang="en-GB" altLang="en-US" sz="1600" b="1"/>
              <a:t>Index </a:t>
            </a:r>
            <a:r>
              <a:rPr lang="en-GB" altLang="en-US" sz="1600"/>
              <a:t>is a collection of documents that have similar characteristics (for example customer records, product catalog, and records of movie ratings). </a:t>
            </a:r>
            <a:endParaRPr lang="en-GB" altLang="en-US" sz="1600"/>
          </a:p>
          <a:p>
            <a:r>
              <a:rPr lang="en-GB" altLang="en-US" sz="1600"/>
              <a:t>Elasticsearch uses Lucene for building and maintaining an index and data retrieval. </a:t>
            </a:r>
            <a:endParaRPr lang="en-GB" altLang="en-US" sz="1600"/>
          </a:p>
          <a:p>
            <a:r>
              <a:rPr lang="en-GB" altLang="en-US" sz="1600"/>
              <a:t>A </a:t>
            </a:r>
            <a:r>
              <a:rPr lang="en-GB" altLang="en-US" sz="1600" b="1"/>
              <a:t>document </a:t>
            </a:r>
            <a:r>
              <a:rPr lang="en-GB" altLang="en-US" sz="1600"/>
              <a:t>is a single unit of information in an index. </a:t>
            </a:r>
            <a:endParaRPr lang="en-GB" altLang="en-US" sz="1600"/>
          </a:p>
          <a:p>
            <a:r>
              <a:rPr lang="en-GB" altLang="en-US" sz="1600"/>
              <a:t>Elasticsearch divides an index into multiple pieces called </a:t>
            </a:r>
            <a:r>
              <a:rPr lang="en-GB" altLang="en-US" sz="1600" b="1"/>
              <a:t>shards</a:t>
            </a:r>
            <a:r>
              <a:rPr lang="en-GB" altLang="en-US" sz="1600"/>
              <a:t>. Shards are individual instances of an index, and each shard is a fully-functional and independent index that can be hosted on any node in the cluster.</a:t>
            </a:r>
            <a:endParaRPr lang="en-GB" altLang="en-US" sz="160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sym typeface="+mn-ea"/>
              </a:rPr>
              <a:t>Solr vs </a:t>
            </a:r>
            <a:r>
              <a:rPr>
                <a:sym typeface="+mn-ea"/>
              </a:rPr>
              <a:t>Elasticsearch</a:t>
            </a:r>
            <a:endParaRPr>
              <a:sym typeface="+mn-ea"/>
            </a:endParaRPr>
          </a:p>
        </p:txBody>
      </p:sp>
      <p:sp>
        <p:nvSpPr>
          <p:cNvPr id="3" name="Content Placeholder 2"/>
          <p:cNvSpPr>
            <a:spLocks noGrp="1"/>
          </p:cNvSpPr>
          <p:nvPr>
            <p:ph idx="1"/>
          </p:nvPr>
        </p:nvSpPr>
        <p:spPr/>
        <p:txBody>
          <a:bodyPr>
            <a:noAutofit/>
          </a:bodyPr>
          <a:p>
            <a:r>
              <a:rPr lang="en-GB" altLang="en-US" sz="1800"/>
              <a:t>Both Solr and Elasticsearch are open-source, distributed, and fault-tolerant search frameworks.</a:t>
            </a:r>
            <a:endParaRPr lang="en-GB" altLang="en-US" sz="1800"/>
          </a:p>
          <a:p>
            <a:r>
              <a:rPr lang="en-GB" altLang="en-US" sz="1800"/>
              <a:t>Both are built on top of Apache Lucene. </a:t>
            </a:r>
            <a:endParaRPr lang="en-GB" altLang="en-US" sz="1800"/>
          </a:p>
          <a:p>
            <a:r>
              <a:rPr lang="en-GB" altLang="en-US" sz="1800"/>
              <a:t>Solr and Elasticsearch differ in searches, scalability, and deployment. While Solr is more suitable for text searches, Elasticsearch performs better for analytics queries, including grouping, and filtering. Elasticsearch is easier to set up and deploy as it doesn’t require a separate application (Apache ZooKeeper), unlike Solr.</a:t>
            </a:r>
            <a:endParaRPr lang="en-GB" altLang="en-US" sz="1800"/>
          </a:p>
          <a:p>
            <a:r>
              <a:rPr lang="en-GB" altLang="en-US" sz="1800"/>
              <a:t>Elasticsearch has been designed as a near real-time search platform, which means that there is a very low latency between the time a document is indexed and the time it becomes available for search. Solr, however, was not built for real-time search. </a:t>
            </a:r>
            <a:endParaRPr lang="en-GB" altLang="en-US" sz="1800"/>
          </a:p>
          <a:p>
            <a:r>
              <a:rPr lang="en-GB" altLang="en-US" sz="1800"/>
              <a:t>Both Solr and Elasticsearch use shards for scalability. Solr supports shard splitting by which you can split one or more existing shards in an index. Elasticsearch supports shard rebalancing and rebalances the available shards on the nodes as new nodes join a cluster.</a:t>
            </a:r>
            <a:endParaRPr lang="en-GB" altLang="en-US" sz="180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Components</a:t>
            </a:r>
            <a:endParaRPr lang="en-US" dirty="0">
              <a:latin typeface="+mn-lt"/>
            </a:endParaRPr>
          </a:p>
        </p:txBody>
      </p:sp>
      <p:sp>
        <p:nvSpPr>
          <p:cNvPr id="3" name="Content Placeholder 2"/>
          <p:cNvSpPr>
            <a:spLocks noGrp="1"/>
          </p:cNvSpPr>
          <p:nvPr>
            <p:ph idx="1"/>
          </p:nvPr>
        </p:nvSpPr>
        <p:spPr>
          <a:xfrm>
            <a:off x="838200" y="1825625"/>
            <a:ext cx="5969000" cy="4351338"/>
          </a:xfrm>
        </p:spPr>
        <p:txBody>
          <a:bodyPr>
            <a:noAutofit/>
          </a:bodyPr>
          <a:lstStyle/>
          <a:p>
            <a:r>
              <a:rPr lang="en-US" sz="1600" b="1" dirty="0"/>
              <a:t>Resource Manager (RM)</a:t>
            </a:r>
            <a:r>
              <a:rPr lang="en-US" sz="1600" dirty="0"/>
              <a:t>: RM manages the global assignment of compute </a:t>
            </a:r>
            <a:r>
              <a:rPr lang="en-US" sz="1600" dirty="0" smtClean="0"/>
              <a:t>resources to </a:t>
            </a:r>
            <a:r>
              <a:rPr lang="en-US" sz="1600" dirty="0"/>
              <a:t>applications. RM consists of two main services:</a:t>
            </a:r>
            <a:endParaRPr lang="en-US" sz="1600" dirty="0"/>
          </a:p>
          <a:p>
            <a:pPr lvl="1"/>
            <a:r>
              <a:rPr lang="en-US" sz="1200" b="1" i="1" dirty="0" smtClean="0"/>
              <a:t>Scheduler</a:t>
            </a:r>
            <a:r>
              <a:rPr lang="en-US" sz="1200" dirty="0"/>
              <a:t>:  Scheduler is a pluggable service that manages and enforces </a:t>
            </a:r>
            <a:r>
              <a:rPr lang="en-US" sz="1200" dirty="0" smtClean="0"/>
              <a:t>the resource </a:t>
            </a:r>
            <a:r>
              <a:rPr lang="en-US" sz="1200" dirty="0"/>
              <a:t>scheduling policy in the cluster</a:t>
            </a:r>
            <a:r>
              <a:rPr lang="en-US" sz="1200" dirty="0" smtClean="0"/>
              <a:t>. </a:t>
            </a:r>
            <a:endParaRPr lang="en-US" sz="1200" dirty="0" smtClean="0"/>
          </a:p>
          <a:p>
            <a:pPr lvl="1"/>
            <a:r>
              <a:rPr lang="en-US" sz="1200" b="1" i="1" dirty="0" smtClean="0"/>
              <a:t>Applications </a:t>
            </a:r>
            <a:r>
              <a:rPr lang="en-US" sz="1200" b="1" i="1" dirty="0"/>
              <a:t>Manager (</a:t>
            </a:r>
            <a:r>
              <a:rPr lang="en-US" sz="1200" b="1" i="1" dirty="0" err="1"/>
              <a:t>AsM</a:t>
            </a:r>
            <a:r>
              <a:rPr lang="en-US" sz="1200" b="1" i="1" dirty="0"/>
              <a:t>)</a:t>
            </a:r>
            <a:r>
              <a:rPr lang="en-US" sz="1200" dirty="0"/>
              <a:t>: </a:t>
            </a:r>
            <a:r>
              <a:rPr lang="en-US" sz="1200" dirty="0" err="1"/>
              <a:t>AsM</a:t>
            </a:r>
            <a:r>
              <a:rPr lang="en-US" sz="1200" dirty="0"/>
              <a:t> manages the running Application Masters </a:t>
            </a:r>
            <a:r>
              <a:rPr lang="en-US" sz="1200" dirty="0" smtClean="0"/>
              <a:t>in the </a:t>
            </a:r>
            <a:r>
              <a:rPr lang="en-US" sz="1200" dirty="0"/>
              <a:t>cluster. </a:t>
            </a:r>
            <a:r>
              <a:rPr lang="en-US" sz="1200" dirty="0" err="1"/>
              <a:t>AsM</a:t>
            </a:r>
            <a:r>
              <a:rPr lang="en-US" sz="1200" dirty="0"/>
              <a:t> is responsible for starting application masters and for </a:t>
            </a:r>
            <a:r>
              <a:rPr lang="en-US" sz="1200" dirty="0" smtClean="0"/>
              <a:t>monitoring and </a:t>
            </a:r>
            <a:r>
              <a:rPr lang="en-US" sz="1200" dirty="0"/>
              <a:t>restarting them on different nodes in case of failures.</a:t>
            </a:r>
            <a:endParaRPr lang="en-US" sz="1200" dirty="0"/>
          </a:p>
          <a:p>
            <a:r>
              <a:rPr lang="en-US" sz="1600" b="1" dirty="0" smtClean="0"/>
              <a:t>Application </a:t>
            </a:r>
            <a:r>
              <a:rPr lang="en-US" sz="1600" b="1" dirty="0"/>
              <a:t>Master (AM):  </a:t>
            </a:r>
            <a:r>
              <a:rPr lang="en-US" sz="1600" dirty="0"/>
              <a:t>A per-application AM manages the application’s </a:t>
            </a:r>
            <a:r>
              <a:rPr lang="en-US" sz="1600" dirty="0" smtClean="0"/>
              <a:t>life cycle</a:t>
            </a:r>
            <a:r>
              <a:rPr lang="en-US" sz="1600" dirty="0"/>
              <a:t>. AM is responsible for negotiating resources from the RM and working with </a:t>
            </a:r>
            <a:r>
              <a:rPr lang="en-US" sz="1600" dirty="0" smtClean="0"/>
              <a:t>the NMs </a:t>
            </a:r>
            <a:r>
              <a:rPr lang="en-US" sz="1600" dirty="0"/>
              <a:t>to execute and monitor the tasks.</a:t>
            </a:r>
            <a:endParaRPr lang="en-US" sz="1600" dirty="0"/>
          </a:p>
          <a:p>
            <a:r>
              <a:rPr lang="en-US" sz="1600" b="1" dirty="0" smtClean="0"/>
              <a:t>Node </a:t>
            </a:r>
            <a:r>
              <a:rPr lang="en-US" sz="1600" b="1" dirty="0"/>
              <a:t>Manager (NM):   </a:t>
            </a:r>
            <a:r>
              <a:rPr lang="en-US" sz="1600" dirty="0"/>
              <a:t>A per-machine NM manages the user processes on </a:t>
            </a:r>
            <a:r>
              <a:rPr lang="en-US" sz="1600" dirty="0" smtClean="0"/>
              <a:t>that machine</a:t>
            </a:r>
            <a:r>
              <a:rPr lang="en-US" sz="1600" dirty="0"/>
              <a:t>.</a:t>
            </a:r>
            <a:endParaRPr lang="en-US" sz="1600" dirty="0"/>
          </a:p>
          <a:p>
            <a:r>
              <a:rPr lang="en-US" sz="1600" b="1" dirty="0" smtClean="0"/>
              <a:t>Containers</a:t>
            </a:r>
            <a:r>
              <a:rPr lang="en-US" sz="1600" b="1" dirty="0"/>
              <a:t>:  </a:t>
            </a:r>
            <a:r>
              <a:rPr lang="en-US" sz="1600" dirty="0" smtClean="0"/>
              <a:t>Container </a:t>
            </a:r>
            <a:r>
              <a:rPr lang="en-US" sz="1600" dirty="0"/>
              <a:t>is a bundle of resources allocated by RM (memory, CPU</a:t>
            </a:r>
            <a:r>
              <a:rPr lang="en-US" sz="1600" dirty="0" smtClean="0"/>
              <a:t>, network</a:t>
            </a:r>
            <a:r>
              <a:rPr lang="en-US" sz="1600" dirty="0"/>
              <a:t>, etc.). A container is a conceptual entity that grants an application the privilege </a:t>
            </a:r>
            <a:r>
              <a:rPr lang="en-US" sz="1600" dirty="0" smtClean="0"/>
              <a:t> to </a:t>
            </a:r>
            <a:r>
              <a:rPr lang="en-US" sz="1600" dirty="0"/>
              <a:t>use a certain amount of resources on a given machine to run a component task. </a:t>
            </a:r>
            <a:endParaRPr lang="en-US" sz="1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
          <a:stretch>
            <a:fillRect/>
          </a:stretch>
        </p:blipFill>
        <p:spPr>
          <a:xfrm>
            <a:off x="6702744" y="1843075"/>
            <a:ext cx="5489256" cy="3730453"/>
          </a:xfrm>
          <a:prstGeom prst="rect">
            <a:avLst/>
          </a:prstGeom>
        </p:spPr>
      </p:pic>
      <p:sp>
        <p:nvSpPr>
          <p:cNvPr id="10" name="Footer Placeholder 9"/>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and </a:t>
            </a:r>
            <a:r>
              <a:rPr lang="en-US" dirty="0" err="1" smtClean="0">
                <a:latin typeface="+mn-lt"/>
              </a:rPr>
              <a:t>MapReduce</a:t>
            </a:r>
            <a:r>
              <a:rPr lang="en-US" dirty="0" smtClean="0">
                <a:latin typeface="+mn-lt"/>
              </a:rPr>
              <a:t> (MR2)</a:t>
            </a:r>
            <a:endParaRPr lang="en-US" dirty="0">
              <a:latin typeface="+mn-lt"/>
            </a:endParaRPr>
          </a:p>
        </p:txBody>
      </p:sp>
      <p:sp>
        <p:nvSpPr>
          <p:cNvPr id="3" name="Content Placeholder 2"/>
          <p:cNvSpPr>
            <a:spLocks noGrp="1"/>
          </p:cNvSpPr>
          <p:nvPr>
            <p:ph idx="1"/>
          </p:nvPr>
        </p:nvSpPr>
        <p:spPr>
          <a:xfrm>
            <a:off x="806302" y="1612974"/>
            <a:ext cx="10657114" cy="878386"/>
          </a:xfrm>
        </p:spPr>
        <p:txBody>
          <a:bodyPr>
            <a:noAutofit/>
          </a:bodyPr>
          <a:lstStyle/>
          <a:p>
            <a:r>
              <a:rPr lang="en-US" sz="2000" dirty="0" smtClean="0"/>
              <a:t>YARN does not know or care what application it is running</a:t>
            </a:r>
            <a:endParaRPr lang="en-US" sz="2000" dirty="0" smtClean="0"/>
          </a:p>
          <a:p>
            <a:pPr marL="685800" lvl="2">
              <a:spcBef>
                <a:spcPts val="1000"/>
              </a:spcBef>
            </a:pPr>
            <a:r>
              <a:rPr lang="en-US" dirty="0" smtClean="0"/>
              <a:t>Could be </a:t>
            </a:r>
            <a:r>
              <a:rPr lang="en-US" dirty="0" err="1" smtClean="0"/>
              <a:t>MapReduce</a:t>
            </a:r>
            <a:r>
              <a:rPr lang="en-US" dirty="0" smtClean="0"/>
              <a:t> or something else</a:t>
            </a:r>
            <a:endParaRPr lang="en-US" dirty="0" smtClean="0"/>
          </a:p>
          <a:p>
            <a:pPr>
              <a:buNone/>
            </a:pPr>
            <a:endParaRPr lang="en-US" sz="2000" dirty="0" smtClean="0"/>
          </a:p>
          <a:p>
            <a:r>
              <a:rPr lang="en-US" sz="2000" dirty="0" smtClean="0"/>
              <a:t>MR2 uses YARN</a:t>
            </a:r>
            <a:endParaRPr lang="en-US" sz="2000" dirty="0" smtClean="0"/>
          </a:p>
          <a:p>
            <a:pPr lvl="1"/>
            <a:r>
              <a:rPr lang="en-US" sz="2000" dirty="0" err="1" smtClean="0"/>
              <a:t>Hadoop</a:t>
            </a:r>
            <a:r>
              <a:rPr lang="en-US" sz="2000" dirty="0" smtClean="0"/>
              <a:t> includes a </a:t>
            </a:r>
            <a:r>
              <a:rPr lang="en-US" sz="2000" dirty="0" err="1" smtClean="0"/>
              <a:t>MapReduce</a:t>
            </a:r>
            <a:r>
              <a:rPr lang="en-US" sz="2000" dirty="0" smtClean="0"/>
              <a:t> Application Master to manage MR jobs</a:t>
            </a:r>
            <a:endParaRPr lang="en-US" sz="2000" dirty="0" smtClean="0"/>
          </a:p>
          <a:p>
            <a:pPr lvl="1"/>
            <a:r>
              <a:rPr lang="en-US" sz="2000" dirty="0" smtClean="0"/>
              <a:t>Each </a:t>
            </a:r>
            <a:r>
              <a:rPr lang="en-US" sz="2000" dirty="0" err="1" smtClean="0"/>
              <a:t>MapReduce</a:t>
            </a:r>
            <a:r>
              <a:rPr lang="en-US" sz="2000" dirty="0" smtClean="0"/>
              <a:t> job is a new instance of a </a:t>
            </a:r>
            <a:r>
              <a:rPr lang="en-US" sz="2000" dirty="0" err="1" smtClean="0"/>
              <a:t>MapReduce</a:t>
            </a:r>
            <a:r>
              <a:rPr lang="en-US" sz="2000" dirty="0" smtClean="0"/>
              <a:t> application</a:t>
            </a:r>
            <a:endParaRPr lang="en-US" sz="2000" dirty="0" smtClean="0"/>
          </a:p>
          <a:p>
            <a:endParaRPr lang="en-US" sz="2000" dirty="0" smtClean="0"/>
          </a:p>
          <a:p>
            <a:pPr lvl="1">
              <a:buNone/>
            </a:pPr>
            <a:r>
              <a:rPr lang="en-US" sz="2000" dirty="0" smtClean="0"/>
              <a:t>	</a:t>
            </a:r>
            <a:endParaRPr lang="en-US" sz="20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795" name="Picture 3"/>
          <p:cNvPicPr>
            <a:picLocks noChangeAspect="1" noChangeArrowheads="1"/>
          </p:cNvPicPr>
          <p:nvPr/>
        </p:nvPicPr>
        <p:blipFill>
          <a:blip r:embed="rId1"/>
          <a:srcRect/>
          <a:stretch>
            <a:fillRect/>
          </a:stretch>
        </p:blipFill>
        <p:spPr bwMode="auto">
          <a:xfrm>
            <a:off x="3451225" y="3878580"/>
            <a:ext cx="5963285" cy="2477770"/>
          </a:xfrm>
          <a:prstGeom prst="rect">
            <a:avLst/>
          </a:prstGeom>
          <a:noFill/>
          <a:ln w="9525">
            <a:noFill/>
            <a:miter lim="800000"/>
            <a:headEnd/>
            <a:tailEnd/>
          </a:ln>
          <a:effectLst/>
        </p:spPr>
      </p:pic>
      <p:sp>
        <p:nvSpPr>
          <p:cNvPr id="6" name="Footer Placeholder 5"/>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and </a:t>
            </a:r>
            <a:r>
              <a:rPr lang="en-US" dirty="0" err="1" smtClean="0">
                <a:latin typeface="+mn-lt"/>
              </a:rPr>
              <a:t>MapReduce</a:t>
            </a:r>
            <a:r>
              <a:rPr lang="en-US" dirty="0" smtClean="0">
                <a:latin typeface="+mn-lt"/>
              </a:rPr>
              <a:t> (MR2)</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818" name="Picture 2"/>
          <p:cNvPicPr>
            <a:picLocks noChangeAspect="1" noChangeArrowheads="1"/>
          </p:cNvPicPr>
          <p:nvPr/>
        </p:nvPicPr>
        <p:blipFill>
          <a:blip r:embed="rId1"/>
          <a:srcRect/>
          <a:stretch>
            <a:fillRect/>
          </a:stretch>
        </p:blipFill>
        <p:spPr bwMode="auto">
          <a:xfrm>
            <a:off x="1894840" y="1492250"/>
            <a:ext cx="8571230" cy="4961890"/>
          </a:xfrm>
          <a:prstGeom prst="rect">
            <a:avLst/>
          </a:prstGeom>
          <a:noFill/>
          <a:ln w="9525">
            <a:noFill/>
            <a:miter lim="800000"/>
            <a:headEnd/>
            <a:tailEnd/>
          </a:ln>
          <a:effectLst/>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and </a:t>
            </a:r>
            <a:r>
              <a:rPr lang="en-US" dirty="0" err="1" smtClean="0">
                <a:latin typeface="+mn-lt"/>
              </a:rPr>
              <a:t>MapReduce</a:t>
            </a:r>
            <a:r>
              <a:rPr lang="en-US" dirty="0" smtClean="0">
                <a:latin typeface="+mn-lt"/>
              </a:rPr>
              <a:t> (MR2)</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842" name="Picture 2"/>
          <p:cNvPicPr>
            <a:picLocks noChangeAspect="1" noChangeArrowheads="1"/>
          </p:cNvPicPr>
          <p:nvPr/>
        </p:nvPicPr>
        <p:blipFill>
          <a:blip r:embed="rId1"/>
          <a:srcRect/>
          <a:stretch>
            <a:fillRect/>
          </a:stretch>
        </p:blipFill>
        <p:spPr bwMode="auto">
          <a:xfrm>
            <a:off x="1819275" y="1513840"/>
            <a:ext cx="8554085" cy="4897120"/>
          </a:xfrm>
          <a:prstGeom prst="rect">
            <a:avLst/>
          </a:prstGeom>
          <a:noFill/>
          <a:ln w="9525">
            <a:noFill/>
            <a:miter lim="800000"/>
            <a:headEnd/>
            <a:tailEnd/>
          </a:ln>
          <a:effectLst/>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and </a:t>
            </a:r>
            <a:r>
              <a:rPr lang="en-US" dirty="0" err="1" smtClean="0">
                <a:latin typeface="+mn-lt"/>
              </a:rPr>
              <a:t>MapReduce</a:t>
            </a:r>
            <a:r>
              <a:rPr lang="en-US" dirty="0" smtClean="0">
                <a:latin typeface="+mn-lt"/>
              </a:rPr>
              <a:t> (MR2)</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866" name="Picture 2"/>
          <p:cNvPicPr>
            <a:picLocks noChangeAspect="1" noChangeArrowheads="1"/>
          </p:cNvPicPr>
          <p:nvPr/>
        </p:nvPicPr>
        <p:blipFill>
          <a:blip r:embed="rId1"/>
          <a:srcRect/>
          <a:stretch>
            <a:fillRect/>
          </a:stretch>
        </p:blipFill>
        <p:spPr bwMode="auto">
          <a:xfrm>
            <a:off x="1844040" y="1466850"/>
            <a:ext cx="8503920" cy="4889500"/>
          </a:xfrm>
          <a:prstGeom prst="rect">
            <a:avLst/>
          </a:prstGeom>
          <a:noFill/>
          <a:ln w="9525">
            <a:noFill/>
            <a:miter lim="800000"/>
            <a:headEnd/>
            <a:tailEnd/>
          </a:ln>
          <a:effectLst/>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and </a:t>
            </a:r>
            <a:r>
              <a:rPr lang="en-US" dirty="0" err="1" smtClean="0">
                <a:latin typeface="+mn-lt"/>
              </a:rPr>
              <a:t>MapReduce</a:t>
            </a:r>
            <a:r>
              <a:rPr lang="en-US" dirty="0" smtClean="0">
                <a:latin typeface="+mn-lt"/>
              </a:rPr>
              <a:t> (MR2)</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890" name="Picture 2"/>
          <p:cNvPicPr>
            <a:picLocks noChangeAspect="1" noChangeArrowheads="1"/>
          </p:cNvPicPr>
          <p:nvPr/>
        </p:nvPicPr>
        <p:blipFill>
          <a:blip r:embed="rId1"/>
          <a:srcRect/>
          <a:stretch>
            <a:fillRect/>
          </a:stretch>
        </p:blipFill>
        <p:spPr bwMode="auto">
          <a:xfrm>
            <a:off x="1845310" y="1522095"/>
            <a:ext cx="8502015" cy="4834255"/>
          </a:xfrm>
          <a:prstGeom prst="rect">
            <a:avLst/>
          </a:prstGeom>
          <a:noFill/>
          <a:ln w="9525">
            <a:noFill/>
            <a:miter lim="800000"/>
            <a:headEnd/>
            <a:tailEnd/>
          </a:ln>
          <a:effectLst/>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and </a:t>
            </a:r>
            <a:r>
              <a:rPr lang="en-US" dirty="0" err="1" smtClean="0">
                <a:latin typeface="+mn-lt"/>
              </a:rPr>
              <a:t>MapReduce</a:t>
            </a:r>
            <a:r>
              <a:rPr lang="en-US" dirty="0" smtClean="0">
                <a:latin typeface="+mn-lt"/>
              </a:rPr>
              <a:t> (MR2)</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914" name="Picture 2"/>
          <p:cNvPicPr>
            <a:picLocks noChangeAspect="1" noChangeArrowheads="1"/>
          </p:cNvPicPr>
          <p:nvPr/>
        </p:nvPicPr>
        <p:blipFill>
          <a:blip r:embed="rId1"/>
          <a:srcRect/>
          <a:stretch>
            <a:fillRect/>
          </a:stretch>
        </p:blipFill>
        <p:spPr bwMode="auto">
          <a:xfrm>
            <a:off x="1844040" y="1471930"/>
            <a:ext cx="8503920" cy="4884420"/>
          </a:xfrm>
          <a:prstGeom prst="rect">
            <a:avLst/>
          </a:prstGeom>
          <a:noFill/>
          <a:ln w="9525">
            <a:noFill/>
            <a:miter lim="800000"/>
            <a:headEnd/>
            <a:tailEnd/>
          </a:ln>
          <a:effectLst/>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and </a:t>
            </a:r>
            <a:r>
              <a:rPr lang="en-US" dirty="0" err="1" smtClean="0">
                <a:latin typeface="+mn-lt"/>
              </a:rPr>
              <a:t>MapReduce</a:t>
            </a:r>
            <a:r>
              <a:rPr lang="en-US" dirty="0" smtClean="0">
                <a:latin typeface="+mn-lt"/>
              </a:rPr>
              <a:t> (MR2)</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938" name="Picture 2"/>
          <p:cNvPicPr>
            <a:picLocks noChangeAspect="1" noChangeArrowheads="1"/>
          </p:cNvPicPr>
          <p:nvPr/>
        </p:nvPicPr>
        <p:blipFill>
          <a:blip r:embed="rId1"/>
          <a:srcRect/>
          <a:stretch>
            <a:fillRect/>
          </a:stretch>
        </p:blipFill>
        <p:spPr bwMode="auto">
          <a:xfrm>
            <a:off x="1818640" y="1454150"/>
            <a:ext cx="8555355" cy="4902200"/>
          </a:xfrm>
          <a:prstGeom prst="rect">
            <a:avLst/>
          </a:prstGeom>
          <a:noFill/>
          <a:ln w="9525">
            <a:noFill/>
            <a:miter lim="800000"/>
            <a:headEnd/>
            <a:tailEnd/>
          </a:ln>
          <a:effectLst/>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and </a:t>
            </a:r>
            <a:r>
              <a:rPr lang="en-US" dirty="0" err="1" smtClean="0">
                <a:latin typeface="+mn-lt"/>
              </a:rPr>
              <a:t>MapReduce</a:t>
            </a:r>
            <a:r>
              <a:rPr lang="en-US" dirty="0" smtClean="0">
                <a:latin typeface="+mn-lt"/>
              </a:rPr>
              <a:t> (MR2)</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62" name="Picture 2"/>
          <p:cNvPicPr>
            <a:picLocks noChangeAspect="1" noChangeArrowheads="1"/>
          </p:cNvPicPr>
          <p:nvPr/>
        </p:nvPicPr>
        <p:blipFill>
          <a:blip r:embed="rId1"/>
          <a:srcRect/>
          <a:stretch>
            <a:fillRect/>
          </a:stretch>
        </p:blipFill>
        <p:spPr bwMode="auto">
          <a:xfrm>
            <a:off x="1863725" y="1508125"/>
            <a:ext cx="8463915" cy="4848225"/>
          </a:xfrm>
          <a:prstGeom prst="rect">
            <a:avLst/>
          </a:prstGeom>
          <a:noFill/>
          <a:ln w="9525">
            <a:noFill/>
            <a:miter lim="800000"/>
            <a:headEnd/>
            <a:tailEnd/>
          </a:ln>
          <a:effectLst/>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Outline</a:t>
            </a:r>
            <a:endParaRPr lang="en-US" dirty="0">
              <a:latin typeface="Arial" panose="020B0604020202020204" pitchFamily="34" charset="0"/>
            </a:endParaRPr>
          </a:p>
        </p:txBody>
      </p:sp>
      <p:sp>
        <p:nvSpPr>
          <p:cNvPr id="3" name="Content Placeholder 2"/>
          <p:cNvSpPr>
            <a:spLocks noGrp="1"/>
          </p:cNvSpPr>
          <p:nvPr>
            <p:ph idx="1"/>
          </p:nvPr>
        </p:nvSpPr>
        <p:spPr/>
        <p:txBody>
          <a:bodyPr>
            <a:normAutofit lnSpcReduction="20000"/>
          </a:bodyPr>
          <a:lstStyle/>
          <a:p>
            <a:r>
              <a:rPr lang="en-US" dirty="0"/>
              <a:t>Batch Analysis frameworks</a:t>
            </a:r>
            <a:endParaRPr lang="en-US" dirty="0"/>
          </a:p>
          <a:p>
            <a:r>
              <a:rPr lang="en-US" dirty="0"/>
              <a:t>Hadoop Distributed File System (HDFS)</a:t>
            </a:r>
            <a:endParaRPr lang="en-US" dirty="0"/>
          </a:p>
          <a:p>
            <a:r>
              <a:rPr lang="en-US" dirty="0"/>
              <a:t>Hadoop and MapReduce</a:t>
            </a:r>
            <a:endParaRPr lang="en-US" dirty="0"/>
          </a:p>
          <a:p>
            <a:r>
              <a:rPr lang="en-US" dirty="0"/>
              <a:t>Pig</a:t>
            </a:r>
            <a:endParaRPr lang="en-US" dirty="0"/>
          </a:p>
          <a:p>
            <a:r>
              <a:rPr lang="en-US" dirty="0"/>
              <a:t>Apache Oozie</a:t>
            </a:r>
            <a:endParaRPr lang="en-US" dirty="0"/>
          </a:p>
          <a:p>
            <a:r>
              <a:rPr lang="en-US" dirty="0"/>
              <a:t>Apache Spark</a:t>
            </a:r>
            <a:endParaRPr lang="en-US" dirty="0"/>
          </a:p>
          <a:p>
            <a:r>
              <a:rPr lang="en-US" dirty="0"/>
              <a:t>Apache Solr</a:t>
            </a:r>
            <a:endParaRPr lang="en-US" dirty="0"/>
          </a:p>
          <a:p>
            <a:r>
              <a:rPr lang="en-US" dirty="0"/>
              <a:t>Elasticsearch</a:t>
            </a:r>
            <a:endParaRPr lang="en-US"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and </a:t>
            </a:r>
            <a:r>
              <a:rPr lang="en-US" dirty="0" err="1" smtClean="0">
                <a:latin typeface="+mn-lt"/>
              </a:rPr>
              <a:t>MapReduce</a:t>
            </a:r>
            <a:r>
              <a:rPr lang="en-US" dirty="0" smtClean="0">
                <a:latin typeface="+mn-lt"/>
              </a:rPr>
              <a:t> (MR2)</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986" name="Picture 2"/>
          <p:cNvPicPr>
            <a:picLocks noChangeAspect="1" noChangeArrowheads="1"/>
          </p:cNvPicPr>
          <p:nvPr/>
        </p:nvPicPr>
        <p:blipFill>
          <a:blip r:embed="rId1"/>
          <a:srcRect/>
          <a:stretch>
            <a:fillRect/>
          </a:stretch>
        </p:blipFill>
        <p:spPr bwMode="auto">
          <a:xfrm>
            <a:off x="1851025" y="1486535"/>
            <a:ext cx="8489315" cy="4869815"/>
          </a:xfrm>
          <a:prstGeom prst="rect">
            <a:avLst/>
          </a:prstGeom>
          <a:noFill/>
          <a:ln w="9525">
            <a:noFill/>
            <a:miter lim="800000"/>
            <a:headEnd/>
            <a:tailEnd/>
          </a:ln>
          <a:effectLst/>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and </a:t>
            </a:r>
            <a:r>
              <a:rPr lang="en-US" dirty="0" err="1" smtClean="0">
                <a:latin typeface="+mn-lt"/>
              </a:rPr>
              <a:t>MapReduce</a:t>
            </a:r>
            <a:r>
              <a:rPr lang="en-US" dirty="0" smtClean="0">
                <a:latin typeface="+mn-lt"/>
              </a:rPr>
              <a:t> (MR2)</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010" name="Picture 2"/>
          <p:cNvPicPr>
            <a:picLocks noChangeAspect="1" noChangeArrowheads="1"/>
          </p:cNvPicPr>
          <p:nvPr/>
        </p:nvPicPr>
        <p:blipFill>
          <a:blip r:embed="rId1"/>
          <a:srcRect/>
          <a:stretch>
            <a:fillRect/>
          </a:stretch>
        </p:blipFill>
        <p:spPr bwMode="auto">
          <a:xfrm>
            <a:off x="1842770" y="1477645"/>
            <a:ext cx="8505825" cy="4878705"/>
          </a:xfrm>
          <a:prstGeom prst="rect">
            <a:avLst/>
          </a:prstGeom>
          <a:noFill/>
          <a:ln w="9525">
            <a:noFill/>
            <a:miter lim="800000"/>
            <a:headEnd/>
            <a:tailEnd/>
          </a:ln>
          <a:effectLst/>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and </a:t>
            </a:r>
            <a:r>
              <a:rPr lang="en-US" dirty="0" err="1" smtClean="0">
                <a:latin typeface="+mn-lt"/>
              </a:rPr>
              <a:t>MapReduce</a:t>
            </a:r>
            <a:r>
              <a:rPr lang="en-US" dirty="0" smtClean="0">
                <a:latin typeface="+mn-lt"/>
              </a:rPr>
              <a:t> (MR2)</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034" name="Picture 2"/>
          <p:cNvPicPr>
            <a:picLocks noChangeAspect="1" noChangeArrowheads="1"/>
          </p:cNvPicPr>
          <p:nvPr/>
        </p:nvPicPr>
        <p:blipFill>
          <a:blip r:embed="rId1"/>
          <a:srcRect/>
          <a:stretch>
            <a:fillRect/>
          </a:stretch>
        </p:blipFill>
        <p:spPr bwMode="auto">
          <a:xfrm>
            <a:off x="1863725" y="1492250"/>
            <a:ext cx="8464550" cy="4864100"/>
          </a:xfrm>
          <a:prstGeom prst="rect">
            <a:avLst/>
          </a:prstGeom>
          <a:noFill/>
          <a:ln w="9525">
            <a:noFill/>
            <a:miter lim="800000"/>
            <a:headEnd/>
            <a:tailEnd/>
          </a:ln>
          <a:effectLst/>
        </p:spPr>
      </p:pic>
      <p:sp>
        <p:nvSpPr>
          <p:cNvPr id="5" name="Footer Placeholder 4"/>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and </a:t>
            </a:r>
            <a:r>
              <a:rPr lang="en-US" dirty="0" err="1" smtClean="0">
                <a:latin typeface="+mn-lt"/>
              </a:rPr>
              <a:t>MapReduce</a:t>
            </a:r>
            <a:r>
              <a:rPr lang="en-US" dirty="0" smtClean="0">
                <a:latin typeface="+mn-lt"/>
              </a:rPr>
              <a:t> (MR2)</a:t>
            </a:r>
            <a:endParaRPr lang="en-US" dirty="0">
              <a:latin typeface="+mn-lt"/>
            </a:endParaRPr>
          </a:p>
        </p:txBody>
      </p:sp>
      <p:sp>
        <p:nvSpPr>
          <p:cNvPr id="3" name="Content Placeholder 2"/>
          <p:cNvSpPr>
            <a:spLocks noGrp="1"/>
          </p:cNvSpPr>
          <p:nvPr>
            <p:ph idx="1"/>
          </p:nvPr>
        </p:nvSpPr>
        <p:spPr>
          <a:xfrm>
            <a:off x="838200" y="1825625"/>
            <a:ext cx="5057634" cy="878386"/>
          </a:xfrm>
        </p:spPr>
        <p:txBody>
          <a:bodyPr>
            <a:noAutofit/>
          </a:bodyPr>
          <a:lstStyle/>
          <a:p>
            <a:r>
              <a:rPr lang="en-US" sz="2000" dirty="0" smtClean="0"/>
              <a:t>Shuffle is an auxiliary service in YARN</a:t>
            </a:r>
            <a:endParaRPr lang="en-US" sz="2000" dirty="0" smtClean="0"/>
          </a:p>
          <a:p>
            <a:pPr lvl="1"/>
            <a:r>
              <a:rPr lang="en-US" sz="2000" dirty="0" smtClean="0"/>
              <a:t>Runs in the </a:t>
            </a:r>
            <a:r>
              <a:rPr lang="en-US" sz="2000" dirty="0" err="1" smtClean="0"/>
              <a:t>NodeManager</a:t>
            </a:r>
            <a:r>
              <a:rPr lang="en-US" sz="2000" dirty="0" smtClean="0"/>
              <a:t> JVM as a persistent service</a:t>
            </a:r>
            <a:endParaRPr lang="en-US" sz="20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058" name="Picture 2"/>
          <p:cNvPicPr>
            <a:picLocks noChangeAspect="1" noChangeArrowheads="1"/>
          </p:cNvPicPr>
          <p:nvPr/>
        </p:nvPicPr>
        <p:blipFill>
          <a:blip r:embed="rId1"/>
          <a:srcRect/>
          <a:stretch>
            <a:fillRect/>
          </a:stretch>
        </p:blipFill>
        <p:spPr bwMode="auto">
          <a:xfrm>
            <a:off x="6305267" y="1765073"/>
            <a:ext cx="5452084" cy="4774312"/>
          </a:xfrm>
          <a:prstGeom prst="rect">
            <a:avLst/>
          </a:prstGeom>
          <a:noFill/>
          <a:ln w="9525">
            <a:noFill/>
            <a:miter lim="800000"/>
            <a:headEnd/>
            <a:tailEnd/>
          </a:ln>
          <a:effectLst/>
        </p:spPr>
      </p:pic>
      <p:sp>
        <p:nvSpPr>
          <p:cNvPr id="6" name="Footer Placeholder 5"/>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YARN applications</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85" name="Picture 1"/>
          <p:cNvPicPr>
            <a:picLocks noChangeAspect="1" noChangeArrowheads="1"/>
          </p:cNvPicPr>
          <p:nvPr/>
        </p:nvPicPr>
        <p:blipFill>
          <a:blip r:embed="rId1"/>
          <a:srcRect/>
          <a:stretch>
            <a:fillRect/>
          </a:stretch>
        </p:blipFill>
        <p:spPr bwMode="auto">
          <a:xfrm>
            <a:off x="2168810" y="2153408"/>
            <a:ext cx="8039100" cy="3676650"/>
          </a:xfrm>
          <a:prstGeom prst="rect">
            <a:avLst/>
          </a:prstGeom>
          <a:noFill/>
          <a:ln w="9525">
            <a:noFill/>
            <a:miter lim="800000"/>
            <a:headEnd/>
            <a:tailEnd/>
          </a:ln>
          <a:effectLst/>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a:latin typeface="+mn-lt"/>
              </a:rPr>
              <a:t> </a:t>
            </a:r>
            <a:r>
              <a:rPr lang="en-US" dirty="0" smtClean="0">
                <a:latin typeface="+mn-lt"/>
              </a:rPr>
              <a:t>YARN Schedulers</a:t>
            </a:r>
            <a:endParaRPr lang="en-US" dirty="0">
              <a:latin typeface="+mn-lt"/>
            </a:endParaRPr>
          </a:p>
        </p:txBody>
      </p:sp>
      <p:sp>
        <p:nvSpPr>
          <p:cNvPr id="3" name="Content Placeholder 2"/>
          <p:cNvSpPr>
            <a:spLocks noGrp="1"/>
          </p:cNvSpPr>
          <p:nvPr>
            <p:ph idx="1"/>
          </p:nvPr>
        </p:nvSpPr>
        <p:spPr/>
        <p:txBody>
          <a:bodyPr>
            <a:normAutofit/>
          </a:bodyPr>
          <a:lstStyle/>
          <a:p>
            <a:r>
              <a:rPr lang="en-US" sz="2400" dirty="0" smtClean="0"/>
              <a:t>YARN scheduler </a:t>
            </a:r>
            <a:r>
              <a:rPr lang="en-US" sz="2400" dirty="0"/>
              <a:t>is a pluggable component that makes it open to support different scheduling algorithms. </a:t>
            </a:r>
            <a:endParaRPr lang="en-US" sz="2400" dirty="0"/>
          </a:p>
          <a:p>
            <a:r>
              <a:rPr lang="en-US" sz="2400" dirty="0"/>
              <a:t>The default scheduler </a:t>
            </a:r>
            <a:r>
              <a:rPr lang="en-US" sz="2400" dirty="0" smtClean="0"/>
              <a:t>is FIFO. </a:t>
            </a:r>
            <a:endParaRPr lang="en-US" sz="2400" dirty="0"/>
          </a:p>
          <a:p>
            <a:r>
              <a:rPr lang="en-US" sz="2400" dirty="0"/>
              <a:t>Two advanced schedulers are also available - the Fair Scheduler, developed at Facebook, and the Capacity Scheduler, developed at Yahoo. </a:t>
            </a:r>
            <a:endParaRPr lang="en-US" sz="2400" dirty="0"/>
          </a:p>
          <a:p>
            <a:r>
              <a:rPr lang="en-US" sz="2400" dirty="0"/>
              <a:t>The pluggable scheduler framework provides the </a:t>
            </a:r>
            <a:r>
              <a:rPr lang="en-US" sz="2400" dirty="0" smtClean="0"/>
              <a:t>flexibility </a:t>
            </a:r>
            <a:r>
              <a:rPr lang="en-US" sz="2400" dirty="0"/>
              <a:t>to support a variety of workloads with varying priority and performance constraints. </a:t>
            </a: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FIFO Scheduler</a:t>
            </a:r>
            <a:endParaRPr lang="en-US" dirty="0">
              <a:latin typeface="+mn-lt"/>
            </a:endParaRPr>
          </a:p>
        </p:txBody>
      </p:sp>
      <p:sp>
        <p:nvSpPr>
          <p:cNvPr id="3" name="Content Placeholder 2"/>
          <p:cNvSpPr>
            <a:spLocks noGrp="1"/>
          </p:cNvSpPr>
          <p:nvPr>
            <p:ph idx="1"/>
          </p:nvPr>
        </p:nvSpPr>
        <p:spPr/>
        <p:txBody>
          <a:bodyPr>
            <a:normAutofit/>
          </a:bodyPr>
          <a:lstStyle/>
          <a:p>
            <a:r>
              <a:rPr lang="en-US" sz="2400" dirty="0"/>
              <a:t>FIFO is the default scheduler </a:t>
            </a:r>
            <a:r>
              <a:rPr lang="en-US" sz="2400" dirty="0" smtClean="0"/>
              <a:t>that </a:t>
            </a:r>
            <a:r>
              <a:rPr lang="en-US" sz="2400" dirty="0"/>
              <a:t>maintains a work queue in which the jobs </a:t>
            </a:r>
            <a:r>
              <a:rPr lang="en-US" sz="2400" dirty="0" smtClean="0"/>
              <a:t>are queued</a:t>
            </a:r>
            <a:r>
              <a:rPr lang="en-US" sz="2400" dirty="0"/>
              <a:t>. </a:t>
            </a:r>
            <a:endParaRPr lang="en-US" sz="2400" dirty="0" smtClean="0"/>
          </a:p>
          <a:p>
            <a:r>
              <a:rPr lang="en-US" sz="2400" dirty="0" smtClean="0"/>
              <a:t>The </a:t>
            </a:r>
            <a:r>
              <a:rPr lang="en-US" sz="2400" dirty="0"/>
              <a:t>scheduler pulls jobs in ﬁrst in ﬁrst out manner (oldest job ﬁrst) for scheduling.</a:t>
            </a:r>
            <a:endParaRPr lang="en-US" sz="2400" dirty="0"/>
          </a:p>
          <a:p>
            <a:r>
              <a:rPr lang="en-US" sz="2400" dirty="0"/>
              <a:t>There is no concept of priority or size of job in FIFO scheduler.</a:t>
            </a:r>
            <a:endParaRPr lang="en-US" sz="24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Fair Scheduler</a:t>
            </a:r>
            <a:endParaRPr lang="en-US" dirty="0">
              <a:latin typeface="+mn-lt"/>
            </a:endParaRPr>
          </a:p>
        </p:txBody>
      </p:sp>
      <p:sp>
        <p:nvSpPr>
          <p:cNvPr id="3" name="Content Placeholder 2"/>
          <p:cNvSpPr>
            <a:spLocks noGrp="1"/>
          </p:cNvSpPr>
          <p:nvPr>
            <p:ph idx="1"/>
          </p:nvPr>
        </p:nvSpPr>
        <p:spPr/>
        <p:txBody>
          <a:bodyPr>
            <a:normAutofit/>
          </a:bodyPr>
          <a:lstStyle/>
          <a:p>
            <a:r>
              <a:rPr lang="en-US" sz="2400" dirty="0" smtClean="0"/>
              <a:t>Fair scheduling is a method of assigning resources to applications such that all apps get, on average, an equal share of resources over time.</a:t>
            </a:r>
            <a:endParaRPr lang="en-US" sz="2400" dirty="0" smtClean="0"/>
          </a:p>
          <a:p>
            <a:r>
              <a:rPr lang="en-US" sz="2400" dirty="0" smtClean="0"/>
              <a:t>The scheduler organizes apps further into "queues", and shares resources fairly between these queues. </a:t>
            </a:r>
            <a:endParaRPr lang="en-US" sz="2400" dirty="0" smtClean="0"/>
          </a:p>
          <a:p>
            <a:r>
              <a:rPr lang="en-US" sz="2400" dirty="0" smtClean="0"/>
              <a:t>By default, all users share a single queue, named "default". </a:t>
            </a:r>
            <a:endParaRPr lang="en-US" sz="2400" dirty="0" smtClean="0"/>
          </a:p>
          <a:p>
            <a:r>
              <a:rPr lang="en-US" sz="2400" dirty="0" smtClean="0"/>
              <a:t>If an app specifically lists a queue in a container resource request, the request is submitted to that queue. </a:t>
            </a:r>
            <a:endParaRPr lang="en-US" sz="2400" dirty="0" smtClean="0"/>
          </a:p>
        </p:txBody>
      </p:sp>
      <p:sp>
        <p:nvSpPr>
          <p:cNvPr id="7" name="Rectangle 6"/>
          <p:cNvSpPr/>
          <p:nvPr/>
        </p:nvSpPr>
        <p:spPr>
          <a:xfrm>
            <a:off x="-13179" y="13648"/>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Fair Scheduler</a:t>
            </a:r>
            <a:endParaRPr lang="en-US" dirty="0">
              <a:latin typeface="+mn-lt"/>
            </a:endParaRPr>
          </a:p>
        </p:txBody>
      </p:sp>
      <p:sp>
        <p:nvSpPr>
          <p:cNvPr id="3" name="Content Placeholder 2"/>
          <p:cNvSpPr>
            <a:spLocks noGrp="1"/>
          </p:cNvSpPr>
          <p:nvPr>
            <p:ph idx="1"/>
          </p:nvPr>
        </p:nvSpPr>
        <p:spPr/>
        <p:txBody>
          <a:bodyPr>
            <a:normAutofit/>
          </a:bodyPr>
          <a:lstStyle/>
          <a:p>
            <a:r>
              <a:rPr lang="en-US" sz="2000" dirty="0" smtClean="0"/>
              <a:t>Within each queue, a scheduling policy is used to share resources between the running apps. </a:t>
            </a:r>
            <a:endParaRPr lang="en-US" sz="2000" dirty="0" smtClean="0"/>
          </a:p>
          <a:p>
            <a:r>
              <a:rPr lang="en-US" sz="2000" dirty="0" smtClean="0"/>
              <a:t>In addition to providing fair sharing, the Fair Scheduler allows assigning guaranteed minimum shares to queues, which is useful for ensuring that certain users, groups or production applications always get sufficient resources. </a:t>
            </a:r>
            <a:endParaRPr lang="en-US" sz="2000" dirty="0" smtClean="0"/>
          </a:p>
          <a:p>
            <a:r>
              <a:rPr lang="en-US" sz="2000" dirty="0" smtClean="0"/>
              <a:t>When a queue contains apps, it gets at least its minimum share, but when the queue does not need its full guaranteed share, the excess is split between other running apps. </a:t>
            </a:r>
            <a:endParaRPr lang="en-US" sz="2000" dirty="0" smtClean="0"/>
          </a:p>
          <a:p>
            <a:r>
              <a:rPr lang="en-US" sz="2000" dirty="0" smtClean="0"/>
              <a:t>This lets the scheduler guarantee capacity for queues while utilizing resources efficiently when these queues don't contain applications.</a:t>
            </a:r>
            <a:endParaRPr lang="en-US" sz="2000" dirty="0" smtClean="0"/>
          </a:p>
          <a:p>
            <a:endParaRPr lang="en-US" sz="20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Capacity Scheduler</a:t>
            </a:r>
            <a:endParaRPr lang="en-US" dirty="0">
              <a:latin typeface="+mn-lt"/>
            </a:endParaRPr>
          </a:p>
        </p:txBody>
      </p:sp>
      <p:sp>
        <p:nvSpPr>
          <p:cNvPr id="3" name="Content Placeholder 2"/>
          <p:cNvSpPr>
            <a:spLocks noGrp="1"/>
          </p:cNvSpPr>
          <p:nvPr>
            <p:ph idx="1"/>
          </p:nvPr>
        </p:nvSpPr>
        <p:spPr/>
        <p:txBody>
          <a:bodyPr>
            <a:normAutofit/>
          </a:bodyPr>
          <a:lstStyle/>
          <a:p>
            <a:r>
              <a:rPr lang="en-US" sz="2000"/>
              <a:t>The CapacityScheduler is designed to run Hadoop applications as a shared, multi-tenant cluster in an operator-friendly manner while maximizing the throughput and the utilization of the cluster. </a:t>
            </a:r>
            <a:endParaRPr lang="en-US" sz="2000"/>
          </a:p>
          <a:p>
            <a:r>
              <a:rPr lang="en-US" sz="2000"/>
              <a:t>The CapacityScheduler is designed to allow sharing a large cluster while giving each organization capacity guarantees. </a:t>
            </a:r>
            <a:endParaRPr lang="en-US" sz="2000"/>
          </a:p>
          <a:p>
            <a:r>
              <a:rPr lang="en-US" sz="2000"/>
              <a:t>Sharing clusters across organizations necessitates strong support for multi-tenancy since each organization must be guaranteed capacity.</a:t>
            </a:r>
            <a:endParaRPr lang="en-US" sz="2000"/>
          </a:p>
          <a:p>
            <a:r>
              <a:rPr lang="en-US" sz="2000"/>
              <a:t>The CapacityScheduler provides a stringent set of limits to ensure that a single application or user or queue cannot consume disproportionate amount of resources in the cluster. </a:t>
            </a:r>
            <a:endParaRPr lang="en-US" sz="2000"/>
          </a:p>
          <a:p>
            <a:endParaRPr lang="en-US" sz="200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smtClean="0">
                <a:latin typeface="Arial" panose="020B0604020202020204" pitchFamily="34" charset="0"/>
              </a:rPr>
              <a:t>Big Data </a:t>
            </a:r>
            <a:r>
              <a:rPr lang="x-none" altLang="en-US" dirty="0" smtClean="0">
                <a:latin typeface="Arial" panose="020B0604020202020204" pitchFamily="34" charset="0"/>
              </a:rPr>
              <a:t>B</a:t>
            </a:r>
            <a:r>
              <a:rPr lang="en-US" dirty="0" smtClean="0">
                <a:latin typeface="Arial" panose="020B0604020202020204" pitchFamily="34" charset="0"/>
              </a:rPr>
              <a:t>atch </a:t>
            </a:r>
            <a:r>
              <a:rPr lang="x-none" altLang="en-US" dirty="0" smtClean="0">
                <a:latin typeface="Arial" panose="020B0604020202020204" pitchFamily="34" charset="0"/>
              </a:rPr>
              <a:t>P</a:t>
            </a:r>
            <a:r>
              <a:rPr lang="en-US" dirty="0" smtClean="0">
                <a:latin typeface="Arial" panose="020B0604020202020204" pitchFamily="34" charset="0"/>
              </a:rPr>
              <a:t>rocessing </a:t>
            </a:r>
            <a:r>
              <a:rPr lang="x-none" altLang="en-US" dirty="0" smtClean="0">
                <a:latin typeface="Arial" panose="020B0604020202020204" pitchFamily="34" charset="0"/>
              </a:rPr>
              <a:t>T</a:t>
            </a:r>
            <a:r>
              <a:rPr lang="en-US" dirty="0" smtClean="0">
                <a:latin typeface="Arial" panose="020B0604020202020204" pitchFamily="34" charset="0"/>
              </a:rPr>
              <a:t>ool</a:t>
            </a:r>
            <a:r>
              <a:rPr lang="x-none" altLang="en-US" dirty="0" smtClean="0">
                <a:latin typeface="Arial" panose="020B0604020202020204" pitchFamily="34" charset="0"/>
              </a:rPr>
              <a:t>s</a:t>
            </a:r>
            <a:endParaRPr lang="x-none" altLang="en-US" dirty="0" smtClean="0">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6" name="Picture 5" descr="Screenshot from 2019-08-14 12-18-48"/>
          <p:cNvPicPr>
            <a:picLocks noChangeAspect="1"/>
          </p:cNvPicPr>
          <p:nvPr/>
        </p:nvPicPr>
        <p:blipFill>
          <a:blip r:embed="rId1"/>
          <a:stretch>
            <a:fillRect/>
          </a:stretch>
        </p:blipFill>
        <p:spPr>
          <a:xfrm>
            <a:off x="1130935" y="1705610"/>
            <a:ext cx="10057765" cy="4167505"/>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Capacity Scheduler</a:t>
            </a:r>
            <a:endParaRPr lang="en-US" dirty="0">
              <a:latin typeface="+mn-lt"/>
            </a:endParaRPr>
          </a:p>
        </p:txBody>
      </p:sp>
      <p:sp>
        <p:nvSpPr>
          <p:cNvPr id="3" name="Content Placeholder 2"/>
          <p:cNvSpPr>
            <a:spLocks noGrp="1"/>
          </p:cNvSpPr>
          <p:nvPr>
            <p:ph idx="1"/>
          </p:nvPr>
        </p:nvSpPr>
        <p:spPr>
          <a:xfrm>
            <a:off x="838200" y="1583140"/>
            <a:ext cx="11062648" cy="4954138"/>
          </a:xfrm>
        </p:spPr>
        <p:txBody>
          <a:bodyPr/>
          <a:lstStyle/>
          <a:p>
            <a:r>
              <a:rPr lang="en-US" sz="2000" b="1" dirty="0" smtClean="0">
                <a:latin typeface="Arial" panose="020B0604020202020204" pitchFamily="34" charset="0"/>
                <a:cs typeface="Arial" panose="020B0604020202020204" pitchFamily="34" charset="0"/>
              </a:rPr>
              <a:t>Hierarchical Queues </a:t>
            </a:r>
            <a:r>
              <a:rPr lang="en-US" sz="2000" dirty="0" smtClean="0">
                <a:latin typeface="Arial" panose="020B0604020202020204" pitchFamily="34" charset="0"/>
                <a:cs typeface="Arial" panose="020B0604020202020204" pitchFamily="34" charset="0"/>
              </a:rPr>
              <a:t>- Hierarchy of queues is supported to ensure resources are shared among the sub-queues of an organization before other queues are allowed to use free resources, there-by providing more control and predictability.</a:t>
            </a:r>
            <a:endParaRPr lang="en-US" sz="2000" dirty="0" smtClean="0">
              <a:latin typeface="Arial" panose="020B0604020202020204" pitchFamily="34" charset="0"/>
              <a:cs typeface="Arial" panose="020B0604020202020204" pitchFamily="34" charset="0"/>
            </a:endParaRPr>
          </a:p>
          <a:p>
            <a:r>
              <a:rPr lang="en-US" sz="2000" b="1" dirty="0" smtClean="0">
                <a:latin typeface="Arial" panose="020B0604020202020204" pitchFamily="34" charset="0"/>
                <a:cs typeface="Arial" panose="020B0604020202020204" pitchFamily="34" charset="0"/>
              </a:rPr>
              <a:t>Capacity Guarantees </a:t>
            </a:r>
            <a:r>
              <a:rPr lang="en-US" sz="2000" dirty="0" smtClean="0">
                <a:latin typeface="Arial" panose="020B0604020202020204" pitchFamily="34" charset="0"/>
                <a:cs typeface="Arial" panose="020B0604020202020204" pitchFamily="34" charset="0"/>
              </a:rPr>
              <a:t>- Queues are allocated a fraction of the capacity of the grid in the sense that a certain capacity of resources will be at their disposal. </a:t>
            </a:r>
            <a:endParaRPr lang="en-US" sz="2000" dirty="0" smtClean="0">
              <a:latin typeface="Arial" panose="020B0604020202020204" pitchFamily="34" charset="0"/>
              <a:cs typeface="Arial" panose="020B0604020202020204" pitchFamily="34" charset="0"/>
            </a:endParaRPr>
          </a:p>
          <a:p>
            <a:r>
              <a:rPr lang="en-US" sz="2000" b="1" dirty="0" smtClean="0">
                <a:latin typeface="Arial" panose="020B0604020202020204" pitchFamily="34" charset="0"/>
                <a:cs typeface="Arial" panose="020B0604020202020204" pitchFamily="34" charset="0"/>
              </a:rPr>
              <a:t>Security</a:t>
            </a:r>
            <a:r>
              <a:rPr lang="en-US" sz="2000" dirty="0" smtClean="0">
                <a:latin typeface="Arial" panose="020B0604020202020204" pitchFamily="34" charset="0"/>
                <a:cs typeface="Arial" panose="020B0604020202020204" pitchFamily="34" charset="0"/>
              </a:rPr>
              <a:t> - Each queue has strict ACLs which controls which users can submit applications to individual queues. </a:t>
            </a:r>
            <a:endParaRPr lang="en-US" sz="2000" dirty="0" smtClean="0">
              <a:latin typeface="Arial" panose="020B0604020202020204" pitchFamily="34" charset="0"/>
              <a:cs typeface="Arial" panose="020B0604020202020204" pitchFamily="34" charset="0"/>
            </a:endParaRPr>
          </a:p>
          <a:p>
            <a:r>
              <a:rPr lang="en-US" sz="2000" b="1" dirty="0" smtClean="0">
                <a:latin typeface="Arial" panose="020B0604020202020204" pitchFamily="34" charset="0"/>
                <a:cs typeface="Arial" panose="020B0604020202020204" pitchFamily="34" charset="0"/>
              </a:rPr>
              <a:t>Elasticity</a:t>
            </a:r>
            <a:r>
              <a:rPr lang="en-US" sz="2000" dirty="0" smtClean="0">
                <a:latin typeface="Arial" panose="020B0604020202020204" pitchFamily="34" charset="0"/>
                <a:cs typeface="Arial" panose="020B0604020202020204" pitchFamily="34" charset="0"/>
              </a:rPr>
              <a:t> - Free resources can be allocated to any queue beyond it's capacity. </a:t>
            </a:r>
            <a:endParaRPr lang="en-US" sz="2000" dirty="0" smtClean="0">
              <a:latin typeface="Arial" panose="020B0604020202020204" pitchFamily="34" charset="0"/>
              <a:cs typeface="Arial" panose="020B0604020202020204" pitchFamily="34" charset="0"/>
            </a:endParaRPr>
          </a:p>
          <a:p>
            <a:r>
              <a:rPr lang="en-US" sz="2000" b="1" dirty="0" smtClean="0">
                <a:latin typeface="Arial" panose="020B0604020202020204" pitchFamily="34" charset="0"/>
                <a:cs typeface="Arial" panose="020B0604020202020204" pitchFamily="34" charset="0"/>
              </a:rPr>
              <a:t>Multi-tenancy </a:t>
            </a:r>
            <a:r>
              <a:rPr lang="en-US" sz="2000" dirty="0" smtClean="0">
                <a:latin typeface="Arial" panose="020B0604020202020204" pitchFamily="34" charset="0"/>
                <a:cs typeface="Arial" panose="020B0604020202020204" pitchFamily="34" charset="0"/>
              </a:rPr>
              <a:t>- Comprehensive set of limits are provided to prevent a single application, user and queue from monopolizing resources of the queue or the cluster as a whole to ensure that the cluster isn't overwhelmed.</a:t>
            </a:r>
            <a:endParaRPr lang="en-US" sz="2000" dirty="0" smtClean="0">
              <a:latin typeface="Arial" panose="020B0604020202020204" pitchFamily="34" charset="0"/>
              <a:cs typeface="Arial" panose="020B0604020202020204" pitchFamily="34" charset="0"/>
            </a:endParaRPr>
          </a:p>
          <a:p>
            <a:r>
              <a:rPr lang="en-US" sz="2000" b="1" dirty="0" smtClean="0">
                <a:latin typeface="Arial" panose="020B0604020202020204" pitchFamily="34" charset="0"/>
                <a:cs typeface="Arial" panose="020B0604020202020204" pitchFamily="34" charset="0"/>
              </a:rPr>
              <a:t>Resource-based Scheduling </a:t>
            </a:r>
            <a:r>
              <a:rPr lang="en-US" sz="2000" dirty="0" smtClean="0">
                <a:latin typeface="Arial" panose="020B0604020202020204" pitchFamily="34" charset="0"/>
                <a:cs typeface="Arial" panose="020B0604020202020204" pitchFamily="34" charset="0"/>
              </a:rPr>
              <a:t>- Support for resource-intensive applications, where-in a application can optionally specify higher resource-requirements than the default, there-by accommodating applications with differing resource requirements. </a:t>
            </a:r>
            <a:endParaRPr lang="en-US" sz="20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36550"/>
            <a:ext cx="10515600" cy="1082675"/>
          </a:xfrm>
        </p:spPr>
        <p:txBody>
          <a:bodyPr/>
          <a:lstStyle/>
          <a:p>
            <a:r>
              <a:rPr lang="en-US" dirty="0" err="1" smtClean="0">
                <a:latin typeface="+mn-lt"/>
              </a:rPr>
              <a:t>MapReduce</a:t>
            </a:r>
            <a:endParaRPr lang="en-US" dirty="0">
              <a:latin typeface="+mn-lt"/>
            </a:endParaRPr>
          </a:p>
        </p:txBody>
      </p:sp>
      <p:sp>
        <p:nvSpPr>
          <p:cNvPr id="3" name="Content Placeholder 2"/>
          <p:cNvSpPr>
            <a:spLocks noGrp="1"/>
          </p:cNvSpPr>
          <p:nvPr>
            <p:ph idx="1"/>
          </p:nvPr>
        </p:nvSpPr>
        <p:spPr>
          <a:xfrm>
            <a:off x="838200" y="1825625"/>
            <a:ext cx="6418580" cy="4351655"/>
          </a:xfrm>
        </p:spPr>
        <p:txBody>
          <a:bodyPr>
            <a:noAutofit/>
          </a:bodyPr>
          <a:lstStyle/>
          <a:p>
            <a:r>
              <a:rPr lang="en-US" sz="1800" dirty="0" err="1">
                <a:latin typeface="Arial" panose="020B0604020202020204" pitchFamily="34" charset="0"/>
                <a:cs typeface="Arial" panose="020B0604020202020204" pitchFamily="34" charset="0"/>
              </a:rPr>
              <a:t>MapReduce</a:t>
            </a:r>
            <a:r>
              <a:rPr lang="en-US" sz="1800" dirty="0">
                <a:latin typeface="Arial" panose="020B0604020202020204" pitchFamily="34" charset="0"/>
                <a:cs typeface="Arial" panose="020B0604020202020204" pitchFamily="34" charset="0"/>
              </a:rPr>
              <a:t> is a parallel data processing model for processing and analysis of massive scale data. </a:t>
            </a:r>
            <a:endParaRPr lang="en-US" sz="1800" dirty="0">
              <a:latin typeface="Arial" panose="020B0604020202020204" pitchFamily="34" charset="0"/>
              <a:cs typeface="Arial" panose="020B0604020202020204" pitchFamily="34" charset="0"/>
            </a:endParaRPr>
          </a:p>
          <a:p>
            <a:r>
              <a:rPr lang="en-US" sz="1800" dirty="0" err="1" smtClean="0">
                <a:latin typeface="Arial" panose="020B0604020202020204" pitchFamily="34" charset="0"/>
                <a:cs typeface="Arial" panose="020B0604020202020204" pitchFamily="34" charset="0"/>
              </a:rPr>
              <a:t>MapReduce</a:t>
            </a:r>
            <a:r>
              <a:rPr lang="en-US" sz="1800" dirty="0" smtClean="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phases:</a:t>
            </a:r>
            <a:endParaRPr lang="en-US" sz="1800" dirty="0">
              <a:latin typeface="Arial" panose="020B0604020202020204" pitchFamily="34" charset="0"/>
              <a:cs typeface="Arial" panose="020B0604020202020204" pitchFamily="34" charset="0"/>
            </a:endParaRPr>
          </a:p>
          <a:p>
            <a:pPr lvl="1"/>
            <a:r>
              <a:rPr lang="en-US" sz="1400" b="1" dirty="0">
                <a:latin typeface="Arial" panose="020B0604020202020204" pitchFamily="34" charset="0"/>
                <a:cs typeface="Arial" panose="020B0604020202020204" pitchFamily="34" charset="0"/>
              </a:rPr>
              <a:t>Map </a:t>
            </a:r>
            <a:r>
              <a:rPr lang="en-US" sz="1400" b="1" dirty="0" smtClean="0">
                <a:latin typeface="Arial" panose="020B0604020202020204" pitchFamily="34" charset="0"/>
                <a:cs typeface="Arial" panose="020B0604020202020204" pitchFamily="34" charset="0"/>
              </a:rPr>
              <a:t>Phase</a:t>
            </a:r>
            <a:r>
              <a:rPr lang="en-US" sz="1400" dirty="0" smtClean="0">
                <a:latin typeface="Arial" panose="020B0604020202020204" pitchFamily="34" charset="0"/>
                <a:cs typeface="Arial" panose="020B0604020202020204" pitchFamily="34" charset="0"/>
              </a:rPr>
              <a:t>: In </a:t>
            </a:r>
            <a:r>
              <a:rPr lang="en-US" sz="1400" dirty="0">
                <a:latin typeface="Arial" panose="020B0604020202020204" pitchFamily="34" charset="0"/>
                <a:cs typeface="Arial" panose="020B0604020202020204" pitchFamily="34" charset="0"/>
              </a:rPr>
              <a:t>the Map phase, data is read from a distributed file system, partitioned among a set of computing nodes in </a:t>
            </a:r>
            <a:r>
              <a:rPr lang="en-US" sz="1400" dirty="0" smtClean="0">
                <a:latin typeface="Arial" panose="020B0604020202020204" pitchFamily="34" charset="0"/>
                <a:cs typeface="Arial" panose="020B0604020202020204" pitchFamily="34" charset="0"/>
              </a:rPr>
              <a:t>the cluster</a:t>
            </a:r>
            <a:r>
              <a:rPr lang="en-US" sz="1400" dirty="0">
                <a:latin typeface="Arial" panose="020B0604020202020204" pitchFamily="34" charset="0"/>
                <a:cs typeface="Arial" panose="020B0604020202020204" pitchFamily="34" charset="0"/>
              </a:rPr>
              <a:t>, and sent to the nodes as a set of key-value pairs. </a:t>
            </a:r>
            <a:endParaRPr lang="en-US" sz="1400" dirty="0" smtClean="0">
              <a:latin typeface="Arial" panose="020B0604020202020204" pitchFamily="34" charset="0"/>
              <a:cs typeface="Arial" panose="020B0604020202020204" pitchFamily="34" charset="0"/>
            </a:endParaRPr>
          </a:p>
          <a:p>
            <a:pPr lvl="1"/>
            <a:r>
              <a:rPr lang="en-US" sz="1400" dirty="0" smtClean="0">
                <a:latin typeface="Arial" panose="020B0604020202020204" pitchFamily="34" charset="0"/>
                <a:cs typeface="Arial" panose="020B0604020202020204" pitchFamily="34" charset="0"/>
              </a:rPr>
              <a:t>The </a:t>
            </a:r>
            <a:r>
              <a:rPr lang="en-US" sz="1400" dirty="0">
                <a:latin typeface="Arial" panose="020B0604020202020204" pitchFamily="34" charset="0"/>
                <a:cs typeface="Arial" panose="020B0604020202020204" pitchFamily="34" charset="0"/>
              </a:rPr>
              <a:t>Map tasks process the </a:t>
            </a:r>
            <a:r>
              <a:rPr lang="en-US" sz="1400" dirty="0" smtClean="0">
                <a:latin typeface="Arial" panose="020B0604020202020204" pitchFamily="34" charset="0"/>
                <a:cs typeface="Arial" panose="020B0604020202020204" pitchFamily="34" charset="0"/>
              </a:rPr>
              <a:t>input records </a:t>
            </a:r>
            <a:r>
              <a:rPr lang="en-US" sz="1400" dirty="0">
                <a:latin typeface="Arial" panose="020B0604020202020204" pitchFamily="34" charset="0"/>
                <a:cs typeface="Arial" panose="020B0604020202020204" pitchFamily="34" charset="0"/>
              </a:rPr>
              <a:t>independently of each other and produce intermediate results as key-value pairs. </a:t>
            </a:r>
            <a:endParaRPr lang="en-US" sz="1400" dirty="0" smtClean="0">
              <a:latin typeface="Arial" panose="020B0604020202020204" pitchFamily="34" charset="0"/>
              <a:cs typeface="Arial" panose="020B0604020202020204" pitchFamily="34" charset="0"/>
            </a:endParaRPr>
          </a:p>
          <a:p>
            <a:pPr lvl="1"/>
            <a:r>
              <a:rPr lang="en-US" sz="1400" dirty="0" smtClean="0">
                <a:latin typeface="Arial" panose="020B0604020202020204" pitchFamily="34" charset="0"/>
                <a:cs typeface="Arial" panose="020B0604020202020204" pitchFamily="34" charset="0"/>
              </a:rPr>
              <a:t>The intermediate </a:t>
            </a:r>
            <a:r>
              <a:rPr lang="en-US" sz="1400" dirty="0">
                <a:latin typeface="Arial" panose="020B0604020202020204" pitchFamily="34" charset="0"/>
                <a:cs typeface="Arial" panose="020B0604020202020204" pitchFamily="34" charset="0"/>
              </a:rPr>
              <a:t>results are stored on the local disk of the node running the Map task. </a:t>
            </a:r>
            <a:endParaRPr lang="en-US" sz="1800" dirty="0">
              <a:latin typeface="Arial" panose="020B0604020202020204" pitchFamily="34" charset="0"/>
              <a:cs typeface="Arial" panose="020B0604020202020204" pitchFamily="34" charset="0"/>
            </a:endParaRPr>
          </a:p>
          <a:p>
            <a:pPr lvl="1"/>
            <a:r>
              <a:rPr lang="en-US" sz="1400" b="1" dirty="0">
                <a:latin typeface="Arial" panose="020B0604020202020204" pitchFamily="34" charset="0"/>
                <a:cs typeface="Arial" panose="020B0604020202020204" pitchFamily="34" charset="0"/>
              </a:rPr>
              <a:t>Reduce </a:t>
            </a:r>
            <a:r>
              <a:rPr lang="en-US" sz="1400" b="1" dirty="0" smtClean="0">
                <a:latin typeface="Arial" panose="020B0604020202020204" pitchFamily="34" charset="0"/>
                <a:cs typeface="Arial" panose="020B0604020202020204" pitchFamily="34" charset="0"/>
              </a:rPr>
              <a:t>Phase</a:t>
            </a:r>
            <a:r>
              <a:rPr lang="en-US" sz="1400" dirty="0" smtClean="0">
                <a:latin typeface="Arial" panose="020B0604020202020204" pitchFamily="34" charset="0"/>
                <a:cs typeface="Arial" panose="020B0604020202020204" pitchFamily="34" charset="0"/>
              </a:rPr>
              <a:t>: When </a:t>
            </a:r>
            <a:r>
              <a:rPr lang="en-US" sz="1400" dirty="0">
                <a:latin typeface="Arial" panose="020B0604020202020204" pitchFamily="34" charset="0"/>
                <a:cs typeface="Arial" panose="020B0604020202020204" pitchFamily="34" charset="0"/>
              </a:rPr>
              <a:t>all the Map tasks are completed, the Reduce phase begins in which the intermediate data with the same key is aggregated. </a:t>
            </a:r>
            <a:endParaRPr lang="en-US" sz="1400" dirty="0">
              <a:latin typeface="Arial" panose="020B0604020202020204" pitchFamily="34" charset="0"/>
              <a:cs typeface="Arial" panose="020B0604020202020204" pitchFamily="34" charset="0"/>
            </a:endParaRPr>
          </a:p>
          <a:p>
            <a:pPr marL="457200" lvl="1" indent="0">
              <a:buNone/>
            </a:pPr>
            <a:endParaRPr lang="en-US" sz="1400" dirty="0" smtClean="0">
              <a:latin typeface="Arial" panose="020B0604020202020204" pitchFamily="34" charset="0"/>
              <a:cs typeface="Arial" panose="020B0604020202020204" pitchFamily="34" charset="0"/>
            </a:endParaRPr>
          </a:p>
          <a:p>
            <a:pPr marL="457200" lvl="1" indent="0">
              <a:buNone/>
            </a:pPr>
            <a:r>
              <a:rPr lang="en-US" sz="1400" dirty="0">
                <a:latin typeface="Arial" panose="020B0604020202020204" pitchFamily="34" charset="0"/>
                <a:cs typeface="Arial" panose="020B0604020202020204" pitchFamily="34" charset="0"/>
                <a:sym typeface="+mn-ea"/>
              </a:rPr>
              <a:t>Optional Combine Task</a:t>
            </a:r>
            <a:endParaRPr lang="en-US" sz="1400" dirty="0">
              <a:latin typeface="Arial" panose="020B0604020202020204" pitchFamily="34" charset="0"/>
              <a:cs typeface="Arial" panose="020B0604020202020204" pitchFamily="34" charset="0"/>
            </a:endParaRPr>
          </a:p>
          <a:p>
            <a:pPr lvl="1"/>
            <a:r>
              <a:rPr lang="en-US" sz="1400" dirty="0">
                <a:latin typeface="Arial" panose="020B0604020202020204" pitchFamily="34" charset="0"/>
                <a:cs typeface="Arial" panose="020B0604020202020204" pitchFamily="34" charset="0"/>
                <a:sym typeface="+mn-ea"/>
              </a:rPr>
              <a:t>An optional Combine task can be used to perform data aggregation on the intermediate data of the same key for the output of the mapper </a:t>
            </a:r>
            <a:r>
              <a:rPr lang="en-US" sz="1400" dirty="0" smtClean="0">
                <a:latin typeface="Arial" panose="020B0604020202020204" pitchFamily="34" charset="0"/>
                <a:cs typeface="Arial" panose="020B0604020202020204" pitchFamily="34" charset="0"/>
                <a:sym typeface="+mn-ea"/>
              </a:rPr>
              <a:t>before transferring </a:t>
            </a:r>
            <a:r>
              <a:rPr lang="en-US" sz="1400" dirty="0">
                <a:latin typeface="Arial" panose="020B0604020202020204" pitchFamily="34" charset="0"/>
                <a:cs typeface="Arial" panose="020B0604020202020204" pitchFamily="34" charset="0"/>
                <a:sym typeface="+mn-ea"/>
              </a:rPr>
              <a:t>the output to the Reduce task. </a:t>
            </a:r>
            <a:endParaRPr lang="en-US" sz="1400" dirty="0" smtClean="0">
              <a:latin typeface="Arial" panose="020B0604020202020204" pitchFamily="34" charset="0"/>
              <a:cs typeface="Arial" panose="020B0604020202020204" pitchFamily="34" charset="0"/>
            </a:endParaRPr>
          </a:p>
          <a:p>
            <a:pPr marL="457200" lvl="1" indent="0">
              <a:buNone/>
            </a:pPr>
            <a:endParaRPr lang="en-US" sz="1400" dirty="0" smtClean="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1"/>
          <a:stretch>
            <a:fillRect/>
          </a:stretch>
        </p:blipFill>
        <p:spPr>
          <a:xfrm>
            <a:off x="7484392" y="1516847"/>
            <a:ext cx="4077053" cy="2171888"/>
          </a:xfrm>
          <a:prstGeom prst="rect">
            <a:avLst/>
          </a:prstGeom>
        </p:spPr>
      </p:pic>
      <p:pic>
        <p:nvPicPr>
          <p:cNvPr id="8" name="Picture 7"/>
          <p:cNvPicPr>
            <a:picLocks noChangeAspect="1"/>
          </p:cNvPicPr>
          <p:nvPr/>
        </p:nvPicPr>
        <p:blipFill>
          <a:blip r:embed="rId2"/>
          <a:stretch>
            <a:fillRect/>
          </a:stretch>
        </p:blipFill>
        <p:spPr>
          <a:xfrm>
            <a:off x="7484110" y="3688715"/>
            <a:ext cx="4473623" cy="2982415"/>
          </a:xfrm>
          <a:prstGeom prst="rect">
            <a:avLst/>
          </a:prstGeom>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sym typeface="+mn-ea"/>
              </a:rPr>
              <a:t> Numerical Summarization</a:t>
            </a:r>
            <a:endParaRPr lang="en-GB" altLang="en-US">
              <a:sym typeface="+mn-ea"/>
            </a:endParaRPr>
          </a:p>
        </p:txBody>
      </p:sp>
      <p:sp>
        <p:nvSpPr>
          <p:cNvPr id="6" name="Content Placeholder 2"/>
          <p:cNvSpPr>
            <a:spLocks noGrp="1"/>
          </p:cNvSpPr>
          <p:nvPr/>
        </p:nvSpPr>
        <p:spPr>
          <a:xfrm>
            <a:off x="638810" y="1459865"/>
            <a:ext cx="11182985" cy="446849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r>
              <a:rPr lang="en-GB" altLang="en-US" sz="2400"/>
              <a:t>Numerical summarization patterns are used to compute various statistics such as counts, maximum, minimum, mean, etc. </a:t>
            </a:r>
            <a:endParaRPr lang="en-GB" altLang="en-US" sz="2400"/>
          </a:p>
        </p:txBody>
      </p:sp>
      <p:pic>
        <p:nvPicPr>
          <p:cNvPr id="5" name="Content Placeholder 4"/>
          <p:cNvPicPr>
            <a:picLocks noChangeAspect="1"/>
          </p:cNvPicPr>
          <p:nvPr>
            <p:ph idx="1"/>
          </p:nvPr>
        </p:nvPicPr>
        <p:blipFill>
          <a:blip r:embed="rId1"/>
          <a:stretch>
            <a:fillRect/>
          </a:stretch>
        </p:blipFill>
        <p:spPr>
          <a:xfrm rot="5400000">
            <a:off x="4077970" y="-1063625"/>
            <a:ext cx="4036060" cy="11211560"/>
          </a:xfrm>
          <a:prstGeom prst="rect">
            <a:avLst/>
          </a:prstGeom>
        </p:spPr>
      </p:pic>
      <p:sp>
        <p:nvSpPr>
          <p:cNvPr id="3" name="Footer Placeholder 2"/>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sym typeface="+mn-ea"/>
              </a:rPr>
              <a:t> Top-N</a:t>
            </a:r>
            <a:endParaRPr lang="en-GB" altLang="en-US">
              <a:sym typeface="+mn-ea"/>
            </a:endParaRPr>
          </a:p>
        </p:txBody>
      </p:sp>
      <p:pic>
        <p:nvPicPr>
          <p:cNvPr id="4" name="Content Placeholder 3"/>
          <p:cNvPicPr>
            <a:picLocks noChangeAspect="1"/>
          </p:cNvPicPr>
          <p:nvPr>
            <p:ph idx="1"/>
          </p:nvPr>
        </p:nvPicPr>
        <p:blipFill>
          <a:blip r:embed="rId1"/>
          <a:stretch>
            <a:fillRect/>
          </a:stretch>
        </p:blipFill>
        <p:spPr>
          <a:xfrm rot="5400000">
            <a:off x="3665855" y="-1645920"/>
            <a:ext cx="5072380" cy="11457305"/>
          </a:xfrm>
          <a:prstGeom prst="rect">
            <a:avLst/>
          </a:prstGeom>
        </p:spPr>
      </p:pic>
      <p:sp>
        <p:nvSpPr>
          <p:cNvPr id="3" name="Footer Placeholder 2"/>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sym typeface="+mn-ea"/>
              </a:rPr>
              <a:t>Filter</a:t>
            </a:r>
            <a:endParaRPr lang="en-GB" altLang="en-US">
              <a:sym typeface="+mn-ea"/>
            </a:endParaRPr>
          </a:p>
        </p:txBody>
      </p:sp>
      <p:sp>
        <p:nvSpPr>
          <p:cNvPr id="6" name="Content Placeholder 2"/>
          <p:cNvSpPr>
            <a:spLocks noGrp="1"/>
          </p:cNvSpPr>
          <p:nvPr/>
        </p:nvSpPr>
        <p:spPr>
          <a:xfrm>
            <a:off x="443865" y="1691005"/>
            <a:ext cx="11377930" cy="446849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r>
              <a:rPr lang="en-GB" altLang="en-US" sz="2400"/>
              <a:t>The ﬁltering pattern is used to ﬁlter out a subset of the records based on a ﬁltering criteria.</a:t>
            </a:r>
            <a:endParaRPr lang="en-GB" altLang="en-US" sz="2400"/>
          </a:p>
        </p:txBody>
      </p:sp>
      <p:pic>
        <p:nvPicPr>
          <p:cNvPr id="4" name="Content Placeholder 3"/>
          <p:cNvPicPr>
            <a:picLocks noChangeAspect="1"/>
          </p:cNvPicPr>
          <p:nvPr>
            <p:ph idx="1"/>
          </p:nvPr>
        </p:nvPicPr>
        <p:blipFill>
          <a:blip r:embed="rId1"/>
          <a:stretch>
            <a:fillRect/>
          </a:stretch>
        </p:blipFill>
        <p:spPr>
          <a:xfrm rot="5400000">
            <a:off x="4697095" y="-1711325"/>
            <a:ext cx="2796540" cy="11707495"/>
          </a:xfrm>
          <a:prstGeom prst="rect">
            <a:avLst/>
          </a:prstGeom>
        </p:spPr>
      </p:pic>
      <p:sp>
        <p:nvSpPr>
          <p:cNvPr id="3" name="Footer Placeholder 2"/>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sym typeface="+mn-ea"/>
              </a:rPr>
              <a:t>Distinct</a:t>
            </a:r>
            <a:endParaRPr lang="en-GB" altLang="en-US">
              <a:sym typeface="+mn-ea"/>
            </a:endParaRPr>
          </a:p>
        </p:txBody>
      </p:sp>
      <p:sp>
        <p:nvSpPr>
          <p:cNvPr id="6" name="Content Placeholder 2"/>
          <p:cNvSpPr>
            <a:spLocks noGrp="1"/>
          </p:cNvSpPr>
          <p:nvPr/>
        </p:nvSpPr>
        <p:spPr>
          <a:xfrm>
            <a:off x="1273175" y="1691005"/>
            <a:ext cx="10548620" cy="446849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r>
              <a:rPr lang="en-GB" altLang="en-US" sz="2400"/>
              <a:t>Distinct pattern is used to ﬁlter out duplicate records or emit distinct values of sub-ﬁelds in </a:t>
            </a:r>
            <a:r>
              <a:rPr lang="en-US" altLang="en-GB" sz="2400"/>
              <a:t>t</a:t>
            </a:r>
            <a:r>
              <a:rPr lang="en-GB" altLang="en-US" sz="2400"/>
              <a:t>he dataset.</a:t>
            </a:r>
            <a:endParaRPr lang="en-GB" altLang="en-US" sz="2400"/>
          </a:p>
        </p:txBody>
      </p:sp>
      <p:pic>
        <p:nvPicPr>
          <p:cNvPr id="4" name="Content Placeholder 3"/>
          <p:cNvPicPr>
            <a:picLocks noChangeAspect="1"/>
          </p:cNvPicPr>
          <p:nvPr>
            <p:ph idx="1"/>
          </p:nvPr>
        </p:nvPicPr>
        <p:blipFill>
          <a:blip r:embed="rId1"/>
          <a:stretch>
            <a:fillRect/>
          </a:stretch>
        </p:blipFill>
        <p:spPr>
          <a:xfrm rot="5400000">
            <a:off x="4215765" y="-209550"/>
            <a:ext cx="4112260" cy="9589135"/>
          </a:xfrm>
          <a:prstGeom prst="rect">
            <a:avLst/>
          </a:prstGeom>
        </p:spPr>
      </p:pic>
      <p:sp>
        <p:nvSpPr>
          <p:cNvPr id="3" name="Footer Placeholder 2"/>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sym typeface="+mn-ea"/>
              </a:rPr>
              <a:t>Binning</a:t>
            </a:r>
            <a:endParaRPr lang="en-GB" altLang="en-US">
              <a:sym typeface="+mn-ea"/>
            </a:endParaRPr>
          </a:p>
        </p:txBody>
      </p:sp>
      <p:sp>
        <p:nvSpPr>
          <p:cNvPr id="6" name="Content Placeholder 2"/>
          <p:cNvSpPr>
            <a:spLocks noGrp="1"/>
          </p:cNvSpPr>
          <p:nvPr/>
        </p:nvSpPr>
        <p:spPr>
          <a:xfrm>
            <a:off x="1273175" y="1691005"/>
            <a:ext cx="10548620" cy="446849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r>
              <a:rPr lang="en-GB" altLang="en-US" sz="2400"/>
              <a:t>The Binning pattern is used to partition records into bins or categories.</a:t>
            </a:r>
            <a:endParaRPr lang="en-GB" altLang="en-US" sz="2400"/>
          </a:p>
        </p:txBody>
      </p:sp>
      <p:pic>
        <p:nvPicPr>
          <p:cNvPr id="8" name="Content Placeholder 7"/>
          <p:cNvPicPr>
            <a:picLocks noChangeAspect="1"/>
          </p:cNvPicPr>
          <p:nvPr>
            <p:ph idx="1"/>
          </p:nvPr>
        </p:nvPicPr>
        <p:blipFill>
          <a:blip r:embed="rId1"/>
          <a:stretch>
            <a:fillRect/>
          </a:stretch>
        </p:blipFill>
        <p:spPr>
          <a:xfrm rot="5400000">
            <a:off x="4135120" y="-1645920"/>
            <a:ext cx="3938270" cy="11673205"/>
          </a:xfrm>
          <a:prstGeom prst="rect">
            <a:avLst/>
          </a:prstGeom>
        </p:spPr>
      </p:pic>
      <p:sp>
        <p:nvSpPr>
          <p:cNvPr id="3" name="Footer Placeholder 2"/>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sym typeface="+mn-ea"/>
              </a:rPr>
              <a:t> Inverted Index</a:t>
            </a:r>
            <a:endParaRPr lang="en-GB" altLang="en-US">
              <a:sym typeface="+mn-ea"/>
            </a:endParaRPr>
          </a:p>
        </p:txBody>
      </p:sp>
      <p:sp>
        <p:nvSpPr>
          <p:cNvPr id="6" name="Content Placeholder 2"/>
          <p:cNvSpPr>
            <a:spLocks noGrp="1"/>
          </p:cNvSpPr>
          <p:nvPr/>
        </p:nvSpPr>
        <p:spPr>
          <a:xfrm>
            <a:off x="765810" y="1691005"/>
            <a:ext cx="11055985" cy="446849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r>
              <a:rPr lang="en-GB" altLang="en-US" sz="2400"/>
              <a:t>An inverted index is an index data structure which stores the mapping from the content (such as words in a document or on a webpage) to the location of the content (such as document ﬁlename or a page URL). </a:t>
            </a:r>
            <a:endParaRPr lang="en-GB" altLang="en-US" sz="2400"/>
          </a:p>
        </p:txBody>
      </p:sp>
      <p:pic>
        <p:nvPicPr>
          <p:cNvPr id="4" name="Content Placeholder 3"/>
          <p:cNvPicPr>
            <a:picLocks noChangeAspect="1"/>
          </p:cNvPicPr>
          <p:nvPr>
            <p:ph idx="1"/>
          </p:nvPr>
        </p:nvPicPr>
        <p:blipFill>
          <a:blip r:embed="rId1"/>
          <a:stretch>
            <a:fillRect/>
          </a:stretch>
        </p:blipFill>
        <p:spPr>
          <a:xfrm rot="5400000">
            <a:off x="4142740" y="333375"/>
            <a:ext cx="3923030" cy="8608695"/>
          </a:xfrm>
          <a:prstGeom prst="rect">
            <a:avLst/>
          </a:prstGeom>
        </p:spPr>
      </p:pic>
      <p:sp>
        <p:nvSpPr>
          <p:cNvPr id="3" name="Footer Placeholder 2"/>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sym typeface="+mn-ea"/>
              </a:rPr>
              <a:t>Sorting</a:t>
            </a:r>
            <a:endParaRPr lang="en-GB" altLang="en-US">
              <a:sym typeface="+mn-ea"/>
            </a:endParaRPr>
          </a:p>
        </p:txBody>
      </p:sp>
      <p:sp>
        <p:nvSpPr>
          <p:cNvPr id="6" name="Content Placeholder 2"/>
          <p:cNvSpPr>
            <a:spLocks noGrp="1"/>
          </p:cNvSpPr>
          <p:nvPr/>
        </p:nvSpPr>
        <p:spPr>
          <a:xfrm>
            <a:off x="1273175" y="1691005"/>
            <a:ext cx="10548620" cy="446849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r>
              <a:rPr lang="en-GB" altLang="en-US" sz="2400"/>
              <a:t>The sorting pattern is used to sort the records based on a particular ﬁeld.</a:t>
            </a:r>
            <a:endParaRPr lang="en-GB" altLang="en-US" sz="2400"/>
          </a:p>
        </p:txBody>
      </p:sp>
      <p:pic>
        <p:nvPicPr>
          <p:cNvPr id="4" name="Content Placeholder 3"/>
          <p:cNvPicPr>
            <a:picLocks noChangeAspect="1"/>
          </p:cNvPicPr>
          <p:nvPr>
            <p:ph idx="1"/>
          </p:nvPr>
        </p:nvPicPr>
        <p:blipFill>
          <a:blip r:embed="rId1"/>
          <a:stretch>
            <a:fillRect/>
          </a:stretch>
        </p:blipFill>
        <p:spPr>
          <a:xfrm rot="5400000">
            <a:off x="4690110" y="-1468755"/>
            <a:ext cx="2812415" cy="11506835"/>
          </a:xfrm>
          <a:prstGeom prst="rect">
            <a:avLst/>
          </a:prstGeom>
        </p:spPr>
      </p:pic>
      <p:sp>
        <p:nvSpPr>
          <p:cNvPr id="3" name="Footer Placeholder 2"/>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sym typeface="+mn-ea"/>
              </a:rPr>
              <a:t>Joins</a:t>
            </a:r>
            <a:endParaRPr lang="en-GB" altLang="en-US">
              <a:sym typeface="+mn-ea"/>
            </a:endParaRPr>
          </a:p>
        </p:txBody>
      </p:sp>
      <p:sp>
        <p:nvSpPr>
          <p:cNvPr id="6" name="Content Placeholder 2"/>
          <p:cNvSpPr>
            <a:spLocks noGrp="1"/>
          </p:cNvSpPr>
          <p:nvPr/>
        </p:nvSpPr>
        <p:spPr>
          <a:xfrm>
            <a:off x="1273175" y="1691005"/>
            <a:ext cx="4779010" cy="446849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r>
              <a:rPr lang="en-GB" altLang="en-US" sz="2400"/>
              <a:t>When datasets contain multiple ﬁles, joins are used to combine the records in the ﬁles for further processing. </a:t>
            </a:r>
            <a:endParaRPr lang="en-GB" altLang="en-US" sz="2400"/>
          </a:p>
          <a:p>
            <a:pPr marL="285750" indent="-285750"/>
            <a:r>
              <a:rPr lang="en-GB" altLang="en-US" sz="2400"/>
              <a:t>Joins combine two or more datasets or records in multiple ﬁles, based on a ﬁeld (called the join attribute or foreign key). </a:t>
            </a:r>
            <a:endParaRPr lang="en-GB" altLang="en-US" sz="2400"/>
          </a:p>
        </p:txBody>
      </p:sp>
      <p:pic>
        <p:nvPicPr>
          <p:cNvPr id="4" name="Content Placeholder 3"/>
          <p:cNvPicPr>
            <a:picLocks noChangeAspect="1"/>
          </p:cNvPicPr>
          <p:nvPr>
            <p:ph idx="1"/>
          </p:nvPr>
        </p:nvPicPr>
        <p:blipFill>
          <a:blip r:embed="rId1"/>
          <a:stretch>
            <a:fillRect/>
          </a:stretch>
        </p:blipFill>
        <p:spPr>
          <a:xfrm>
            <a:off x="5894705" y="2014220"/>
            <a:ext cx="5629910" cy="4351655"/>
          </a:xfrm>
          <a:prstGeom prst="rect">
            <a:avLst/>
          </a:prstGeom>
        </p:spPr>
      </p:pic>
      <p:sp>
        <p:nvSpPr>
          <p:cNvPr id="3" name="Footer Placeholder 2"/>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t>HDFS</a:t>
            </a:r>
            <a:endParaRPr lang="en-GB" altLang="en-US"/>
          </a:p>
        </p:txBody>
      </p:sp>
      <p:sp>
        <p:nvSpPr>
          <p:cNvPr id="3" name="Content Placeholder 2"/>
          <p:cNvSpPr>
            <a:spLocks noGrp="1"/>
          </p:cNvSpPr>
          <p:nvPr>
            <p:ph idx="1"/>
          </p:nvPr>
        </p:nvSpPr>
        <p:spPr/>
        <p:txBody>
          <a:bodyPr>
            <a:normAutofit/>
          </a:bodyPr>
          <a:p>
            <a:r>
              <a:rPr lang="en-GB" altLang="en-US"/>
              <a:t>HDFS is a distributed ﬁle system (DFS) that runs on large clusters and provides high-throughput access to data.   </a:t>
            </a:r>
            <a:endParaRPr lang="en-GB" altLang="en-US"/>
          </a:p>
          <a:p>
            <a:r>
              <a:rPr lang="en-GB" altLang="en-US"/>
              <a:t>HDFS is a highly fault-tolerant system and is designed to work with commodity hardware.  </a:t>
            </a:r>
            <a:endParaRPr lang="en-GB" altLang="en-US"/>
          </a:p>
          <a:p>
            <a:r>
              <a:rPr lang="en-GB" altLang="en-US"/>
              <a:t>HDFS stores each ﬁle as a sequence of blocks.   </a:t>
            </a:r>
            <a:endParaRPr lang="en-GB" altLang="en-US"/>
          </a:p>
          <a:p>
            <a:r>
              <a:rPr lang="en-GB" altLang="en-US"/>
              <a:t>The blocks of each ﬁle are replicated on multiple machines in a cluster to provide fault tolerance.</a:t>
            </a:r>
            <a:endParaRPr lang="en-GB" altLang="en-US"/>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sym typeface="+mn-ea"/>
              </a:rPr>
              <a:t>Joins</a:t>
            </a:r>
            <a:endParaRPr lang="en-US" altLang="en-GB">
              <a:sym typeface="+mn-ea"/>
            </a:endParaRPr>
          </a:p>
        </p:txBody>
      </p:sp>
      <p:pic>
        <p:nvPicPr>
          <p:cNvPr id="5" name="Content Placeholder 4"/>
          <p:cNvPicPr>
            <a:picLocks noChangeAspect="1"/>
          </p:cNvPicPr>
          <p:nvPr>
            <p:ph idx="1"/>
          </p:nvPr>
        </p:nvPicPr>
        <p:blipFill>
          <a:blip r:embed="rId1"/>
          <a:stretch>
            <a:fillRect/>
          </a:stretch>
        </p:blipFill>
        <p:spPr>
          <a:xfrm rot="5400000">
            <a:off x="4231640" y="-1856740"/>
            <a:ext cx="3729355" cy="11685905"/>
          </a:xfrm>
          <a:prstGeom prst="rect">
            <a:avLst/>
          </a:prstGeom>
        </p:spPr>
      </p:pic>
      <p:sp>
        <p:nvSpPr>
          <p:cNvPr id="3" name="Footer Placeholder 2"/>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Rectangle 7"/>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9" name="Rectangle 8"/>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t> Hortonworks Data Platform (HDP)</a:t>
            </a:r>
            <a:endParaRPr lang="en-GB" altLang="en-US"/>
          </a:p>
        </p:txBody>
      </p:sp>
      <p:sp>
        <p:nvSpPr>
          <p:cNvPr id="3" name="Content Placeholder 2"/>
          <p:cNvSpPr>
            <a:spLocks noGrp="1"/>
          </p:cNvSpPr>
          <p:nvPr>
            <p:ph idx="1"/>
          </p:nvPr>
        </p:nvSpPr>
        <p:spPr/>
        <p:txBody>
          <a:bodyPr>
            <a:normAutofit/>
          </a:bodyPr>
          <a:p>
            <a:r>
              <a:rPr lang="en-GB" altLang="en-US" sz="2400"/>
              <a:t>The Hortonworks Data Platform (HDP) is an open source platform distribution comprising of various big data frameworks for data access and integration, batch processing, real-time processing, interactive querying, security and operations tools. The key frameworks in the HDP stack  include:</a:t>
            </a:r>
            <a:endParaRPr lang="en-GB" altLang="en-US" sz="2400"/>
          </a:p>
          <a:p>
            <a:pPr lvl="1"/>
            <a:endParaRPr lang="en-GB" altLang="en-US" sz="2000"/>
          </a:p>
          <a:p>
            <a:endParaRPr lang="en-GB" altLang="en-US" sz="2000"/>
          </a:p>
        </p:txBody>
      </p:sp>
      <p:sp>
        <p:nvSpPr>
          <p:cNvPr id="4" name="Text Box 3"/>
          <p:cNvSpPr txBox="1"/>
          <p:nvPr/>
        </p:nvSpPr>
        <p:spPr>
          <a:xfrm>
            <a:off x="1860550" y="4023995"/>
            <a:ext cx="2540000" cy="2227580"/>
          </a:xfrm>
          <a:prstGeom prst="rect">
            <a:avLst/>
          </a:prstGeom>
          <a:noFill/>
        </p:spPr>
        <p:txBody>
          <a:bodyPr wrap="square" rtlCol="0" anchor="t">
            <a:spAutoFit/>
          </a:bodyPr>
          <a:p>
            <a:pPr marL="285750" indent="-285750">
              <a:buFont typeface="Arial" panose="020B0604020202020204" pitchFamily="34" charset="0"/>
              <a:buChar char="•"/>
            </a:pPr>
            <a:r>
              <a:rPr lang="en-GB" altLang="en-US" sz="2000"/>
              <a:t>Hadoop</a:t>
            </a:r>
            <a:endParaRPr lang="en-GB" altLang="en-US" sz="2000"/>
          </a:p>
          <a:p>
            <a:pPr marL="285750" indent="-285750">
              <a:buFont typeface="Arial" panose="020B0604020202020204" pitchFamily="34" charset="0"/>
              <a:buChar char="•"/>
            </a:pPr>
            <a:r>
              <a:rPr lang="en-GB" altLang="en-US" sz="2000"/>
              <a:t>YARN</a:t>
            </a:r>
            <a:endParaRPr lang="en-GB" altLang="en-US" sz="2000"/>
          </a:p>
          <a:p>
            <a:pPr marL="285750" indent="-285750">
              <a:buFont typeface="Arial" panose="020B0604020202020204" pitchFamily="34" charset="0"/>
              <a:buChar char="•"/>
            </a:pPr>
            <a:r>
              <a:rPr lang="en-GB" altLang="en-US" sz="2000"/>
              <a:t>HDFS</a:t>
            </a:r>
            <a:endParaRPr lang="en-GB" altLang="en-US" sz="2000"/>
          </a:p>
          <a:p>
            <a:pPr marL="285750" indent="-285750">
              <a:buFont typeface="Arial" panose="020B0604020202020204" pitchFamily="34" charset="0"/>
              <a:buChar char="•"/>
            </a:pPr>
            <a:r>
              <a:rPr lang="en-GB" altLang="en-US" sz="2000"/>
              <a:t>HBase</a:t>
            </a:r>
            <a:endParaRPr lang="en-GB" altLang="en-US" sz="2000"/>
          </a:p>
          <a:p>
            <a:pPr marL="285750" indent="-285750">
              <a:buFont typeface="Arial" panose="020B0604020202020204" pitchFamily="34" charset="0"/>
              <a:buChar char="•"/>
            </a:pPr>
            <a:r>
              <a:rPr lang="en-GB" altLang="en-US" sz="2000"/>
              <a:t>Hive</a:t>
            </a:r>
            <a:endParaRPr lang="en-GB" altLang="en-US" sz="2000"/>
          </a:p>
          <a:p>
            <a:pPr marL="285750" indent="-285750">
              <a:buFont typeface="Arial" panose="020B0604020202020204" pitchFamily="34" charset="0"/>
              <a:buChar char="•"/>
            </a:pPr>
            <a:r>
              <a:rPr lang="en-GB" altLang="en-US" sz="2000"/>
              <a:t>Pig</a:t>
            </a:r>
            <a:endParaRPr lang="en-GB" altLang="en-US" sz="2000"/>
          </a:p>
          <a:p>
            <a:pPr marL="285750" indent="-285750">
              <a:buFont typeface="Arial" panose="020B0604020202020204" pitchFamily="34" charset="0"/>
              <a:buChar char="•"/>
            </a:pPr>
            <a:r>
              <a:rPr lang="en-GB" altLang="en-US" sz="2000"/>
              <a:t>Sqoop</a:t>
            </a:r>
            <a:endParaRPr lang="en-GB" altLang="en-US" sz="2000"/>
          </a:p>
        </p:txBody>
      </p:sp>
      <p:sp>
        <p:nvSpPr>
          <p:cNvPr id="5" name="Text Box 4"/>
          <p:cNvSpPr txBox="1"/>
          <p:nvPr/>
        </p:nvSpPr>
        <p:spPr>
          <a:xfrm>
            <a:off x="4826000" y="4176395"/>
            <a:ext cx="2540000" cy="1922780"/>
          </a:xfrm>
          <a:prstGeom prst="rect">
            <a:avLst/>
          </a:prstGeom>
          <a:noFill/>
        </p:spPr>
        <p:txBody>
          <a:bodyPr wrap="square" rtlCol="0" anchor="t">
            <a:spAutoFit/>
          </a:bodyPr>
          <a:p>
            <a:pPr marL="285750" indent="-285750">
              <a:buFont typeface="Arial" panose="020B0604020202020204" pitchFamily="34" charset="0"/>
              <a:buChar char="•"/>
            </a:pPr>
            <a:r>
              <a:rPr lang="en-GB" altLang="en-US" sz="2000"/>
              <a:t>Flume</a:t>
            </a:r>
            <a:endParaRPr lang="en-GB" altLang="en-US" sz="2000"/>
          </a:p>
          <a:p>
            <a:pPr marL="285750" indent="-285750">
              <a:buFont typeface="Arial" panose="020B0604020202020204" pitchFamily="34" charset="0"/>
              <a:buChar char="•"/>
            </a:pPr>
            <a:r>
              <a:rPr lang="en-GB" altLang="en-US" sz="2000"/>
              <a:t>Oozie</a:t>
            </a:r>
            <a:endParaRPr lang="en-GB" altLang="en-US" sz="2000"/>
          </a:p>
          <a:p>
            <a:pPr marL="285750" indent="-285750">
              <a:buFont typeface="Arial" panose="020B0604020202020204" pitchFamily="34" charset="0"/>
              <a:buChar char="•"/>
            </a:pPr>
            <a:r>
              <a:rPr lang="en-GB" altLang="en-US" sz="2000"/>
              <a:t>Storm</a:t>
            </a:r>
            <a:endParaRPr lang="en-GB" altLang="en-US" sz="2000"/>
          </a:p>
          <a:p>
            <a:pPr marL="285750" indent="-285750">
              <a:buFont typeface="Arial" panose="020B0604020202020204" pitchFamily="34" charset="0"/>
              <a:buChar char="•"/>
            </a:pPr>
            <a:r>
              <a:rPr lang="en-GB" altLang="en-US" sz="2000"/>
              <a:t>Zookeeper</a:t>
            </a:r>
            <a:endParaRPr lang="en-GB" altLang="en-US" sz="2000"/>
          </a:p>
          <a:p>
            <a:pPr marL="285750" indent="-285750">
              <a:buFont typeface="Arial" panose="020B0604020202020204" pitchFamily="34" charset="0"/>
              <a:buChar char="•"/>
            </a:pPr>
            <a:r>
              <a:rPr lang="en-GB" altLang="en-US" sz="2000"/>
              <a:t>Kafka</a:t>
            </a:r>
            <a:endParaRPr lang="en-GB" altLang="en-US" sz="2000"/>
          </a:p>
          <a:p>
            <a:pPr marL="285750" indent="-285750">
              <a:buFont typeface="Arial" panose="020B0604020202020204" pitchFamily="34" charset="0"/>
              <a:buChar char="•"/>
            </a:pPr>
            <a:r>
              <a:rPr lang="en-GB" altLang="en-US" sz="2000"/>
              <a:t>Spark</a:t>
            </a:r>
            <a:endParaRPr lang="en-GB" altLang="en-US" sz="2000"/>
          </a:p>
        </p:txBody>
      </p:sp>
      <p:sp>
        <p:nvSpPr>
          <p:cNvPr id="7" name="Footer Placeholder 6"/>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0" y="-889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889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45845"/>
          </a:xfrm>
        </p:spPr>
        <p:txBody>
          <a:bodyPr/>
          <a:p>
            <a:r>
              <a:rPr lang="en-US" altLang="en-GB"/>
              <a:t>Setting up HDP on AWS EC2 Instance </a:t>
            </a:r>
            <a:endParaRPr lang="en-US" altLang="en-GB"/>
          </a:p>
        </p:txBody>
      </p:sp>
      <p:sp>
        <p:nvSpPr>
          <p:cNvPr id="6" name="Content Placeholder 5"/>
          <p:cNvSpPr/>
          <p:nvPr>
            <p:ph idx="1"/>
          </p:nvPr>
        </p:nvSpPr>
        <p:spPr>
          <a:xfrm>
            <a:off x="838200" y="1825625"/>
            <a:ext cx="10989310" cy="4351655"/>
          </a:xfrm>
        </p:spPr>
        <p:txBody>
          <a:bodyPr/>
          <a:p>
            <a:r>
              <a:rPr lang="en-US" sz="2400"/>
              <a:t>L</a:t>
            </a:r>
            <a:r>
              <a:rPr sz="2400"/>
              <a:t>aunch an Amazon EC2 instance running Ubuntu 14.04, on which we will later setup an Apache Ambari cluster. </a:t>
            </a:r>
            <a:endParaRPr sz="2400"/>
          </a:p>
          <a:p>
            <a:r>
              <a:rPr sz="2400"/>
              <a:t>Connect to the EC2 instance launched in the previous section from your local machine using:</a:t>
            </a:r>
            <a:endParaRPr sz="2400"/>
          </a:p>
          <a:p>
            <a:pPr marL="0" indent="0">
              <a:buNone/>
            </a:pPr>
            <a:r>
              <a:rPr lang="en-US"/>
              <a:t>	</a:t>
            </a:r>
            <a:r>
              <a:rPr sz="2000">
                <a:latin typeface="Consolas" panose="020B0609020204030204" charset="0"/>
              </a:rPr>
              <a:t>ssh -i myKeyPair.pem ubuntu@publicDNS</a:t>
            </a:r>
            <a:endParaRPr sz="2000">
              <a:latin typeface="Consolas" panose="020B0609020204030204" charset="0"/>
            </a:endParaRPr>
          </a:p>
          <a:p>
            <a:pPr marL="0" indent="0">
              <a:buNone/>
            </a:pPr>
            <a:endParaRPr sz="2000">
              <a:latin typeface="Consolas" panose="020B0609020204030204" charset="0"/>
            </a:endParaRPr>
          </a:p>
        </p:txBody>
      </p:sp>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 Commands for setting up Ambari</a:t>
            </a:r>
            <a:endParaRPr lang="en-US" altLang="en-GB"/>
          </a:p>
        </p:txBody>
      </p:sp>
      <p:pic>
        <p:nvPicPr>
          <p:cNvPr id="4" name="Content Placeholder 3"/>
          <p:cNvPicPr>
            <a:picLocks noChangeAspect="1"/>
          </p:cNvPicPr>
          <p:nvPr>
            <p:ph idx="1"/>
          </p:nvPr>
        </p:nvPicPr>
        <p:blipFill>
          <a:blip r:embed="rId1"/>
          <a:stretch>
            <a:fillRect/>
          </a:stretch>
        </p:blipFill>
        <p:spPr>
          <a:xfrm>
            <a:off x="1652270" y="1468755"/>
            <a:ext cx="9057640" cy="4786630"/>
          </a:xfrm>
          <a:prstGeom prst="rect">
            <a:avLst/>
          </a:prstGeom>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 Commands for setting up Ambari</a:t>
            </a:r>
            <a:endParaRPr lang="en-US" altLang="en-GB"/>
          </a:p>
        </p:txBody>
      </p:sp>
      <p:sp>
        <p:nvSpPr>
          <p:cNvPr id="3" name="Content Placeholder 2"/>
          <p:cNvSpPr/>
          <p:nvPr>
            <p:ph idx="1"/>
          </p:nvPr>
        </p:nvSpPr>
        <p:spPr>
          <a:xfrm>
            <a:off x="838200" y="1825625"/>
            <a:ext cx="10786110" cy="4351655"/>
          </a:xfrm>
        </p:spPr>
        <p:txBody>
          <a:bodyPr>
            <a:noAutofit/>
          </a:bodyPr>
          <a:p>
            <a:r>
              <a:rPr lang="en-GB" altLang="en-US" sz="2400"/>
              <a:t>On your local machine run the following command to copy the keypair to the EC2 instance (change publicDNS to the public DNS of your instance):</a:t>
            </a:r>
            <a:endParaRPr lang="en-GB" altLang="en-US" sz="2400"/>
          </a:p>
          <a:p>
            <a:pPr marL="0" indent="0">
              <a:buNone/>
            </a:pPr>
            <a:r>
              <a:rPr lang="en-US" altLang="en-GB" sz="2000"/>
              <a:t>	</a:t>
            </a:r>
            <a:r>
              <a:rPr lang="en-GB" altLang="en-US" sz="2000">
                <a:latin typeface="Consolas" panose="020B0609020204030204" charset="0"/>
              </a:rPr>
              <a:t>scp -i myKeyPair myKeyPair.pem ubuntu@publicDNS:/home/ubuntu/.ssh/</a:t>
            </a:r>
            <a:endParaRPr lang="en-GB" altLang="en-US" sz="2000">
              <a:latin typeface="Consolas" panose="020B0609020204030204" charset="0"/>
            </a:endParaRPr>
          </a:p>
          <a:p>
            <a:r>
              <a:rPr lang="en-GB" altLang="en-US" sz="2400"/>
              <a:t>On your EC2 instance change the name of the keypair you just copied from your local machine to id_rsa:</a:t>
            </a:r>
            <a:endParaRPr lang="en-GB" altLang="en-US" sz="2400"/>
          </a:p>
          <a:p>
            <a:pPr marL="457200" lvl="1" indent="0">
              <a:buNone/>
            </a:pPr>
            <a:r>
              <a:rPr lang="en-US" altLang="en-GB" sz="2000"/>
              <a:t>	</a:t>
            </a:r>
            <a:r>
              <a:rPr lang="en-GB" altLang="en-US" sz="2000">
                <a:latin typeface="Consolas" panose="020B0609020204030204" charset="0"/>
              </a:rPr>
              <a:t>cd /home/ubuntu/.ssh/</a:t>
            </a:r>
            <a:endParaRPr lang="en-GB" altLang="en-US" sz="2000">
              <a:latin typeface="Consolas" panose="020B0609020204030204" charset="0"/>
            </a:endParaRPr>
          </a:p>
          <a:p>
            <a:pPr marL="0" indent="0">
              <a:buNone/>
            </a:pPr>
            <a:r>
              <a:rPr lang="en-US" altLang="en-GB" sz="2000">
                <a:latin typeface="Consolas" panose="020B0609020204030204" charset="0"/>
              </a:rPr>
              <a:t>	</a:t>
            </a:r>
            <a:r>
              <a:rPr lang="en-GB" altLang="en-US" sz="2000">
                <a:latin typeface="Consolas" panose="020B0609020204030204" charset="0"/>
              </a:rPr>
              <a:t>mv myKeyPair.pem id_rsa</a:t>
            </a:r>
            <a:endParaRPr lang="en-GB" altLang="en-US" sz="2000">
              <a:latin typeface="Consolas" panose="020B0609020204030204" charset="0"/>
            </a:endParaRPr>
          </a:p>
          <a:p>
            <a:r>
              <a:rPr lang="en-GB" altLang="en-US" sz="2400"/>
              <a:t>Run the following command to setup Apache Ambari:</a:t>
            </a:r>
            <a:endParaRPr lang="en-GB" altLang="en-US" sz="2400"/>
          </a:p>
          <a:p>
            <a:pPr marL="0" indent="0">
              <a:buNone/>
            </a:pPr>
            <a:r>
              <a:rPr lang="en-US" altLang="en-GB" sz="2000"/>
              <a:t>	</a:t>
            </a:r>
            <a:r>
              <a:rPr lang="en-GB" altLang="en-US" sz="2000">
                <a:latin typeface="Consolas" panose="020B0609020204030204" charset="0"/>
              </a:rPr>
              <a:t>sudo ambari-server setup</a:t>
            </a:r>
            <a:endParaRPr lang="en-GB" altLang="en-US" sz="2000">
              <a:latin typeface="Consolas" panose="020B0609020204030204" charset="0"/>
            </a:endParaRPr>
          </a:p>
          <a:p>
            <a:r>
              <a:rPr lang="en-GB" altLang="en-US" sz="2400"/>
              <a:t>Start Apache Ambari:</a:t>
            </a:r>
            <a:endParaRPr lang="en-GB" altLang="en-US" sz="2400"/>
          </a:p>
          <a:p>
            <a:pPr marL="0" indent="0">
              <a:buNone/>
            </a:pPr>
            <a:r>
              <a:rPr lang="en-US" altLang="en-GB" sz="2000"/>
              <a:t>	</a:t>
            </a:r>
            <a:r>
              <a:rPr lang="en-US" altLang="en-GB" sz="2000">
                <a:latin typeface="Consolas" panose="020B0609020204030204" charset="0"/>
              </a:rPr>
              <a:t>sudo ambari-server start</a:t>
            </a:r>
            <a:endParaRPr lang="en-US" altLang="en-GB" sz="2000">
              <a:latin typeface="Consolas" panose="020B060902020403020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US" altLang="en-GB"/>
              <a:t>Setting up HDP with Ambari</a:t>
            </a:r>
            <a:endParaRPr lang="en-US" altLang="en-GB"/>
          </a:p>
        </p:txBody>
      </p:sp>
      <p:sp>
        <p:nvSpPr>
          <p:cNvPr id="3" name="Content Placeholder 2"/>
          <p:cNvSpPr/>
          <p:nvPr>
            <p:ph idx="1"/>
          </p:nvPr>
        </p:nvSpPr>
        <p:spPr/>
        <p:txBody>
          <a:bodyPr>
            <a:noAutofit/>
          </a:bodyPr>
          <a:p>
            <a:r>
              <a:rPr lang="en-GB" altLang="en-US" sz="2400"/>
              <a:t>Open the URL http://&lt;publicDNS&gt;:8080 in a browser.  Login into Ambari Server with username </a:t>
            </a:r>
            <a:r>
              <a:rPr lang="en-GB" altLang="en-US" sz="2400" i="1"/>
              <a:t>admin </a:t>
            </a:r>
            <a:r>
              <a:rPr lang="en-GB" altLang="en-US" sz="2400"/>
              <a:t>and password </a:t>
            </a:r>
            <a:r>
              <a:rPr lang="en-GB" altLang="en-US" sz="2400" i="1"/>
              <a:t>admin</a:t>
            </a:r>
            <a:r>
              <a:rPr lang="en-US" altLang="en-GB" sz="2400"/>
              <a:t>. </a:t>
            </a:r>
            <a:endParaRPr lang="en-US" altLang="en-GB" sz="2400"/>
          </a:p>
        </p:txBody>
      </p:sp>
      <p:pic>
        <p:nvPicPr>
          <p:cNvPr id="4" name="Picture 3"/>
          <p:cNvPicPr>
            <a:picLocks noChangeAspect="1"/>
          </p:cNvPicPr>
          <p:nvPr/>
        </p:nvPicPr>
        <p:blipFill>
          <a:blip r:embed="rId1"/>
          <a:stretch>
            <a:fillRect/>
          </a:stretch>
        </p:blipFill>
        <p:spPr>
          <a:xfrm>
            <a:off x="2843530" y="2672715"/>
            <a:ext cx="5647690" cy="3123565"/>
          </a:xfrm>
          <a:prstGeom prst="rect">
            <a:avLst/>
          </a:prstGeom>
        </p:spPr>
      </p:pic>
      <p:sp>
        <p:nvSpPr>
          <p:cNvPr id="6" name="Footer Placeholder 5"/>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Setting up HDP with Ambari</a:t>
            </a:r>
            <a:endParaRPr lang="en-US" altLang="en-GB"/>
          </a:p>
        </p:txBody>
      </p:sp>
      <p:sp>
        <p:nvSpPr>
          <p:cNvPr id="3" name="Content Placeholder 2"/>
          <p:cNvSpPr/>
          <p:nvPr>
            <p:ph idx="1"/>
          </p:nvPr>
        </p:nvSpPr>
        <p:spPr/>
        <p:txBody>
          <a:bodyPr>
            <a:noAutofit/>
          </a:bodyPr>
          <a:p>
            <a:r>
              <a:rPr sz="2400"/>
              <a:t>Next, launch the install wizard </a:t>
            </a:r>
            <a:endParaRPr sz="2400"/>
          </a:p>
        </p:txBody>
      </p:sp>
      <p:pic>
        <p:nvPicPr>
          <p:cNvPr id="5" name="Picture 4"/>
          <p:cNvPicPr>
            <a:picLocks noChangeAspect="1"/>
          </p:cNvPicPr>
          <p:nvPr/>
        </p:nvPicPr>
        <p:blipFill>
          <a:blip r:embed="rId1"/>
          <a:stretch>
            <a:fillRect/>
          </a:stretch>
        </p:blipFill>
        <p:spPr>
          <a:xfrm>
            <a:off x="2870200" y="2350770"/>
            <a:ext cx="6134100" cy="4129405"/>
          </a:xfrm>
          <a:prstGeom prst="rect">
            <a:avLst/>
          </a:prstGeom>
        </p:spPr>
      </p:pic>
      <p:sp>
        <p:nvSpPr>
          <p:cNvPr id="6" name="Footer Placeholder 5"/>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Setting up HDP with Ambari</a:t>
            </a:r>
            <a:endParaRPr lang="en-US" altLang="en-GB"/>
          </a:p>
        </p:txBody>
      </p:sp>
      <p:sp>
        <p:nvSpPr>
          <p:cNvPr id="3" name="Content Placeholder 2"/>
          <p:cNvSpPr/>
          <p:nvPr>
            <p:ph sz="half" idx="1"/>
          </p:nvPr>
        </p:nvSpPr>
        <p:spPr/>
        <p:txBody>
          <a:bodyPr>
            <a:noAutofit/>
          </a:bodyPr>
          <a:p>
            <a:r>
              <a:rPr lang="en-US" sz="2400"/>
              <a:t>S</a:t>
            </a:r>
            <a:r>
              <a:rPr sz="2400"/>
              <a:t>elect the HDP stack to install</a:t>
            </a:r>
            <a:endParaRPr sz="2400"/>
          </a:p>
        </p:txBody>
      </p:sp>
      <p:pic>
        <p:nvPicPr>
          <p:cNvPr id="4" name="Content Placeholder 3"/>
          <p:cNvPicPr>
            <a:picLocks noChangeAspect="1"/>
          </p:cNvPicPr>
          <p:nvPr>
            <p:ph sz="half" idx="2"/>
          </p:nvPr>
        </p:nvPicPr>
        <p:blipFill>
          <a:blip r:embed="rId1"/>
          <a:stretch>
            <a:fillRect/>
          </a:stretch>
        </p:blipFill>
        <p:spPr>
          <a:xfrm>
            <a:off x="2425700" y="2408555"/>
            <a:ext cx="8085455" cy="4057650"/>
          </a:xfrm>
          <a:prstGeom prst="rect">
            <a:avLst/>
          </a:prstGeom>
        </p:spPr>
      </p:pic>
      <p:sp>
        <p:nvSpPr>
          <p:cNvPr id="6" name="Footer Placeholder 5"/>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Setting up HDP with Ambari</a:t>
            </a:r>
            <a:endParaRPr lang="en-US" altLang="en-GB"/>
          </a:p>
        </p:txBody>
      </p:sp>
      <p:sp>
        <p:nvSpPr>
          <p:cNvPr id="3" name="Content Placeholder 2"/>
          <p:cNvSpPr/>
          <p:nvPr>
            <p:ph sz="half" idx="1"/>
          </p:nvPr>
        </p:nvSpPr>
        <p:spPr>
          <a:xfrm>
            <a:off x="838200" y="1825625"/>
            <a:ext cx="10762615" cy="4351655"/>
          </a:xfrm>
        </p:spPr>
        <p:txBody>
          <a:bodyPr>
            <a:noAutofit/>
          </a:bodyPr>
          <a:p>
            <a:r>
              <a:rPr sz="2400"/>
              <a:t>Enter the private DNS of the instance in the Target Hosts section. Select the EC2 key-pair ﬁle associated with the instance and change SSH user to </a:t>
            </a:r>
            <a:r>
              <a:rPr sz="2400" i="1"/>
              <a:t>ubuntu</a:t>
            </a:r>
            <a:r>
              <a:rPr lang="en-US" sz="2400"/>
              <a:t>. </a:t>
            </a:r>
            <a:endParaRPr lang="en-US" sz="2400"/>
          </a:p>
        </p:txBody>
      </p:sp>
      <p:pic>
        <p:nvPicPr>
          <p:cNvPr id="6" name="Content Placeholder 5"/>
          <p:cNvPicPr>
            <a:picLocks noChangeAspect="1"/>
          </p:cNvPicPr>
          <p:nvPr>
            <p:ph sz="half" idx="2"/>
          </p:nvPr>
        </p:nvPicPr>
        <p:blipFill>
          <a:blip r:embed="rId1"/>
          <a:stretch>
            <a:fillRect/>
          </a:stretch>
        </p:blipFill>
        <p:spPr>
          <a:xfrm>
            <a:off x="2477770" y="2632710"/>
            <a:ext cx="7369810" cy="3987800"/>
          </a:xfrm>
          <a:prstGeom prst="rect">
            <a:avLst/>
          </a:prstGeom>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p:txBody>
          <a:bodyPr/>
          <a:p>
            <a:r>
              <a:rPr lang="en-US" altLang="en-GB" sz="4000"/>
              <a:t>Setting up HDP with Ambari</a:t>
            </a:r>
            <a:endParaRPr lang="en-US" altLang="en-GB" sz="4000"/>
          </a:p>
        </p:txBody>
      </p:sp>
      <p:sp>
        <p:nvSpPr>
          <p:cNvPr id="3" name="Content Placeholder 2"/>
          <p:cNvSpPr/>
          <p:nvPr>
            <p:ph sz="half" idx="1"/>
          </p:nvPr>
        </p:nvSpPr>
        <p:spPr/>
        <p:txBody>
          <a:bodyPr>
            <a:noAutofit/>
          </a:bodyPr>
          <a:p>
            <a:r>
              <a:rPr lang="en-US" sz="2400"/>
              <a:t>Choose services to install</a:t>
            </a:r>
            <a:endParaRPr lang="en-US" sz="2400"/>
          </a:p>
        </p:txBody>
      </p:sp>
      <p:pic>
        <p:nvPicPr>
          <p:cNvPr id="6" name="Content Placeholder 5"/>
          <p:cNvPicPr>
            <a:picLocks noChangeAspect="1"/>
          </p:cNvPicPr>
          <p:nvPr>
            <p:ph sz="half" idx="2"/>
          </p:nvPr>
        </p:nvPicPr>
        <p:blipFill>
          <a:blip r:embed="rId1"/>
          <a:stretch>
            <a:fillRect/>
          </a:stretch>
        </p:blipFill>
        <p:spPr>
          <a:xfrm>
            <a:off x="7528560" y="158750"/>
            <a:ext cx="4504055" cy="6704330"/>
          </a:xfrm>
          <a:prstGeom prst="rect">
            <a:avLst/>
          </a:prstGeom>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t>HDFS </a:t>
            </a:r>
            <a:r>
              <a:rPr lang="en-US" altLang="en-GB"/>
              <a:t>Characteristics</a:t>
            </a:r>
            <a:endParaRPr lang="en-US" altLang="en-GB"/>
          </a:p>
        </p:txBody>
      </p:sp>
      <p:sp>
        <p:nvSpPr>
          <p:cNvPr id="3" name="Content Placeholder 2"/>
          <p:cNvSpPr>
            <a:spLocks noGrp="1"/>
          </p:cNvSpPr>
          <p:nvPr>
            <p:ph idx="1"/>
          </p:nvPr>
        </p:nvSpPr>
        <p:spPr/>
        <p:txBody>
          <a:bodyPr>
            <a:normAutofit/>
          </a:bodyPr>
          <a:p>
            <a:r>
              <a:rPr lang="en-GB" altLang="en-US"/>
              <a:t>Scalable Storage for Large Files</a:t>
            </a:r>
            <a:endParaRPr lang="en-GB" altLang="en-US"/>
          </a:p>
          <a:p>
            <a:r>
              <a:rPr lang="en-GB" altLang="en-US"/>
              <a:t>Replication</a:t>
            </a:r>
            <a:endParaRPr lang="en-GB" altLang="en-US"/>
          </a:p>
          <a:p>
            <a:r>
              <a:rPr lang="en-GB" altLang="en-US"/>
              <a:t>Streaming Data Access</a:t>
            </a:r>
            <a:endParaRPr lang="en-GB" altLang="en-US"/>
          </a:p>
          <a:p>
            <a:r>
              <a:rPr lang="en-GB" altLang="en-US"/>
              <a:t>File Appends</a:t>
            </a:r>
            <a:endParaRPr lang="en-GB" altLang="en-US"/>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Setting up HDP with Ambari</a:t>
            </a:r>
            <a:endParaRPr lang="en-US" altLang="en-GB"/>
          </a:p>
        </p:txBody>
      </p:sp>
      <p:sp>
        <p:nvSpPr>
          <p:cNvPr id="3" name="Content Placeholder 2"/>
          <p:cNvSpPr/>
          <p:nvPr>
            <p:ph sz="half" idx="1"/>
          </p:nvPr>
        </p:nvSpPr>
        <p:spPr>
          <a:xfrm>
            <a:off x="838200" y="1577975"/>
            <a:ext cx="9761220" cy="4351655"/>
          </a:xfrm>
        </p:spPr>
        <p:txBody>
          <a:bodyPr>
            <a:noAutofit/>
          </a:bodyPr>
          <a:p>
            <a:r>
              <a:rPr lang="en-US" sz="2400"/>
              <a:t>Assign master components to hosts</a:t>
            </a:r>
            <a:endParaRPr lang="en-US" sz="2400"/>
          </a:p>
        </p:txBody>
      </p:sp>
      <p:pic>
        <p:nvPicPr>
          <p:cNvPr id="5" name="Content Placeholder 4"/>
          <p:cNvPicPr>
            <a:picLocks noChangeAspect="1"/>
          </p:cNvPicPr>
          <p:nvPr>
            <p:ph sz="half" idx="2"/>
          </p:nvPr>
        </p:nvPicPr>
        <p:blipFill>
          <a:blip r:embed="rId1"/>
          <a:stretch>
            <a:fillRect/>
          </a:stretch>
        </p:blipFill>
        <p:spPr>
          <a:xfrm>
            <a:off x="2537460" y="1983105"/>
            <a:ext cx="6416040" cy="4385310"/>
          </a:xfrm>
          <a:prstGeom prst="rect">
            <a:avLst/>
          </a:prstGeom>
        </p:spPr>
      </p:pic>
      <p:sp>
        <p:nvSpPr>
          <p:cNvPr id="6" name="Footer Placeholder 5"/>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US" altLang="en-GB"/>
              <a:t>Setting up HDP with Ambari</a:t>
            </a:r>
            <a:endParaRPr lang="en-US" altLang="en-GB"/>
          </a:p>
        </p:txBody>
      </p:sp>
      <p:sp>
        <p:nvSpPr>
          <p:cNvPr id="3" name="Content Placeholder 2"/>
          <p:cNvSpPr/>
          <p:nvPr>
            <p:ph sz="half" idx="1"/>
          </p:nvPr>
        </p:nvSpPr>
        <p:spPr/>
        <p:txBody>
          <a:bodyPr>
            <a:noAutofit/>
          </a:bodyPr>
          <a:p>
            <a:r>
              <a:rPr lang="en-US" sz="2400"/>
              <a:t>Customize services</a:t>
            </a:r>
            <a:endParaRPr lang="en-US" sz="2400"/>
          </a:p>
        </p:txBody>
      </p:sp>
      <p:pic>
        <p:nvPicPr>
          <p:cNvPr id="6" name="Content Placeholder 5"/>
          <p:cNvPicPr>
            <a:picLocks noChangeAspect="1"/>
          </p:cNvPicPr>
          <p:nvPr>
            <p:ph sz="half" idx="2"/>
          </p:nvPr>
        </p:nvPicPr>
        <p:blipFill>
          <a:blip r:embed="rId1"/>
          <a:stretch>
            <a:fillRect/>
          </a:stretch>
        </p:blipFill>
        <p:spPr>
          <a:xfrm>
            <a:off x="4886325" y="1477010"/>
            <a:ext cx="5447030" cy="4822190"/>
          </a:xfrm>
          <a:prstGeom prst="rect">
            <a:avLst/>
          </a:prstGeom>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996315"/>
          </a:xfrm>
        </p:spPr>
        <p:txBody>
          <a:bodyPr/>
          <a:p>
            <a:r>
              <a:rPr lang="en-US" altLang="en-GB"/>
              <a:t> Apache Ambari Dashboard</a:t>
            </a:r>
            <a:endParaRPr lang="en-US" altLang="en-GB"/>
          </a:p>
        </p:txBody>
      </p:sp>
      <p:pic>
        <p:nvPicPr>
          <p:cNvPr id="6" name="Content Placeholder 5"/>
          <p:cNvPicPr>
            <a:picLocks noChangeAspect="1"/>
          </p:cNvPicPr>
          <p:nvPr>
            <p:ph sz="half" idx="2"/>
          </p:nvPr>
        </p:nvPicPr>
        <p:blipFill>
          <a:blip r:embed="rId1"/>
          <a:stretch>
            <a:fillRect/>
          </a:stretch>
        </p:blipFill>
        <p:spPr>
          <a:xfrm>
            <a:off x="2468880" y="1750060"/>
            <a:ext cx="7059295" cy="4544695"/>
          </a:xfrm>
          <a:prstGeom prst="rect">
            <a:avLst/>
          </a:prstGeom>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Rectangle 7"/>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9" name="Rectangle 8"/>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t> Cloudera CDH Stack</a:t>
            </a:r>
            <a:endParaRPr lang="en-GB" altLang="en-US"/>
          </a:p>
        </p:txBody>
      </p:sp>
      <p:sp>
        <p:nvSpPr>
          <p:cNvPr id="3" name="Content Placeholder 2"/>
          <p:cNvSpPr>
            <a:spLocks noGrp="1"/>
          </p:cNvSpPr>
          <p:nvPr>
            <p:ph idx="1"/>
          </p:nvPr>
        </p:nvSpPr>
        <p:spPr/>
        <p:txBody>
          <a:bodyPr>
            <a:normAutofit/>
          </a:bodyPr>
          <a:p>
            <a:r>
              <a:rPr lang="en-GB" altLang="en-US"/>
              <a:t>Cloudera CDH is an open source platform distribution that includes various big data tools and frameworks. </a:t>
            </a:r>
            <a:endParaRPr lang="en-GB" altLang="en-US"/>
          </a:p>
          <a:p>
            <a:r>
              <a:rPr lang="en-GB" altLang="en-US"/>
              <a:t>The key frameworks in the CDH stack include:</a:t>
            </a:r>
            <a:endParaRPr lang="en-GB" altLang="en-US"/>
          </a:p>
          <a:p>
            <a:endParaRPr lang="en-GB" altLang="en-US"/>
          </a:p>
        </p:txBody>
      </p:sp>
      <p:sp>
        <p:nvSpPr>
          <p:cNvPr id="4" name="Text Box 3"/>
          <p:cNvSpPr txBox="1"/>
          <p:nvPr/>
        </p:nvSpPr>
        <p:spPr>
          <a:xfrm>
            <a:off x="2837815" y="3543935"/>
            <a:ext cx="2540000" cy="2227580"/>
          </a:xfrm>
          <a:prstGeom prst="rect">
            <a:avLst/>
          </a:prstGeom>
          <a:noFill/>
        </p:spPr>
        <p:txBody>
          <a:bodyPr wrap="square" rtlCol="0" anchor="t">
            <a:spAutoFit/>
          </a:bodyPr>
          <a:p>
            <a:pPr marL="285750" indent="-285750">
              <a:buFont typeface="Arial" panose="020B0604020202020204" pitchFamily="34" charset="0"/>
              <a:buChar char="•"/>
            </a:pPr>
            <a:r>
              <a:rPr lang="en-GB" altLang="en-US" sz="2000"/>
              <a:t>Hadoop</a:t>
            </a:r>
            <a:endParaRPr lang="en-GB" altLang="en-US" sz="2000"/>
          </a:p>
          <a:p>
            <a:pPr marL="285750" indent="-285750">
              <a:buFont typeface="Arial" panose="020B0604020202020204" pitchFamily="34" charset="0"/>
              <a:buChar char="•"/>
            </a:pPr>
            <a:r>
              <a:rPr lang="en-GB" altLang="en-US" sz="2000"/>
              <a:t>YARN</a:t>
            </a:r>
            <a:endParaRPr lang="en-GB" altLang="en-US" sz="2000"/>
          </a:p>
          <a:p>
            <a:pPr marL="285750" indent="-285750">
              <a:buFont typeface="Arial" panose="020B0604020202020204" pitchFamily="34" charset="0"/>
              <a:buChar char="•"/>
            </a:pPr>
            <a:r>
              <a:rPr lang="en-GB" altLang="en-US" sz="2000"/>
              <a:t>HDFS</a:t>
            </a:r>
            <a:endParaRPr lang="en-GB" altLang="en-US" sz="2000"/>
          </a:p>
          <a:p>
            <a:pPr marL="285750" indent="-285750">
              <a:buFont typeface="Arial" panose="020B0604020202020204" pitchFamily="34" charset="0"/>
              <a:buChar char="•"/>
            </a:pPr>
            <a:r>
              <a:rPr lang="en-GB" altLang="en-US" sz="2000"/>
              <a:t>HBase</a:t>
            </a:r>
            <a:endParaRPr lang="en-GB" altLang="en-US" sz="2000"/>
          </a:p>
          <a:p>
            <a:pPr marL="285750" indent="-285750">
              <a:buFont typeface="Arial" panose="020B0604020202020204" pitchFamily="34" charset="0"/>
              <a:buChar char="•"/>
            </a:pPr>
            <a:r>
              <a:rPr lang="en-GB" altLang="en-US" sz="2000"/>
              <a:t>Hive</a:t>
            </a:r>
            <a:endParaRPr lang="en-GB" altLang="en-US" sz="2000"/>
          </a:p>
          <a:p>
            <a:pPr marL="285750" indent="-285750">
              <a:buFont typeface="Arial" panose="020B0604020202020204" pitchFamily="34" charset="0"/>
              <a:buChar char="•"/>
            </a:pPr>
            <a:r>
              <a:rPr lang="en-GB" altLang="en-US" sz="2000"/>
              <a:t>Pig</a:t>
            </a:r>
            <a:endParaRPr lang="en-GB" altLang="en-US" sz="2000"/>
          </a:p>
          <a:p>
            <a:pPr marL="285750" indent="-285750">
              <a:buFont typeface="Arial" panose="020B0604020202020204" pitchFamily="34" charset="0"/>
              <a:buChar char="•"/>
            </a:pPr>
            <a:r>
              <a:rPr lang="en-GB" altLang="en-US" sz="2000"/>
              <a:t>Sqoop</a:t>
            </a:r>
            <a:endParaRPr lang="en-GB" altLang="en-US" sz="2000"/>
          </a:p>
        </p:txBody>
      </p:sp>
      <p:sp>
        <p:nvSpPr>
          <p:cNvPr id="5" name="Text Box 4"/>
          <p:cNvSpPr txBox="1"/>
          <p:nvPr/>
        </p:nvSpPr>
        <p:spPr>
          <a:xfrm>
            <a:off x="5803265" y="3696335"/>
            <a:ext cx="2540000" cy="1313180"/>
          </a:xfrm>
          <a:prstGeom prst="rect">
            <a:avLst/>
          </a:prstGeom>
          <a:noFill/>
        </p:spPr>
        <p:txBody>
          <a:bodyPr wrap="square" rtlCol="0" anchor="t">
            <a:spAutoFit/>
          </a:bodyPr>
          <a:p>
            <a:pPr marL="285750" indent="-285750">
              <a:buFont typeface="Arial" panose="020B0604020202020204" pitchFamily="34" charset="0"/>
              <a:buChar char="•"/>
            </a:pPr>
            <a:r>
              <a:rPr lang="en-GB" altLang="en-US" sz="2000"/>
              <a:t>Flume</a:t>
            </a:r>
            <a:endParaRPr lang="en-GB" altLang="en-US" sz="2000"/>
          </a:p>
          <a:p>
            <a:pPr marL="285750" indent="-285750">
              <a:buFont typeface="Arial" panose="020B0604020202020204" pitchFamily="34" charset="0"/>
              <a:buChar char="•"/>
            </a:pPr>
            <a:r>
              <a:rPr lang="en-GB" altLang="en-US" sz="2000"/>
              <a:t>Zookeeper</a:t>
            </a:r>
            <a:endParaRPr lang="en-GB" altLang="en-US" sz="2000"/>
          </a:p>
          <a:p>
            <a:pPr marL="285750" indent="-285750">
              <a:buFont typeface="Arial" panose="020B0604020202020204" pitchFamily="34" charset="0"/>
              <a:buChar char="•"/>
            </a:pPr>
            <a:r>
              <a:rPr lang="en-GB" altLang="en-US" sz="2000"/>
              <a:t>Kafka</a:t>
            </a:r>
            <a:endParaRPr lang="en-GB" altLang="en-US" sz="2000"/>
          </a:p>
          <a:p>
            <a:pPr marL="285750" indent="-285750">
              <a:buFont typeface="Arial" panose="020B0604020202020204" pitchFamily="34" charset="0"/>
              <a:buChar char="•"/>
            </a:pPr>
            <a:r>
              <a:rPr lang="en-GB" altLang="en-US" sz="2000"/>
              <a:t>Spark</a:t>
            </a:r>
            <a:endParaRPr lang="en-GB" altLang="en-US" sz="2000"/>
          </a:p>
        </p:txBody>
      </p:sp>
      <p:sp>
        <p:nvSpPr>
          <p:cNvPr id="7" name="Footer Placeholder 6"/>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t> Cloudera CDH Stack</a:t>
            </a:r>
            <a:endParaRPr lang="en-GB" altLang="en-US"/>
          </a:p>
        </p:txBody>
      </p:sp>
      <p:sp>
        <p:nvSpPr>
          <p:cNvPr id="3" name="Content Placeholder 2"/>
          <p:cNvSpPr>
            <a:spLocks noGrp="1"/>
          </p:cNvSpPr>
          <p:nvPr>
            <p:ph idx="1"/>
          </p:nvPr>
        </p:nvSpPr>
        <p:spPr/>
        <p:txBody>
          <a:bodyPr>
            <a:normAutofit/>
          </a:bodyPr>
          <a:p>
            <a:r>
              <a:rPr lang="en-US" altLang="en-GB"/>
              <a:t>CDH stack can be installed using</a:t>
            </a:r>
            <a:r>
              <a:rPr lang="en-GB" altLang="en-US"/>
              <a:t> Cloudera Manager</a:t>
            </a:r>
            <a:r>
              <a:rPr lang="en-US" altLang="en-GB"/>
              <a:t>. </a:t>
            </a:r>
            <a:r>
              <a:rPr lang="en-GB" altLang="en-US"/>
              <a:t> </a:t>
            </a:r>
            <a:endParaRPr lang="en-GB" altLang="en-US"/>
          </a:p>
          <a:p>
            <a:r>
              <a:rPr lang="en-GB" altLang="en-US">
                <a:sym typeface="+mn-ea"/>
              </a:rPr>
              <a:t>Cloudera Manager</a:t>
            </a:r>
            <a:r>
              <a:rPr lang="en-GB" altLang="en-US"/>
              <a:t> installer can be downloaded and run from the command line as </a:t>
            </a:r>
            <a:r>
              <a:rPr lang="en-US" altLang="en-GB"/>
              <a:t>follows</a:t>
            </a:r>
            <a:r>
              <a:rPr lang="en-GB" altLang="en-US"/>
              <a:t>:</a:t>
            </a:r>
            <a:endParaRPr lang="en-GB" altLang="en-US"/>
          </a:p>
          <a:p>
            <a:endParaRPr lang="en-GB" altLang="en-US"/>
          </a:p>
          <a:p>
            <a:pPr marL="0" indent="0">
              <a:buNone/>
            </a:pPr>
            <a:r>
              <a:rPr lang="en-US" altLang="en-GB" sz="1800"/>
              <a:t>	</a:t>
            </a:r>
            <a:r>
              <a:rPr lang="en-GB" altLang="en-US" sz="1800">
                <a:latin typeface="Consolas" panose="020B0609020204030204" charset="0"/>
              </a:rPr>
              <a:t>wget http://archive.cloudera.com/cm5/installer/</a:t>
            </a:r>
            <a:r>
              <a:rPr lang="en-GB" altLang="en-US" sz="1800"/>
              <a:t>latest/cloudera-manager-installer.bin</a:t>
            </a:r>
            <a:endParaRPr lang="en-GB" altLang="en-US" sz="1800"/>
          </a:p>
          <a:p>
            <a:pPr marL="914400" lvl="2" indent="0">
              <a:buNone/>
            </a:pPr>
            <a:r>
              <a:rPr lang="en-GB" altLang="en-US" sz="1800">
                <a:latin typeface="Consolas" panose="020B0609020204030204" charset="0"/>
              </a:rPr>
              <a:t>chmod a+x cloudera-manager-installer.bin</a:t>
            </a:r>
            <a:endParaRPr lang="en-GB" altLang="en-US" sz="1800">
              <a:latin typeface="Consolas" panose="020B0609020204030204" charset="0"/>
            </a:endParaRPr>
          </a:p>
          <a:p>
            <a:pPr marL="914400" lvl="2" indent="0">
              <a:buNone/>
            </a:pPr>
            <a:r>
              <a:rPr lang="en-GB" altLang="en-US" sz="1800">
                <a:latin typeface="Consolas" panose="020B0609020204030204" charset="0"/>
              </a:rPr>
              <a:t>sudo ./cloudera-manager-installer.bin</a:t>
            </a:r>
            <a:endParaRPr lang="en-GB" altLang="en-US" sz="1800">
              <a:latin typeface="Consolas" panose="020B060902020403020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984250"/>
          </a:xfrm>
        </p:spPr>
        <p:txBody>
          <a:bodyPr/>
          <a:p>
            <a:r>
              <a:rPr lang="en-GB" altLang="en-US"/>
              <a:t> Cloudera CDH Stack</a:t>
            </a:r>
            <a:endParaRPr lang="en-GB" altLang="en-US"/>
          </a:p>
        </p:txBody>
      </p:sp>
      <p:sp>
        <p:nvSpPr>
          <p:cNvPr id="3" name="Content Placeholder 2"/>
          <p:cNvSpPr>
            <a:spLocks noGrp="1"/>
          </p:cNvSpPr>
          <p:nvPr>
            <p:ph idx="1"/>
          </p:nvPr>
        </p:nvSpPr>
        <p:spPr>
          <a:xfrm>
            <a:off x="838200" y="1529080"/>
            <a:ext cx="11014710" cy="4648200"/>
          </a:xfrm>
        </p:spPr>
        <p:txBody>
          <a:bodyPr>
            <a:normAutofit/>
          </a:bodyPr>
          <a:p>
            <a:r>
              <a:rPr sz="2000"/>
              <a:t>Once the Cloudera Manager Server is installed, you can open the URL: http://&lt;hostname&gt;:7180 in a browser to access the Cloudera Manager. </a:t>
            </a:r>
            <a:endParaRPr sz="2000"/>
          </a:p>
          <a:p>
            <a:r>
              <a:rPr sz="2000"/>
              <a:t>Follow the </a:t>
            </a:r>
            <a:r>
              <a:rPr lang="en-US" sz="2000"/>
              <a:t>intallation wizard </a:t>
            </a:r>
            <a:r>
              <a:rPr sz="2000"/>
              <a:t>steps to complete the installation of CDH stack.</a:t>
            </a:r>
            <a:endParaRPr sz="2000"/>
          </a:p>
        </p:txBody>
      </p:sp>
      <p:pic>
        <p:nvPicPr>
          <p:cNvPr id="4" name="Picture 3"/>
          <p:cNvPicPr>
            <a:picLocks noChangeAspect="1"/>
          </p:cNvPicPr>
          <p:nvPr/>
        </p:nvPicPr>
        <p:blipFill>
          <a:blip r:embed="rId1"/>
          <a:stretch>
            <a:fillRect/>
          </a:stretch>
        </p:blipFill>
        <p:spPr>
          <a:xfrm>
            <a:off x="2994660" y="2663190"/>
            <a:ext cx="6042025" cy="3659505"/>
          </a:xfrm>
          <a:prstGeom prst="rect">
            <a:avLst/>
          </a:prstGeom>
        </p:spPr>
      </p:pic>
      <p:sp>
        <p:nvSpPr>
          <p:cNvPr id="6" name="Footer Placeholder 5"/>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t> Cloudera Manager </a:t>
            </a:r>
            <a:r>
              <a:rPr lang="en-US" altLang="en-GB"/>
              <a:t>D</a:t>
            </a:r>
            <a:r>
              <a:rPr lang="en-GB" altLang="en-US"/>
              <a:t>ashboard </a:t>
            </a:r>
            <a:endParaRPr lang="en-GB" altLang="en-US"/>
          </a:p>
        </p:txBody>
      </p:sp>
      <p:pic>
        <p:nvPicPr>
          <p:cNvPr id="4" name="Content Placeholder 3"/>
          <p:cNvPicPr>
            <a:picLocks noChangeAspect="1"/>
          </p:cNvPicPr>
          <p:nvPr>
            <p:ph idx="1"/>
          </p:nvPr>
        </p:nvPicPr>
        <p:blipFill>
          <a:blip r:embed="rId1"/>
          <a:stretch>
            <a:fillRect/>
          </a:stretch>
        </p:blipFill>
        <p:spPr>
          <a:xfrm>
            <a:off x="1725930" y="1558925"/>
            <a:ext cx="9017635" cy="4886960"/>
          </a:xfrm>
          <a:prstGeom prst="rect">
            <a:avLst/>
          </a:prstGeom>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t> Amazon Elastic MapReduce (EMR)</a:t>
            </a:r>
            <a:endParaRPr lang="en-GB" altLang="en-US"/>
          </a:p>
        </p:txBody>
      </p:sp>
      <p:sp>
        <p:nvSpPr>
          <p:cNvPr id="3" name="Content Placeholder 2"/>
          <p:cNvSpPr>
            <a:spLocks noGrp="1"/>
          </p:cNvSpPr>
          <p:nvPr>
            <p:ph idx="1"/>
          </p:nvPr>
        </p:nvSpPr>
        <p:spPr/>
        <p:txBody>
          <a:bodyPr>
            <a:normAutofit/>
          </a:bodyPr>
          <a:p>
            <a:r>
              <a:rPr lang="en-GB" altLang="en-US" sz="2400"/>
              <a:t>Amazon Elastic MapReduce is a managed big data cluster platform that supports the following frameworks:</a:t>
            </a:r>
            <a:endParaRPr lang="x-none" altLang="en-GB" sz="2400"/>
          </a:p>
        </p:txBody>
      </p:sp>
      <p:sp>
        <p:nvSpPr>
          <p:cNvPr id="5" name="Footer Placeholder 4"/>
          <p:cNvSpPr>
            <a:spLocks noGrp="1"/>
          </p:cNvSpPr>
          <p:nvPr>
            <p:ph type="ftr" sz="quarter" idx="11"/>
          </p:nvPr>
        </p:nvSpPr>
        <p:spPr/>
        <p:txBody>
          <a:bodyPr/>
          <a:p>
            <a:r>
              <a:rPr lang="en-US"/>
              <a:t>© 2019 Arshdeep Bahga &amp; Vijay Madisetti</a:t>
            </a:r>
            <a:endParaRPr lang="en-US"/>
          </a:p>
        </p:txBody>
      </p:sp>
      <p:pic>
        <p:nvPicPr>
          <p:cNvPr id="8" name="Picture 7" descr="Screenshot from 2019-08-14 12-17-37"/>
          <p:cNvPicPr>
            <a:picLocks noChangeAspect="1"/>
          </p:cNvPicPr>
          <p:nvPr/>
        </p:nvPicPr>
        <p:blipFill>
          <a:blip r:embed="rId1"/>
          <a:stretch>
            <a:fillRect/>
          </a:stretch>
        </p:blipFill>
        <p:spPr>
          <a:xfrm>
            <a:off x="1295400" y="2859405"/>
            <a:ext cx="10058400" cy="3405505"/>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ltLang="en-GB"/>
              <a:t>Pig</a:t>
            </a:r>
            <a:endParaRPr lang="x-none" altLang="en-GB"/>
          </a:p>
        </p:txBody>
      </p:sp>
      <p:sp>
        <p:nvSpPr>
          <p:cNvPr id="3" name="Content Placeholder 2"/>
          <p:cNvSpPr>
            <a:spLocks noGrp="1"/>
          </p:cNvSpPr>
          <p:nvPr>
            <p:ph idx="1"/>
          </p:nvPr>
        </p:nvSpPr>
        <p:spPr/>
        <p:txBody>
          <a:bodyPr>
            <a:noAutofit/>
          </a:bodyPr>
          <a:p>
            <a:r>
              <a:rPr lang="en-GB" altLang="en-US" sz="2000">
                <a:latin typeface="Arial" panose="020B0604020202020204" pitchFamily="34" charset="0"/>
                <a:cs typeface="Arial" panose="020B0604020202020204" pitchFamily="34" charset="0"/>
              </a:rPr>
              <a:t>Pig is a high-level data processing language that makes it easy for developers to write data analysis scripts, which are translated into MapReduce programs by the Pig compiler. </a:t>
            </a:r>
            <a:endParaRPr lang="en-GB" altLang="en-US" sz="2000">
              <a:latin typeface="Arial" panose="020B0604020202020204" pitchFamily="34" charset="0"/>
              <a:cs typeface="Arial" panose="020B0604020202020204" pitchFamily="34" charset="0"/>
            </a:endParaRPr>
          </a:p>
          <a:p>
            <a:r>
              <a:rPr lang="en-GB" altLang="en-US" sz="2000">
                <a:latin typeface="Arial" panose="020B0604020202020204" pitchFamily="34" charset="0"/>
                <a:cs typeface="Arial" panose="020B0604020202020204" pitchFamily="34" charset="0"/>
              </a:rPr>
              <a:t>Pig includes: </a:t>
            </a:r>
            <a:endParaRPr lang="en-GB" altLang="en-US" sz="2000">
              <a:latin typeface="Arial" panose="020B0604020202020204" pitchFamily="34" charset="0"/>
              <a:cs typeface="Arial" panose="020B0604020202020204" pitchFamily="34" charset="0"/>
            </a:endParaRPr>
          </a:p>
          <a:p>
            <a:pPr lvl="1"/>
            <a:r>
              <a:rPr lang="en-GB" altLang="en-US" sz="2000">
                <a:latin typeface="Arial" panose="020B0604020202020204" pitchFamily="34" charset="0"/>
                <a:cs typeface="Arial" panose="020B0604020202020204" pitchFamily="34" charset="0"/>
              </a:rPr>
              <a:t>(1) a high-level language (called Pig Latin) for expressing data analysis programs and </a:t>
            </a:r>
            <a:endParaRPr lang="en-GB" altLang="en-US" sz="2000">
              <a:latin typeface="Arial" panose="020B0604020202020204" pitchFamily="34" charset="0"/>
              <a:cs typeface="Arial" panose="020B0604020202020204" pitchFamily="34" charset="0"/>
            </a:endParaRPr>
          </a:p>
          <a:p>
            <a:pPr lvl="1"/>
            <a:r>
              <a:rPr lang="en-GB" altLang="en-US" sz="2000">
                <a:latin typeface="Arial" panose="020B0604020202020204" pitchFamily="34" charset="0"/>
                <a:cs typeface="Arial" panose="020B0604020202020204" pitchFamily="34" charset="0"/>
              </a:rPr>
              <a:t>(2) a compiler that produces sequences of MapReduce programs from the pig scripts.</a:t>
            </a:r>
            <a:endParaRPr lang="en-GB" altLang="en-US" sz="2000">
              <a:latin typeface="Arial" panose="020B0604020202020204" pitchFamily="34" charset="0"/>
              <a:cs typeface="Arial" panose="020B0604020202020204" pitchFamily="34" charset="0"/>
            </a:endParaRPr>
          </a:p>
          <a:p>
            <a:pPr lvl="0"/>
            <a:r>
              <a:rPr lang="en-GB" altLang="en-US" sz="2000">
                <a:latin typeface="Arial" panose="020B0604020202020204" pitchFamily="34" charset="0"/>
                <a:cs typeface="Arial" panose="020B0604020202020204" pitchFamily="34" charset="0"/>
              </a:rPr>
              <a:t>Pig can be executed either in local mode or MapReduce mode.</a:t>
            </a:r>
            <a:endParaRPr lang="en-GB" altLang="en-US" sz="2000">
              <a:latin typeface="Arial" panose="020B0604020202020204" pitchFamily="34" charset="0"/>
              <a:cs typeface="Arial" panose="020B0604020202020204" pitchFamily="34" charset="0"/>
            </a:endParaRPr>
          </a:p>
          <a:p>
            <a:pPr lvl="0"/>
            <a:r>
              <a:rPr lang="en-GB" altLang="en-US" sz="2000">
                <a:latin typeface="Arial" panose="020B0604020202020204" pitchFamily="34" charset="0"/>
                <a:cs typeface="Arial" panose="020B0604020202020204" pitchFamily="34" charset="0"/>
              </a:rPr>
              <a:t>In MapReduce mode, Pig can analyze data stored in HDFS. </a:t>
            </a:r>
            <a:endParaRPr lang="en-GB" altLang="en-US" sz="2000">
              <a:latin typeface="Arial" panose="020B0604020202020204" pitchFamily="34" charset="0"/>
              <a:cs typeface="Arial" panose="020B0604020202020204" pitchFamily="34" charset="0"/>
            </a:endParaRPr>
          </a:p>
          <a:p>
            <a:pPr lvl="0"/>
            <a:r>
              <a:rPr lang="en-GB" altLang="en-US" sz="2000">
                <a:latin typeface="Arial" panose="020B0604020202020204" pitchFamily="34" charset="0"/>
                <a:cs typeface="Arial" panose="020B0604020202020204" pitchFamily="34" charset="0"/>
              </a:rPr>
              <a:t>Pig compiler translates the pig scripts into MapReduce programs which are executed in a Hadoop cluster.</a:t>
            </a:r>
            <a:endParaRPr lang="en-GB" altLang="en-US" sz="20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ltLang="en-GB"/>
              <a:t>Pig</a:t>
            </a:r>
            <a:endParaRPr lang="x-none" altLang="en-GB"/>
          </a:p>
        </p:txBody>
      </p:sp>
      <p:sp>
        <p:nvSpPr>
          <p:cNvPr id="3" name="Content Placeholder 2"/>
          <p:cNvSpPr>
            <a:spLocks noGrp="1"/>
          </p:cNvSpPr>
          <p:nvPr>
            <p:ph idx="1"/>
          </p:nvPr>
        </p:nvSpPr>
        <p:spPr>
          <a:xfrm>
            <a:off x="2727325" y="2858135"/>
            <a:ext cx="5113655" cy="2422525"/>
          </a:xfrm>
          <a:solidFill>
            <a:schemeClr val="accent1">
              <a:lumMod val="20000"/>
              <a:lumOff val="80000"/>
            </a:schemeClr>
          </a:solidFill>
        </p:spPr>
        <p:txBody>
          <a:bodyPr>
            <a:noAutofit/>
          </a:bodyPr>
          <a:p>
            <a:pPr marL="0" indent="0">
              <a:buNone/>
            </a:pPr>
            <a:r>
              <a:rPr lang="en-GB" altLang="en-US" sz="2000">
                <a:latin typeface="Courier New" panose="02070309020205020404" charset="0"/>
                <a:cs typeface="Courier New" panose="02070309020205020404" charset="0"/>
              </a:rPr>
              <a:t># Launching Pig Grunt Shell</a:t>
            </a:r>
            <a:endParaRPr lang="en-GB" altLang="en-US" sz="2000">
              <a:latin typeface="Courier New" panose="02070309020205020404" charset="0"/>
              <a:cs typeface="Courier New" panose="02070309020205020404" charset="0"/>
            </a:endParaRPr>
          </a:p>
          <a:p>
            <a:pPr marL="0" indent="0">
              <a:buNone/>
            </a:pPr>
            <a:r>
              <a:rPr lang="en-GB" altLang="en-US" sz="2000">
                <a:latin typeface="Courier New" panose="02070309020205020404" charset="0"/>
                <a:cs typeface="Courier New" panose="02070309020205020404" charset="0"/>
              </a:rPr>
              <a:t># Pig local mode</a:t>
            </a:r>
            <a:endParaRPr lang="en-GB" altLang="en-US" sz="2000">
              <a:latin typeface="Courier New" panose="02070309020205020404" charset="0"/>
              <a:cs typeface="Courier New" panose="02070309020205020404" charset="0"/>
            </a:endParaRPr>
          </a:p>
          <a:p>
            <a:pPr marL="0" indent="0">
              <a:buNone/>
            </a:pPr>
            <a:r>
              <a:rPr lang="en-GB" altLang="en-US" sz="2000">
                <a:latin typeface="Courier New" panose="02070309020205020404" charset="0"/>
                <a:cs typeface="Courier New" panose="02070309020205020404" charset="0"/>
              </a:rPr>
              <a:t>&gt;pig -x local</a:t>
            </a:r>
            <a:endParaRPr lang="en-GB" altLang="en-US" sz="2000">
              <a:latin typeface="Courier New" panose="02070309020205020404" charset="0"/>
              <a:cs typeface="Courier New" panose="02070309020205020404" charset="0"/>
            </a:endParaRPr>
          </a:p>
          <a:p>
            <a:pPr marL="0" indent="0">
              <a:buNone/>
            </a:pPr>
            <a:endParaRPr lang="en-GB" altLang="en-US" sz="2000">
              <a:latin typeface="Courier New" panose="02070309020205020404" charset="0"/>
              <a:cs typeface="Courier New" panose="02070309020205020404" charset="0"/>
            </a:endParaRPr>
          </a:p>
          <a:p>
            <a:pPr marL="0" indent="0">
              <a:buNone/>
            </a:pPr>
            <a:r>
              <a:rPr lang="en-GB" altLang="en-US" sz="2000">
                <a:latin typeface="Courier New" panose="02070309020205020404" charset="0"/>
                <a:cs typeface="Courier New" panose="02070309020205020404" charset="0"/>
              </a:rPr>
              <a:t>#Pig MapReduce mode</a:t>
            </a:r>
            <a:endParaRPr lang="en-GB" altLang="en-US" sz="2000">
              <a:latin typeface="Courier New" panose="02070309020205020404" charset="0"/>
              <a:cs typeface="Courier New" panose="02070309020205020404" charset="0"/>
            </a:endParaRPr>
          </a:p>
          <a:p>
            <a:pPr marL="0" indent="0">
              <a:buNone/>
            </a:pPr>
            <a:r>
              <a:rPr lang="en-GB" altLang="en-US" sz="2000">
                <a:latin typeface="Courier New" panose="02070309020205020404" charset="0"/>
                <a:cs typeface="Courier New" panose="02070309020205020404" charset="0"/>
              </a:rPr>
              <a:t>&gt;pig</a:t>
            </a:r>
            <a:endParaRPr lang="en-GB" altLang="en-US" sz="2000">
              <a:latin typeface="Courier New" panose="02070309020205020404" charset="0"/>
              <a:cs typeface="Courier New" panose="0207030902020502040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
        <p:nvSpPr>
          <p:cNvPr id="4" name="Text Box 3"/>
          <p:cNvSpPr txBox="1"/>
          <p:nvPr/>
        </p:nvSpPr>
        <p:spPr>
          <a:xfrm>
            <a:off x="906780" y="1671320"/>
            <a:ext cx="10666730" cy="645160"/>
          </a:xfrm>
          <a:prstGeom prst="rect">
            <a:avLst/>
          </a:prstGeom>
          <a:noFill/>
        </p:spPr>
        <p:txBody>
          <a:bodyPr wrap="square" rtlCol="0" anchor="t">
            <a:spAutoFit/>
          </a:bodyPr>
          <a:p>
            <a:r>
              <a:rPr lang="en-US"/>
              <a:t>Pig provides an interactive shell called grunt, for developing pig scripts. Grunt can be launched as follows:</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t>HDFS Architecture</a:t>
            </a:r>
          </a:p>
        </p:txBody>
      </p:sp>
      <p:sp>
        <p:nvSpPr>
          <p:cNvPr id="3" name="Content Placeholder 2"/>
          <p:cNvSpPr>
            <a:spLocks noGrp="1"/>
          </p:cNvSpPr>
          <p:nvPr>
            <p:ph sz="half" idx="1"/>
          </p:nvPr>
        </p:nvSpPr>
        <p:spPr/>
        <p:txBody>
          <a:bodyPr>
            <a:normAutofit fontScale="60000"/>
          </a:bodyPr>
          <a:p>
            <a:r>
              <a:rPr lang="en-GB" altLang="en-US"/>
              <a:t>Namenode</a:t>
            </a:r>
            <a:endParaRPr lang="en-GB" altLang="en-US"/>
          </a:p>
          <a:p>
            <a:pPr lvl="1"/>
            <a:r>
              <a:rPr lang="en-GB" altLang="en-US"/>
              <a:t>Namenode manages the ﬁlesystem namespace.  All the ﬁlesystem meta-data is stored on the Namenode. While Namenode is responsible for executing operations such as opening and closing of ﬁles, no data actually </a:t>
            </a:r>
            <a:r>
              <a:rPr lang="en-US" altLang="en-GB"/>
              <a:t>fl</a:t>
            </a:r>
            <a:r>
              <a:rPr lang="en-GB" altLang="en-US"/>
              <a:t>ows through the Namenode.  Namenode executes the read and write operations while the data is transferred directly to/from the Datanodes.</a:t>
            </a:r>
            <a:endParaRPr lang="en-GB" altLang="en-US"/>
          </a:p>
          <a:p>
            <a:pPr lvl="0"/>
            <a:r>
              <a:rPr lang="en-GB" altLang="en-US"/>
              <a:t>Secondary Namenode</a:t>
            </a:r>
            <a:endParaRPr lang="en-GB" altLang="en-US"/>
          </a:p>
          <a:p>
            <a:pPr lvl="1"/>
            <a:r>
              <a:rPr lang="en-GB" altLang="en-US"/>
              <a:t>Secondary Namenode </a:t>
            </a:r>
            <a:r>
              <a:rPr lang="en-US" altLang="en-GB"/>
              <a:t>is responsible for checkpointing process.</a:t>
            </a:r>
            <a:endParaRPr lang="en-US" altLang="en-GB"/>
          </a:p>
          <a:p>
            <a:pPr lvl="0"/>
            <a:r>
              <a:rPr lang="en-US" altLang="en-GB"/>
              <a:t>Datanode</a:t>
            </a:r>
            <a:endParaRPr lang="en-US" altLang="en-GB"/>
          </a:p>
          <a:p>
            <a:pPr lvl="1"/>
            <a:r>
              <a:rPr lang="en-US" altLang="en-GB"/>
              <a:t>While the Namenode stores the ﬁlesystem meta-data, the Datanodes store the data blocks and serve the read and write requests.</a:t>
            </a:r>
            <a:endParaRPr lang="en-US" altLang="en-GB"/>
          </a:p>
        </p:txBody>
      </p:sp>
      <p:pic>
        <p:nvPicPr>
          <p:cNvPr id="4" name="Content Placeholder 3"/>
          <p:cNvPicPr>
            <a:picLocks noChangeAspect="1"/>
          </p:cNvPicPr>
          <p:nvPr>
            <p:ph sz="half" idx="2"/>
          </p:nvPr>
        </p:nvPicPr>
        <p:blipFill>
          <a:blip r:embed="rId1"/>
          <a:stretch>
            <a:fillRect/>
          </a:stretch>
        </p:blipFill>
        <p:spPr>
          <a:xfrm>
            <a:off x="6148705" y="2359660"/>
            <a:ext cx="5822950" cy="2322195"/>
          </a:xfrm>
          <a:prstGeom prst="rect">
            <a:avLst/>
          </a:prstGeom>
        </p:spPr>
      </p:pic>
      <p:sp>
        <p:nvSpPr>
          <p:cNvPr id="6" name="Footer Placeholder 5"/>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ltLang="en-GB"/>
              <a:t>Pig - Loading Data</a:t>
            </a:r>
            <a:endParaRPr lang="x-none" altLang="en-GB"/>
          </a:p>
        </p:txBody>
      </p:sp>
      <p:sp>
        <p:nvSpPr>
          <p:cNvPr id="3" name="Content Placeholder 2"/>
          <p:cNvSpPr>
            <a:spLocks noGrp="1"/>
          </p:cNvSpPr>
          <p:nvPr>
            <p:ph idx="1"/>
          </p:nvPr>
        </p:nvSpPr>
        <p:spPr>
          <a:xfrm>
            <a:off x="2697480" y="3103245"/>
            <a:ext cx="7085330" cy="1136015"/>
          </a:xfrm>
          <a:solidFill>
            <a:schemeClr val="accent1">
              <a:lumMod val="20000"/>
              <a:lumOff val="80000"/>
            </a:schemeClr>
          </a:solidFill>
        </p:spPr>
        <p:txBody>
          <a:bodyPr>
            <a:noAutofit/>
          </a:bodyPr>
          <a:p>
            <a:pPr marL="0" indent="0">
              <a:buNone/>
            </a:pPr>
            <a:r>
              <a:rPr lang="en-GB" altLang="en-US" sz="2000">
                <a:latin typeface="Courier New" panose="02070309020205020404" charset="0"/>
                <a:cs typeface="Courier New" panose="02070309020205020404" charset="0"/>
              </a:rPr>
              <a:t># LOAD example</a:t>
            </a:r>
            <a:endParaRPr lang="en-GB" altLang="en-US" sz="2000">
              <a:latin typeface="Courier New" panose="02070309020205020404" charset="0"/>
              <a:cs typeface="Courier New" panose="02070309020205020404" charset="0"/>
            </a:endParaRPr>
          </a:p>
          <a:p>
            <a:pPr marL="0" indent="0">
              <a:buNone/>
            </a:pPr>
            <a:r>
              <a:rPr lang="en-GB" altLang="en-US" sz="2000">
                <a:latin typeface="Courier New" panose="02070309020205020404" charset="0"/>
                <a:cs typeface="Courier New" panose="02070309020205020404" charset="0"/>
              </a:rPr>
              <a:t>data = LOAD ‘data.txt’ as (text:chararray);</a:t>
            </a:r>
            <a:endParaRPr lang="en-GB" altLang="en-US" sz="2000">
              <a:latin typeface="Courier New" panose="02070309020205020404" charset="0"/>
              <a:cs typeface="Courier New" panose="0207030902020502040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
        <p:nvSpPr>
          <p:cNvPr id="4" name="Text Box 3"/>
          <p:cNvSpPr txBox="1"/>
          <p:nvPr/>
        </p:nvSpPr>
        <p:spPr>
          <a:xfrm>
            <a:off x="906780" y="1671320"/>
            <a:ext cx="10852150" cy="922020"/>
          </a:xfrm>
          <a:prstGeom prst="rect">
            <a:avLst/>
          </a:prstGeom>
          <a:noFill/>
        </p:spPr>
        <p:txBody>
          <a:bodyPr wrap="square" rtlCol="0" anchor="t">
            <a:spAutoFit/>
          </a:bodyPr>
          <a:p>
            <a:r>
              <a:rPr lang="en-US"/>
              <a:t>Pig provides the LOAD operator for loading data. LOAD operator loads data from a file into a relation. A Pig relation is a collection of tuples where each tuple has multiple fields. An example of LOAD operator is shown below:</a:t>
            </a:r>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ltLang="en-GB"/>
              <a:t>Data Types in Pig</a:t>
            </a:r>
            <a:endParaRPr lang="x-none" altLang="en-GB"/>
          </a:p>
        </p:txBody>
      </p:sp>
      <p:sp>
        <p:nvSpPr>
          <p:cNvPr id="3" name="Content Placeholder 2"/>
          <p:cNvSpPr>
            <a:spLocks noGrp="1"/>
          </p:cNvSpPr>
          <p:nvPr>
            <p:ph idx="1"/>
          </p:nvPr>
        </p:nvSpPr>
        <p:spPr>
          <a:xfrm>
            <a:off x="1068070" y="2205990"/>
            <a:ext cx="10286365" cy="764540"/>
          </a:xfrm>
          <a:solidFill>
            <a:schemeClr val="accent1">
              <a:lumMod val="20000"/>
              <a:lumOff val="80000"/>
            </a:schemeClr>
          </a:solidFill>
        </p:spPr>
        <p:txBody>
          <a:bodyPr>
            <a:noAutofit/>
          </a:bodyPr>
          <a:p>
            <a:pPr marL="0" indent="0">
              <a:buNone/>
            </a:pPr>
            <a:r>
              <a:rPr lang="en-GB" altLang="en-US" sz="1800">
                <a:latin typeface="Courier New" panose="02070309020205020404" charset="0"/>
                <a:cs typeface="Courier New" panose="02070309020205020404" charset="0"/>
              </a:rPr>
              <a:t># Tuple example</a:t>
            </a:r>
            <a:endParaRPr lang="en-GB" altLang="en-US" sz="1800">
              <a:latin typeface="Courier New" panose="02070309020205020404" charset="0"/>
              <a:cs typeface="Courier New" panose="02070309020205020404" charset="0"/>
            </a:endParaRPr>
          </a:p>
          <a:p>
            <a:pPr marL="0" indent="0">
              <a:buNone/>
            </a:pPr>
            <a:r>
              <a:rPr lang="en-GB" altLang="en-US" sz="1800">
                <a:latin typeface="Courier New" panose="02070309020205020404" charset="0"/>
                <a:cs typeface="Courier New" panose="02070309020205020404" charset="0"/>
              </a:rPr>
              <a:t>(1,10)</a:t>
            </a:r>
            <a:endParaRPr lang="en-GB" altLang="en-US" sz="1800">
              <a:latin typeface="Courier New" panose="02070309020205020404" charset="0"/>
              <a:cs typeface="Courier New" panose="0207030902020502040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
        <p:nvSpPr>
          <p:cNvPr id="4" name="Text Box 3"/>
          <p:cNvSpPr txBox="1"/>
          <p:nvPr/>
        </p:nvSpPr>
        <p:spPr>
          <a:xfrm>
            <a:off x="906780" y="1671320"/>
            <a:ext cx="10852150" cy="368300"/>
          </a:xfrm>
          <a:prstGeom prst="rect">
            <a:avLst/>
          </a:prstGeom>
          <a:noFill/>
        </p:spPr>
        <p:txBody>
          <a:bodyPr wrap="square" rtlCol="0" anchor="t">
            <a:spAutoFit/>
          </a:bodyPr>
          <a:p>
            <a:r>
              <a:rPr lang="en-US"/>
              <a:t>Tuple</a:t>
            </a:r>
            <a:r>
              <a:rPr lang="x-none" altLang="en-US"/>
              <a:t>: </a:t>
            </a:r>
            <a:r>
              <a:rPr lang="en-US"/>
              <a:t>A tuple is an ordered set of fields.</a:t>
            </a:r>
            <a:endParaRPr lang="en-US"/>
          </a:p>
        </p:txBody>
      </p:sp>
      <p:sp>
        <p:nvSpPr>
          <p:cNvPr id="8" name="Text Box 7"/>
          <p:cNvSpPr txBox="1"/>
          <p:nvPr/>
        </p:nvSpPr>
        <p:spPr>
          <a:xfrm>
            <a:off x="990600" y="3245485"/>
            <a:ext cx="10438765" cy="368300"/>
          </a:xfrm>
          <a:prstGeom prst="rect">
            <a:avLst/>
          </a:prstGeom>
          <a:noFill/>
        </p:spPr>
        <p:txBody>
          <a:bodyPr wrap="square" rtlCol="0" anchor="t">
            <a:spAutoFit/>
          </a:bodyPr>
          <a:p>
            <a:r>
              <a:rPr lang="en-US"/>
              <a:t>Bag</a:t>
            </a:r>
            <a:r>
              <a:rPr lang="x-none" altLang="en-US"/>
              <a:t>: </a:t>
            </a:r>
            <a:r>
              <a:rPr lang="en-US"/>
              <a:t>A bag is an unordered collection of tuples. A bag is represented with curly braces.</a:t>
            </a:r>
            <a:endParaRPr lang="en-US"/>
          </a:p>
        </p:txBody>
      </p:sp>
      <p:sp>
        <p:nvSpPr>
          <p:cNvPr id="9" name="Content Placeholder 2"/>
          <p:cNvSpPr>
            <a:spLocks noGrp="1"/>
          </p:cNvSpPr>
          <p:nvPr/>
        </p:nvSpPr>
        <p:spPr>
          <a:xfrm>
            <a:off x="1066800" y="3683635"/>
            <a:ext cx="10286365" cy="764540"/>
          </a:xfrm>
          <a:prstGeom prst="rect">
            <a:avLst/>
          </a:prstGeom>
          <a:solidFill>
            <a:schemeClr val="accent1">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sz="1800">
                <a:latin typeface="Courier New" panose="02070309020205020404" charset="0"/>
                <a:cs typeface="Courier New" panose="02070309020205020404" charset="0"/>
              </a:rPr>
              <a:t># Bag example</a:t>
            </a:r>
            <a:endParaRPr lang="en-GB" altLang="en-US" sz="1800">
              <a:latin typeface="Courier New" panose="02070309020205020404" charset="0"/>
              <a:cs typeface="Courier New" panose="02070309020205020404" charset="0"/>
            </a:endParaRPr>
          </a:p>
          <a:p>
            <a:pPr marL="0" indent="0">
              <a:buNone/>
            </a:pPr>
            <a:r>
              <a:rPr lang="en-GB" altLang="en-US" sz="1800">
                <a:latin typeface="Courier New" panose="02070309020205020404" charset="0"/>
                <a:cs typeface="Courier New" panose="02070309020205020404" charset="0"/>
              </a:rPr>
              <a:t>{(1,10.4),(1,4.9),(1,5.0)})</a:t>
            </a:r>
            <a:endParaRPr lang="en-GB" altLang="en-US" sz="1800">
              <a:latin typeface="Courier New" panose="02070309020205020404" charset="0"/>
              <a:cs typeface="Courier New" panose="02070309020205020404" charset="0"/>
            </a:endParaRPr>
          </a:p>
        </p:txBody>
      </p:sp>
      <p:sp>
        <p:nvSpPr>
          <p:cNvPr id="10" name="Text Box 9"/>
          <p:cNvSpPr txBox="1"/>
          <p:nvPr/>
        </p:nvSpPr>
        <p:spPr>
          <a:xfrm>
            <a:off x="991870" y="4720590"/>
            <a:ext cx="10438765" cy="645160"/>
          </a:xfrm>
          <a:prstGeom prst="rect">
            <a:avLst/>
          </a:prstGeom>
          <a:noFill/>
        </p:spPr>
        <p:txBody>
          <a:bodyPr wrap="square" rtlCol="0" anchor="t">
            <a:spAutoFit/>
          </a:bodyPr>
          <a:p>
            <a:r>
              <a:t>Map</a:t>
            </a:r>
            <a:r>
              <a:rPr lang="x-none"/>
              <a:t>: </a:t>
            </a:r>
            <a:r>
              <a:t>A Map is a set of key-value pairs. Map is represented with square brackets, and a # is used to</a:t>
            </a:r>
          </a:p>
          <a:p>
            <a:r>
              <a:t>separate the key and value.</a:t>
            </a:r>
          </a:p>
        </p:txBody>
      </p:sp>
      <p:sp>
        <p:nvSpPr>
          <p:cNvPr id="11" name="Content Placeholder 2"/>
          <p:cNvSpPr>
            <a:spLocks noGrp="1"/>
          </p:cNvSpPr>
          <p:nvPr/>
        </p:nvSpPr>
        <p:spPr>
          <a:xfrm>
            <a:off x="1068070" y="5365115"/>
            <a:ext cx="10286365" cy="764540"/>
          </a:xfrm>
          <a:prstGeom prst="rect">
            <a:avLst/>
          </a:prstGeom>
          <a:solidFill>
            <a:schemeClr val="accent1">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sz="1800">
                <a:latin typeface="Courier New" panose="02070309020205020404" charset="0"/>
                <a:cs typeface="Courier New" panose="02070309020205020404" charset="0"/>
              </a:rPr>
              <a:t># Map example</a:t>
            </a:r>
            <a:endParaRPr lang="en-GB" altLang="en-US" sz="1800">
              <a:latin typeface="Courier New" panose="02070309020205020404" charset="0"/>
              <a:cs typeface="Courier New" panose="02070309020205020404" charset="0"/>
            </a:endParaRPr>
          </a:p>
          <a:p>
            <a:pPr marL="0" indent="0">
              <a:buNone/>
            </a:pPr>
            <a:r>
              <a:rPr lang="en-GB" altLang="en-US" sz="1800">
                <a:latin typeface="Courier New" panose="02070309020205020404" charset="0"/>
                <a:cs typeface="Courier New" panose="02070309020205020404" charset="0"/>
              </a:rPr>
              <a:t>[temp#20.0, humidity#70]</a:t>
            </a:r>
            <a:endParaRPr lang="en-GB" altLang="en-US" sz="1800">
              <a:latin typeface="Courier New" panose="02070309020205020404" charset="0"/>
              <a:cs typeface="Courier New" panose="0207030902020502040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ltLang="en-GB"/>
              <a:t>Pig - Data Filtering &amp; Analysis</a:t>
            </a:r>
            <a:endParaRPr lang="x-none" altLang="en-GB"/>
          </a:p>
        </p:txBody>
      </p:sp>
      <p:sp>
        <p:nvSpPr>
          <p:cNvPr id="3" name="Content Placeholder 2"/>
          <p:cNvSpPr>
            <a:spLocks noGrp="1"/>
          </p:cNvSpPr>
          <p:nvPr>
            <p:ph idx="1"/>
          </p:nvPr>
        </p:nvSpPr>
        <p:spPr>
          <a:xfrm>
            <a:off x="1068070" y="2560955"/>
            <a:ext cx="10286365" cy="2584450"/>
          </a:xfrm>
          <a:solidFill>
            <a:schemeClr val="accent1">
              <a:lumMod val="20000"/>
              <a:lumOff val="80000"/>
            </a:schemeClr>
          </a:solidFill>
        </p:spPr>
        <p:txBody>
          <a:bodyPr>
            <a:noAutofit/>
          </a:bodyPr>
          <a:p>
            <a:pPr marL="0" indent="0">
              <a:buNone/>
            </a:pPr>
            <a:r>
              <a:rPr lang="en-GB" altLang="en-US" sz="1600">
                <a:latin typeface="Courier New" panose="02070309020205020404" charset="0"/>
                <a:cs typeface="Courier New" panose="02070309020205020404" charset="0"/>
              </a:rPr>
              <a:t># FOREACH example</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monthTemp = FOREACH data GENERATE SUBSTRING(text, 10,12) as month,</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(double)SUBSTRING(text, 38,45) as temp;</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DUMP monthTemp;</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(01,22.9)</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(12,5.6)</a:t>
            </a:r>
            <a:endParaRPr lang="en-GB" altLang="en-US" sz="1600">
              <a:latin typeface="Courier New" panose="02070309020205020404" charset="0"/>
              <a:cs typeface="Courier New" panose="0207030902020502040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
        <p:nvSpPr>
          <p:cNvPr id="4" name="Text Box 3"/>
          <p:cNvSpPr txBox="1"/>
          <p:nvPr/>
        </p:nvSpPr>
        <p:spPr>
          <a:xfrm>
            <a:off x="906780" y="1671320"/>
            <a:ext cx="10852150" cy="645160"/>
          </a:xfrm>
          <a:prstGeom prst="rect">
            <a:avLst/>
          </a:prstGeom>
          <a:noFill/>
        </p:spPr>
        <p:txBody>
          <a:bodyPr wrap="square" rtlCol="0" anchor="t">
            <a:spAutoFit/>
          </a:bodyPr>
          <a:p>
            <a:r>
              <a:t>The FOREACH operator is used to process each row in a relation, and the GENERATE</a:t>
            </a:r>
          </a:p>
          <a:p>
            <a:r>
              <a:t>operator is used to define the fields and generate a new row from the original.</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ltLang="en-GB"/>
              <a:t>Pig - Data Filtering &amp; Analysis</a:t>
            </a:r>
            <a:endParaRPr lang="x-none" altLang="en-GB"/>
          </a:p>
        </p:txBody>
      </p:sp>
      <p:sp>
        <p:nvSpPr>
          <p:cNvPr id="3" name="Content Placeholder 2"/>
          <p:cNvSpPr>
            <a:spLocks noGrp="1"/>
          </p:cNvSpPr>
          <p:nvPr>
            <p:ph idx="1"/>
          </p:nvPr>
        </p:nvSpPr>
        <p:spPr>
          <a:xfrm>
            <a:off x="1068070" y="2560955"/>
            <a:ext cx="10286365" cy="2246630"/>
          </a:xfrm>
          <a:solidFill>
            <a:schemeClr val="accent1">
              <a:lumMod val="20000"/>
              <a:lumOff val="80000"/>
            </a:schemeClr>
          </a:solidFill>
        </p:spPr>
        <p:txBody>
          <a:bodyPr>
            <a:noAutofit/>
          </a:bodyPr>
          <a:p>
            <a:pPr marL="0" indent="0">
              <a:buNone/>
            </a:pPr>
            <a:r>
              <a:rPr lang="en-GB" altLang="en-US" sz="1600">
                <a:latin typeface="Courier New" panose="02070309020205020404" charset="0"/>
                <a:cs typeface="Courier New" panose="02070309020205020404" charset="0"/>
              </a:rPr>
              <a:t># FILTER example</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low = FILTER monthTemp by temp&lt;20.0;</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DUMP low;</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(01,10.4)</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(12,4.8)</a:t>
            </a:r>
            <a:endParaRPr lang="en-GB" altLang="en-US" sz="1600">
              <a:latin typeface="Courier New" panose="02070309020205020404" charset="0"/>
              <a:cs typeface="Courier New" panose="0207030902020502040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
        <p:nvSpPr>
          <p:cNvPr id="4" name="Text Box 3"/>
          <p:cNvSpPr txBox="1"/>
          <p:nvPr/>
        </p:nvSpPr>
        <p:spPr>
          <a:xfrm>
            <a:off x="906780" y="1671320"/>
            <a:ext cx="10852150" cy="645160"/>
          </a:xfrm>
          <a:prstGeom prst="rect">
            <a:avLst/>
          </a:prstGeom>
          <a:noFill/>
        </p:spPr>
        <p:txBody>
          <a:bodyPr wrap="square" rtlCol="0" anchor="t">
            <a:spAutoFit/>
          </a:bodyPr>
          <a:p>
            <a:r>
              <a:t>The FILTER operator is used to filter out tuples from a relation based on the condition</a:t>
            </a:r>
          </a:p>
          <a:p>
            <a:r>
              <a:t>specified.</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ltLang="en-GB"/>
              <a:t>Pig - Data Filtering &amp; Analysis</a:t>
            </a:r>
            <a:endParaRPr lang="x-none" altLang="en-GB"/>
          </a:p>
        </p:txBody>
      </p:sp>
      <p:sp>
        <p:nvSpPr>
          <p:cNvPr id="3" name="Content Placeholder 2"/>
          <p:cNvSpPr>
            <a:spLocks noGrp="1"/>
          </p:cNvSpPr>
          <p:nvPr>
            <p:ph idx="1"/>
          </p:nvPr>
        </p:nvSpPr>
        <p:spPr>
          <a:xfrm>
            <a:off x="1068070" y="2560955"/>
            <a:ext cx="10286365" cy="2898775"/>
          </a:xfrm>
          <a:solidFill>
            <a:schemeClr val="accent1">
              <a:lumMod val="20000"/>
              <a:lumOff val="80000"/>
            </a:schemeClr>
          </a:solidFill>
        </p:spPr>
        <p:txBody>
          <a:bodyPr>
            <a:noAutofit/>
          </a:bodyPr>
          <a:p>
            <a:pPr marL="0" indent="0">
              <a:buNone/>
            </a:pPr>
            <a:r>
              <a:rPr lang="en-GB" altLang="en-US" sz="1600">
                <a:latin typeface="Courier New" panose="02070309020205020404" charset="0"/>
                <a:cs typeface="Courier New" panose="02070309020205020404" charset="0"/>
              </a:rPr>
              <a:t>#GROUP example</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monthTempGroup = GROUP monthTemp by month;</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DESCRIBE monthTempGroup;</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monthTempGroup: {group: chararray,monthTemp:</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double)}}</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DUMP monthTempGroup;</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(1,{(1,11.7),...,(1,9.7)})</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(12,{(12,20.3),...,(12,4.8)})</a:t>
            </a:r>
            <a:endParaRPr lang="en-GB" altLang="en-US" sz="1600">
              <a:latin typeface="Courier New" panose="02070309020205020404" charset="0"/>
              <a:cs typeface="Courier New" panose="0207030902020502040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
        <p:nvSpPr>
          <p:cNvPr id="4" name="Text Box 3"/>
          <p:cNvSpPr txBox="1"/>
          <p:nvPr/>
        </p:nvSpPr>
        <p:spPr>
          <a:xfrm>
            <a:off x="906780" y="1671320"/>
            <a:ext cx="10852150" cy="368300"/>
          </a:xfrm>
          <a:prstGeom prst="rect">
            <a:avLst/>
          </a:prstGeom>
          <a:noFill/>
        </p:spPr>
        <p:txBody>
          <a:bodyPr wrap="square" rtlCol="0" anchor="t">
            <a:spAutoFit/>
          </a:bodyPr>
          <a:p>
            <a:r>
              <a:t>The GROUP operator can be used to group data in one or more relations.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ltLang="en-GB"/>
              <a:t>Pig - Data Filtering &amp; Analysis</a:t>
            </a:r>
            <a:endParaRPr lang="x-none" altLang="en-GB"/>
          </a:p>
        </p:txBody>
      </p:sp>
      <p:sp>
        <p:nvSpPr>
          <p:cNvPr id="3" name="Content Placeholder 2"/>
          <p:cNvSpPr>
            <a:spLocks noGrp="1"/>
          </p:cNvSpPr>
          <p:nvPr>
            <p:ph idx="1"/>
          </p:nvPr>
        </p:nvSpPr>
        <p:spPr>
          <a:xfrm>
            <a:off x="1068070" y="2560955"/>
            <a:ext cx="10286365" cy="1628775"/>
          </a:xfrm>
          <a:solidFill>
            <a:schemeClr val="accent1">
              <a:lumMod val="20000"/>
              <a:lumOff val="80000"/>
            </a:schemeClr>
          </a:solidFill>
        </p:spPr>
        <p:txBody>
          <a:bodyPr>
            <a:noAutofit/>
          </a:bodyPr>
          <a:p>
            <a:pPr marL="0" indent="0">
              <a:buNone/>
            </a:pPr>
            <a:r>
              <a:rPr lang="en-GB" altLang="en-US" sz="1600">
                <a:latin typeface="Courier New" panose="02070309020205020404" charset="0"/>
                <a:cs typeface="Courier New" panose="02070309020205020404" charset="0"/>
              </a:rPr>
              <a:t>#UNION example</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low = FILTER monthTemp by temp&lt;10.0;</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high = FILTER monthTemp by temp&gt;20.0;</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lowHigh = UNION low,high;</a:t>
            </a:r>
            <a:endParaRPr lang="en-GB" altLang="en-US" sz="1600">
              <a:latin typeface="Courier New" panose="02070309020205020404" charset="0"/>
              <a:cs typeface="Courier New" panose="0207030902020502040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
        <p:nvSpPr>
          <p:cNvPr id="4" name="Text Box 3"/>
          <p:cNvSpPr txBox="1"/>
          <p:nvPr/>
        </p:nvSpPr>
        <p:spPr>
          <a:xfrm>
            <a:off x="906780" y="1671320"/>
            <a:ext cx="10852150" cy="368300"/>
          </a:xfrm>
          <a:prstGeom prst="rect">
            <a:avLst/>
          </a:prstGeom>
          <a:noFill/>
        </p:spPr>
        <p:txBody>
          <a:bodyPr wrap="square" rtlCol="0" anchor="t">
            <a:spAutoFit/>
          </a:bodyPr>
          <a:p>
            <a:r>
              <a:t>The UNION operator can be used to merge the contents of two or more relations.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ltLang="en-GB"/>
              <a:t>Pig - Data Filtering &amp; Analysis</a:t>
            </a:r>
            <a:endParaRPr lang="x-none" altLang="en-GB"/>
          </a:p>
        </p:txBody>
      </p:sp>
      <p:sp>
        <p:nvSpPr>
          <p:cNvPr id="3" name="Content Placeholder 2"/>
          <p:cNvSpPr>
            <a:spLocks noGrp="1"/>
          </p:cNvSpPr>
          <p:nvPr>
            <p:ph idx="1"/>
          </p:nvPr>
        </p:nvSpPr>
        <p:spPr>
          <a:xfrm>
            <a:off x="1068070" y="2560955"/>
            <a:ext cx="10286365" cy="1628775"/>
          </a:xfrm>
          <a:solidFill>
            <a:schemeClr val="accent1">
              <a:lumMod val="20000"/>
              <a:lumOff val="80000"/>
            </a:schemeClr>
          </a:solidFill>
        </p:spPr>
        <p:txBody>
          <a:bodyPr>
            <a:noAutofit/>
          </a:bodyPr>
          <a:p>
            <a:pPr marL="0" indent="0">
              <a:buNone/>
            </a:pPr>
            <a:r>
              <a:rPr lang="en-GB" altLang="en-US" sz="1600">
                <a:latin typeface="Courier New" panose="02070309020205020404" charset="0"/>
                <a:cs typeface="Courier New" panose="02070309020205020404" charset="0"/>
              </a:rPr>
              <a:t># JOIN example</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maxTemp = FOREACH monthTempGroup GENERATE group, MAX(monthTemp.temp);</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minTemp = FOREACH monthTempGroup GENERATE group, MIN(monthTemp.temp);</a:t>
            </a:r>
            <a:endParaRPr lang="en-GB" altLang="en-US" sz="1600">
              <a:latin typeface="Courier New" panose="02070309020205020404" charset="0"/>
              <a:cs typeface="Courier New" panose="02070309020205020404" charset="0"/>
            </a:endParaRPr>
          </a:p>
          <a:p>
            <a:pPr marL="0" indent="0">
              <a:buNone/>
            </a:pPr>
            <a:r>
              <a:rPr lang="en-GB" altLang="en-US" sz="1600">
                <a:latin typeface="Courier New" panose="02070309020205020404" charset="0"/>
                <a:cs typeface="Courier New" panose="02070309020205020404" charset="0"/>
              </a:rPr>
              <a:t>maxMinTemp = JOIN maxTemp BY $0, minTemp BY $0;</a:t>
            </a:r>
            <a:endParaRPr lang="en-GB" altLang="en-US" sz="1600">
              <a:latin typeface="Courier New" panose="02070309020205020404" charset="0"/>
              <a:cs typeface="Courier New" panose="0207030902020502040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
        <p:nvSpPr>
          <p:cNvPr id="4" name="Text Box 3"/>
          <p:cNvSpPr txBox="1"/>
          <p:nvPr/>
        </p:nvSpPr>
        <p:spPr>
          <a:xfrm>
            <a:off x="906780" y="1671320"/>
            <a:ext cx="10852150" cy="368300"/>
          </a:xfrm>
          <a:prstGeom prst="rect">
            <a:avLst/>
          </a:prstGeom>
          <a:noFill/>
        </p:spPr>
        <p:txBody>
          <a:bodyPr wrap="square" rtlCol="0" anchor="t">
            <a:spAutoFit/>
          </a:bodyPr>
          <a:p>
            <a:r>
              <a:t>The JOIN operator is used to join two relations.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ltLang="en-GB"/>
              <a:t>Apache Oozie</a:t>
            </a:r>
            <a:endParaRPr lang="x-none" altLang="en-GB"/>
          </a:p>
        </p:txBody>
      </p:sp>
      <p:sp>
        <p:nvSpPr>
          <p:cNvPr id="3" name="Content Placeholder 2"/>
          <p:cNvSpPr>
            <a:spLocks noGrp="1"/>
          </p:cNvSpPr>
          <p:nvPr>
            <p:ph idx="1"/>
          </p:nvPr>
        </p:nvSpPr>
        <p:spPr/>
        <p:txBody>
          <a:bodyPr>
            <a:noAutofit/>
          </a:bodyPr>
          <a:p>
            <a:r>
              <a:rPr lang="en-GB" altLang="en-US" sz="2000">
                <a:latin typeface="Arial" panose="020B0604020202020204" pitchFamily="34" charset="0"/>
                <a:cs typeface="Arial" panose="020B0604020202020204" pitchFamily="34" charset="0"/>
              </a:rPr>
              <a:t>Oozie is a workflow scheduler system that allows managing Hadoop jobs. </a:t>
            </a:r>
            <a:endParaRPr lang="en-GB" altLang="en-US" sz="2000">
              <a:latin typeface="Arial" panose="020B0604020202020204" pitchFamily="34" charset="0"/>
              <a:cs typeface="Arial" panose="020B0604020202020204" pitchFamily="34" charset="0"/>
            </a:endParaRPr>
          </a:p>
          <a:p>
            <a:r>
              <a:rPr lang="en-GB" altLang="en-US" sz="2000">
                <a:latin typeface="Arial" panose="020B0604020202020204" pitchFamily="34" charset="0"/>
                <a:cs typeface="Arial" panose="020B0604020202020204" pitchFamily="34" charset="0"/>
              </a:rPr>
              <a:t>With Oozie, you can create workflows which are a collection of actions (such as MapReduce jobs) arranged as Direct Acyclic Graphs (DAG). </a:t>
            </a:r>
            <a:endParaRPr lang="en-GB" altLang="en-US" sz="2000">
              <a:latin typeface="Arial" panose="020B0604020202020204" pitchFamily="34" charset="0"/>
              <a:cs typeface="Arial" panose="020B0604020202020204" pitchFamily="34" charset="0"/>
            </a:endParaRPr>
          </a:p>
          <a:p>
            <a:r>
              <a:rPr lang="en-GB" altLang="en-US" sz="2000">
                <a:latin typeface="Arial" panose="020B0604020202020204" pitchFamily="34" charset="0"/>
                <a:cs typeface="Arial" panose="020B0604020202020204" pitchFamily="34" charset="0"/>
              </a:rPr>
              <a:t>Control dependencies exist between the actions in a workflow. </a:t>
            </a:r>
            <a:endParaRPr lang="en-GB" altLang="en-US" sz="2000">
              <a:latin typeface="Arial" panose="020B0604020202020204" pitchFamily="34" charset="0"/>
              <a:cs typeface="Arial" panose="020B0604020202020204" pitchFamily="34" charset="0"/>
            </a:endParaRPr>
          </a:p>
          <a:p>
            <a:r>
              <a:rPr lang="x-none" altLang="en-GB" sz="2000">
                <a:latin typeface="Arial" panose="020B0604020202020204" pitchFamily="34" charset="0"/>
                <a:cs typeface="Arial" panose="020B0604020202020204" pitchFamily="34" charset="0"/>
              </a:rPr>
              <a:t>A</a:t>
            </a:r>
            <a:r>
              <a:rPr lang="en-GB" altLang="en-US" sz="2000">
                <a:latin typeface="Arial" panose="020B0604020202020204" pitchFamily="34" charset="0"/>
                <a:cs typeface="Arial" panose="020B0604020202020204" pitchFamily="34" charset="0"/>
              </a:rPr>
              <a:t>n action is executed only when the preceding action is completed. </a:t>
            </a:r>
            <a:endParaRPr lang="en-GB" altLang="en-US" sz="2000">
              <a:latin typeface="Arial" panose="020B0604020202020204" pitchFamily="34" charset="0"/>
              <a:cs typeface="Arial" panose="020B0604020202020204" pitchFamily="34" charset="0"/>
            </a:endParaRPr>
          </a:p>
          <a:p>
            <a:r>
              <a:rPr lang="en-GB" altLang="en-US" sz="2000">
                <a:latin typeface="Arial" panose="020B0604020202020204" pitchFamily="34" charset="0"/>
                <a:cs typeface="Arial" panose="020B0604020202020204" pitchFamily="34" charset="0"/>
              </a:rPr>
              <a:t>An Oozie workflow specifies a sequence of actions that need to be executed using an XML-based Process Definition Language called Hadoop Process Definition Language (hPDL). </a:t>
            </a:r>
            <a:endParaRPr lang="en-GB" altLang="en-US" sz="2000">
              <a:latin typeface="Arial" panose="020B0604020202020204" pitchFamily="34" charset="0"/>
              <a:cs typeface="Arial" panose="020B0604020202020204" pitchFamily="34" charset="0"/>
            </a:endParaRPr>
          </a:p>
          <a:p>
            <a:r>
              <a:rPr lang="en-GB" altLang="en-US" sz="2000">
                <a:latin typeface="Arial" panose="020B0604020202020204" pitchFamily="34" charset="0"/>
                <a:cs typeface="Arial" panose="020B0604020202020204" pitchFamily="34" charset="0"/>
              </a:rPr>
              <a:t>Oozie supports various types of actions such as Hadoop MapReduce, Hadoop file system, Pig, Java, Email, Shell, Hive, Sqoop, SSH, and custom actions.</a:t>
            </a:r>
            <a:endParaRPr lang="en-GB" altLang="en-US" sz="20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Spark</a:t>
            </a:r>
            <a:endParaRPr lang="en-US" dirty="0"/>
          </a:p>
        </p:txBody>
      </p:sp>
      <p:sp>
        <p:nvSpPr>
          <p:cNvPr id="3" name="Content Placeholder 2"/>
          <p:cNvSpPr>
            <a:spLocks noGrp="1"/>
          </p:cNvSpPr>
          <p:nvPr>
            <p:ph idx="1"/>
          </p:nvPr>
        </p:nvSpPr>
        <p:spPr/>
        <p:txBody>
          <a:bodyPr>
            <a:normAutofit/>
          </a:bodyPr>
          <a:lstStyle/>
          <a:p>
            <a:r>
              <a:rPr lang="en-US" sz="2470" dirty="0" smtClean="0"/>
              <a:t>Apache Spark is an open source cluster computing framework for data analytics </a:t>
            </a:r>
            <a:endParaRPr lang="en-US" sz="2470" dirty="0" smtClean="0"/>
          </a:p>
          <a:p>
            <a:r>
              <a:rPr lang="en-US" sz="2470" dirty="0" smtClean="0"/>
              <a:t>Spark supports in-memory cluster computing and promises to be faster than </a:t>
            </a:r>
            <a:r>
              <a:rPr lang="en-US" sz="2470" dirty="0" err="1" smtClean="0"/>
              <a:t>Hadoop</a:t>
            </a:r>
            <a:r>
              <a:rPr lang="en-US" sz="2470" dirty="0" smtClean="0"/>
              <a:t>.</a:t>
            </a:r>
            <a:endParaRPr lang="en-US" sz="2470" dirty="0" smtClean="0"/>
          </a:p>
          <a:p>
            <a:r>
              <a:rPr lang="en-US" sz="2470" dirty="0" smtClean="0"/>
              <a:t>Spark allows real-time, batch and interactive queries and provides APIs for </a:t>
            </a:r>
            <a:r>
              <a:rPr lang="en-US" sz="2470" dirty="0" err="1" smtClean="0"/>
              <a:t>Scala</a:t>
            </a:r>
            <a:r>
              <a:rPr lang="en-US" sz="2470" dirty="0" smtClean="0"/>
              <a:t>, Java and Python languages.</a:t>
            </a:r>
            <a:endParaRPr lang="en-US" sz="2470" dirty="0"/>
          </a:p>
        </p:txBody>
      </p:sp>
      <p:pic>
        <p:nvPicPr>
          <p:cNvPr id="1026" name="Picture 2"/>
          <p:cNvPicPr>
            <a:picLocks noChangeAspect="1" noChangeArrowheads="1"/>
          </p:cNvPicPr>
          <p:nvPr/>
        </p:nvPicPr>
        <p:blipFill>
          <a:blip r:embed="rId1" cstate="print"/>
          <a:srcRect/>
          <a:stretch>
            <a:fillRect/>
          </a:stretch>
        </p:blipFill>
        <p:spPr bwMode="auto">
          <a:xfrm>
            <a:off x="2935941" y="4168588"/>
            <a:ext cx="6478506" cy="2286000"/>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Spark Core</a:t>
            </a:r>
            <a:endParaRPr lang="en-US" dirty="0"/>
          </a:p>
        </p:txBody>
      </p:sp>
      <p:sp>
        <p:nvSpPr>
          <p:cNvPr id="3" name="Content Placeholder 2"/>
          <p:cNvSpPr>
            <a:spLocks noGrp="1"/>
          </p:cNvSpPr>
          <p:nvPr>
            <p:ph idx="1"/>
          </p:nvPr>
        </p:nvSpPr>
        <p:spPr/>
        <p:txBody>
          <a:bodyPr>
            <a:normAutofit/>
          </a:bodyPr>
          <a:lstStyle/>
          <a:p>
            <a:r>
              <a:rPr lang="en-US" dirty="0" smtClean="0"/>
              <a:t>Spark Core provides common functionality (such as task scheduling and input/output), which is used by other Spark components.  </a:t>
            </a:r>
            <a:endParaRPr lang="en-US" dirty="0" smtClean="0"/>
          </a:p>
          <a:p>
            <a:r>
              <a:rPr lang="en-US" dirty="0" smtClean="0"/>
              <a:t>Spark provides data abstraction called resilient distributed dataset (RDD) which is a collection of elements partitioned across the nodes of the cluster. </a:t>
            </a:r>
            <a:endParaRPr lang="en-US" dirty="0" smtClean="0"/>
          </a:p>
          <a:p>
            <a:r>
              <a:rPr lang="en-US" dirty="0" smtClean="0"/>
              <a:t>The RDD elements can be operated on in parallel in the cluster. </a:t>
            </a:r>
            <a:endParaRPr lang="en-US" dirty="0" smtClean="0"/>
          </a:p>
          <a:p>
            <a:r>
              <a:rPr lang="en-US" dirty="0" smtClean="0"/>
              <a:t>RDDs are immutable and distributed collection of objects.</a:t>
            </a:r>
            <a:endParaRPr lang="en-US" dirty="0"/>
          </a:p>
        </p:txBody>
      </p:sp>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t>HDFS Read Path</a:t>
            </a:r>
          </a:p>
        </p:txBody>
      </p:sp>
      <p:sp>
        <p:nvSpPr>
          <p:cNvPr id="3" name="Content Placeholder 2"/>
          <p:cNvSpPr>
            <a:spLocks noGrp="1"/>
          </p:cNvSpPr>
          <p:nvPr>
            <p:ph sz="half" idx="1"/>
          </p:nvPr>
        </p:nvSpPr>
        <p:spPr/>
        <p:txBody>
          <a:bodyPr>
            <a:normAutofit fontScale="60000"/>
          </a:bodyPr>
          <a:p>
            <a:r>
              <a:rPr lang="en-GB" altLang="en-US"/>
              <a:t>The read process begins with the client sending a request to the Namenode to obtain the locations of the data blocks for a ﬁle. </a:t>
            </a:r>
            <a:endParaRPr lang="en-GB" altLang="en-US"/>
          </a:p>
          <a:p>
            <a:r>
              <a:rPr lang="en-GB" altLang="en-US"/>
              <a:t>The Namenode checks if the ﬁle exists and whether the client has sufﬁcient permissions to read the ﬁle. </a:t>
            </a:r>
            <a:endParaRPr lang="en-GB" altLang="en-US"/>
          </a:p>
          <a:p>
            <a:r>
              <a:rPr lang="en-GB" altLang="en-US"/>
              <a:t>The Namenode responds with the data block locations sorted by the distance to the client. </a:t>
            </a:r>
            <a:endParaRPr lang="en-GB" altLang="en-US"/>
          </a:p>
          <a:p>
            <a:r>
              <a:rPr lang="en-GB" altLang="en-US"/>
              <a:t>The client reads the data blocks directly from the Datanodes in order, till all the blocks have been read. </a:t>
            </a:r>
            <a:endParaRPr lang="en-GB" altLang="en-US"/>
          </a:p>
          <a:p>
            <a:r>
              <a:rPr lang="en-GB" altLang="en-US"/>
              <a:t>The Datanodes stream the data to the client.</a:t>
            </a:r>
            <a:endParaRPr lang="en-US" altLang="en-GB"/>
          </a:p>
        </p:txBody>
      </p:sp>
      <p:pic>
        <p:nvPicPr>
          <p:cNvPr id="4" name="Content Placeholder 3"/>
          <p:cNvPicPr>
            <a:picLocks noChangeAspect="1"/>
          </p:cNvPicPr>
          <p:nvPr>
            <p:ph sz="half" idx="2"/>
          </p:nvPr>
        </p:nvPicPr>
        <p:blipFill>
          <a:blip r:embed="rId1"/>
          <a:stretch>
            <a:fillRect/>
          </a:stretch>
        </p:blipFill>
        <p:spPr>
          <a:xfrm>
            <a:off x="6019800" y="1885950"/>
            <a:ext cx="5909945" cy="4100195"/>
          </a:xfrm>
          <a:prstGeom prst="rect">
            <a:avLst/>
          </a:prstGeom>
        </p:spPr>
      </p:pic>
      <p:sp>
        <p:nvSpPr>
          <p:cNvPr id="6" name="Footer Placeholder 5"/>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Spark Streaming</a:t>
            </a:r>
            <a:endParaRPr lang="en-US" dirty="0"/>
          </a:p>
        </p:txBody>
      </p:sp>
      <p:sp>
        <p:nvSpPr>
          <p:cNvPr id="3" name="Content Placeholder 2"/>
          <p:cNvSpPr>
            <a:spLocks noGrp="1"/>
          </p:cNvSpPr>
          <p:nvPr>
            <p:ph idx="1"/>
          </p:nvPr>
        </p:nvSpPr>
        <p:spPr/>
        <p:txBody>
          <a:bodyPr>
            <a:normAutofit/>
          </a:bodyPr>
          <a:lstStyle/>
          <a:p>
            <a:r>
              <a:rPr lang="en-US" dirty="0" smtClean="0"/>
              <a:t>Spark Streaming is a Spark component for analysis of streaming data such as sensor data, click stream data, web server logs, etc.</a:t>
            </a:r>
            <a:endParaRPr lang="en-US" dirty="0"/>
          </a:p>
        </p:txBody>
      </p:sp>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Spark SQL</a:t>
            </a:r>
            <a:endParaRPr lang="en-US" dirty="0"/>
          </a:p>
        </p:txBody>
      </p:sp>
      <p:sp>
        <p:nvSpPr>
          <p:cNvPr id="3" name="Content Placeholder 2"/>
          <p:cNvSpPr>
            <a:spLocks noGrp="1"/>
          </p:cNvSpPr>
          <p:nvPr>
            <p:ph idx="1"/>
          </p:nvPr>
        </p:nvSpPr>
        <p:spPr/>
        <p:txBody>
          <a:bodyPr>
            <a:normAutofit/>
          </a:bodyPr>
          <a:lstStyle/>
          <a:p>
            <a:r>
              <a:rPr lang="en-US" dirty="0" smtClean="0"/>
              <a:t>Spark SQL is a Spark component that enables interactive querying of data using SQL queries</a:t>
            </a:r>
            <a:endParaRPr lang="en-US" dirty="0"/>
          </a:p>
        </p:txBody>
      </p:sp>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Spark </a:t>
            </a:r>
            <a:r>
              <a:rPr lang="en-US" dirty="0" err="1" smtClean="0"/>
              <a:t>MLib</a:t>
            </a:r>
            <a:endParaRPr lang="en-US" dirty="0"/>
          </a:p>
        </p:txBody>
      </p:sp>
      <p:sp>
        <p:nvSpPr>
          <p:cNvPr id="3" name="Content Placeholder 2"/>
          <p:cNvSpPr>
            <a:spLocks noGrp="1"/>
          </p:cNvSpPr>
          <p:nvPr>
            <p:ph idx="1"/>
          </p:nvPr>
        </p:nvSpPr>
        <p:spPr/>
        <p:txBody>
          <a:bodyPr>
            <a:normAutofit/>
          </a:bodyPr>
          <a:lstStyle/>
          <a:p>
            <a:r>
              <a:rPr lang="en-US" dirty="0" smtClean="0"/>
              <a:t>Spark </a:t>
            </a:r>
            <a:r>
              <a:rPr lang="en-US" dirty="0" err="1" smtClean="0"/>
              <a:t>MLib</a:t>
            </a:r>
            <a:r>
              <a:rPr lang="en-US" dirty="0" smtClean="0"/>
              <a:t> is Spark’s machine learning library that provides implementations of commonly used machine learning algorithms for clustering, classification, regression, collaborative filtering and dimensionality reduction.</a:t>
            </a:r>
            <a:endParaRPr lang="en-US" dirty="0"/>
          </a:p>
        </p:txBody>
      </p:sp>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Spark </a:t>
            </a:r>
            <a:r>
              <a:rPr lang="en-US" dirty="0" err="1" smtClean="0"/>
              <a:t>GraphX</a:t>
            </a:r>
            <a:endParaRPr lang="en-US" dirty="0"/>
          </a:p>
        </p:txBody>
      </p:sp>
      <p:sp>
        <p:nvSpPr>
          <p:cNvPr id="3" name="Content Placeholder 2"/>
          <p:cNvSpPr>
            <a:spLocks noGrp="1"/>
          </p:cNvSpPr>
          <p:nvPr>
            <p:ph idx="1"/>
          </p:nvPr>
        </p:nvSpPr>
        <p:spPr/>
        <p:txBody>
          <a:bodyPr>
            <a:normAutofit/>
          </a:bodyPr>
          <a:lstStyle/>
          <a:p>
            <a:r>
              <a:rPr lang="en-US" dirty="0" smtClean="0"/>
              <a:t>Spark </a:t>
            </a:r>
            <a:r>
              <a:rPr lang="en-US" dirty="0" err="1" smtClean="0"/>
              <a:t>GraphX</a:t>
            </a:r>
            <a:r>
              <a:rPr lang="en-US" dirty="0" smtClean="0"/>
              <a:t> is a component for performing graph computations.</a:t>
            </a:r>
            <a:endParaRPr lang="en-US" dirty="0" smtClean="0"/>
          </a:p>
          <a:p>
            <a:r>
              <a:rPr lang="en-US" dirty="0" err="1" smtClean="0"/>
              <a:t>GraphX</a:t>
            </a:r>
            <a:r>
              <a:rPr lang="en-US" dirty="0" smtClean="0"/>
              <a:t> provides implementations of common graph algorithms such as </a:t>
            </a:r>
            <a:r>
              <a:rPr lang="en-US" dirty="0" err="1" smtClean="0"/>
              <a:t>PageRank</a:t>
            </a:r>
            <a:r>
              <a:rPr lang="en-US" dirty="0" smtClean="0"/>
              <a:t>, connected components, triangle counting.</a:t>
            </a:r>
            <a:endParaRPr lang="en-US" dirty="0"/>
          </a:p>
        </p:txBody>
      </p:sp>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Spark Cluster</a:t>
            </a:r>
            <a:endParaRPr lang="en-US" dirty="0"/>
          </a:p>
        </p:txBody>
      </p:sp>
      <p:pic>
        <p:nvPicPr>
          <p:cNvPr id="2050" name="Picture 2"/>
          <p:cNvPicPr>
            <a:picLocks noChangeAspect="1" noChangeArrowheads="1"/>
          </p:cNvPicPr>
          <p:nvPr/>
        </p:nvPicPr>
        <p:blipFill>
          <a:blip r:embed="rId1" cstate="print"/>
          <a:srcRect/>
          <a:stretch>
            <a:fillRect/>
          </a:stretch>
        </p:blipFill>
        <p:spPr bwMode="auto">
          <a:xfrm>
            <a:off x="2061882" y="1680882"/>
            <a:ext cx="8109064" cy="4334540"/>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954405"/>
          </a:xfrm>
        </p:spPr>
        <p:txBody>
          <a:bodyPr/>
          <a:lstStyle/>
          <a:p>
            <a:r>
              <a:rPr lang="en-US" dirty="0" smtClean="0"/>
              <a:t>Spark Cluster</a:t>
            </a:r>
            <a:endParaRPr lang="en-US" dirty="0"/>
          </a:p>
        </p:txBody>
      </p:sp>
      <p:sp>
        <p:nvSpPr>
          <p:cNvPr id="3" name="Content Placeholder 2"/>
          <p:cNvSpPr>
            <a:spLocks noGrp="1"/>
          </p:cNvSpPr>
          <p:nvPr>
            <p:ph idx="1"/>
          </p:nvPr>
        </p:nvSpPr>
        <p:spPr>
          <a:xfrm>
            <a:off x="967740" y="1600200"/>
            <a:ext cx="10731500" cy="4921885"/>
          </a:xfrm>
        </p:spPr>
        <p:txBody>
          <a:bodyPr>
            <a:normAutofit fontScale="87500" lnSpcReduction="10000"/>
          </a:bodyPr>
          <a:lstStyle/>
          <a:p>
            <a:r>
              <a:rPr lang="en-US" dirty="0" smtClean="0"/>
              <a:t>Driver:</a:t>
            </a:r>
            <a:endParaRPr lang="en-US" dirty="0" smtClean="0"/>
          </a:p>
          <a:p>
            <a:pPr lvl="1"/>
            <a:r>
              <a:rPr lang="en-US" dirty="0" smtClean="0"/>
              <a:t>Each Spark application consists of a driver program and is coordinated by a </a:t>
            </a:r>
            <a:r>
              <a:rPr lang="en-US" dirty="0" err="1" smtClean="0"/>
              <a:t>SparkContext</a:t>
            </a:r>
            <a:r>
              <a:rPr lang="en-US" dirty="0" smtClean="0"/>
              <a:t> object. </a:t>
            </a:r>
            <a:endParaRPr lang="en-US" dirty="0" smtClean="0"/>
          </a:p>
          <a:p>
            <a:pPr lvl="1"/>
            <a:endParaRPr lang="en-US" dirty="0" smtClean="0"/>
          </a:p>
          <a:p>
            <a:r>
              <a:rPr lang="en-US" dirty="0" smtClean="0"/>
              <a:t>Cluster Manager:</a:t>
            </a:r>
            <a:endParaRPr lang="en-US" dirty="0" smtClean="0"/>
          </a:p>
          <a:p>
            <a:pPr lvl="1"/>
            <a:r>
              <a:rPr lang="en-US" dirty="0" smtClean="0"/>
              <a:t>Spark supports various cluster managers including Spark’s standalone cluster manager, Apache </a:t>
            </a:r>
            <a:r>
              <a:rPr lang="en-US" dirty="0" err="1" smtClean="0"/>
              <a:t>Mesos</a:t>
            </a:r>
            <a:r>
              <a:rPr lang="en-US" dirty="0" smtClean="0"/>
              <a:t> and </a:t>
            </a:r>
            <a:r>
              <a:rPr lang="en-US" dirty="0" err="1" smtClean="0"/>
              <a:t>Hadoop</a:t>
            </a:r>
            <a:r>
              <a:rPr lang="en-US" dirty="0" smtClean="0"/>
              <a:t> YARN. </a:t>
            </a:r>
            <a:endParaRPr lang="en-US" dirty="0" smtClean="0"/>
          </a:p>
          <a:p>
            <a:pPr lvl="1"/>
            <a:r>
              <a:rPr lang="en-US" dirty="0" smtClean="0"/>
              <a:t>The cluster manager allocates  resources for applications on the worker nodes. </a:t>
            </a:r>
            <a:endParaRPr lang="en-US" dirty="0" smtClean="0"/>
          </a:p>
          <a:p>
            <a:pPr lvl="1"/>
            <a:endParaRPr lang="en-US" dirty="0" smtClean="0"/>
          </a:p>
          <a:p>
            <a:r>
              <a:rPr lang="en-US" dirty="0" smtClean="0"/>
              <a:t>Executors:</a:t>
            </a:r>
            <a:endParaRPr lang="en-US" dirty="0" smtClean="0"/>
          </a:p>
          <a:p>
            <a:pPr lvl="1"/>
            <a:r>
              <a:rPr lang="en-US" dirty="0" smtClean="0"/>
              <a:t>The executors which are allocated on the worker nodes run the application code as multiple tasks.</a:t>
            </a:r>
            <a:endParaRPr lang="en-US" dirty="0" smtClean="0"/>
          </a:p>
          <a:p>
            <a:pPr lvl="1"/>
            <a:r>
              <a:rPr lang="en-US" dirty="0" smtClean="0"/>
              <a:t>Applications are isolated from each other and run within their own executor processes on the worker nodes.</a:t>
            </a:r>
            <a:endParaRPr lang="en-US" dirty="0"/>
          </a:p>
        </p:txBody>
      </p:sp>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Spark Context</a:t>
            </a:r>
            <a:endParaRPr lang="en-US" dirty="0"/>
          </a:p>
        </p:txBody>
      </p:sp>
      <p:sp>
        <p:nvSpPr>
          <p:cNvPr id="3" name="Content Placeholder 2"/>
          <p:cNvSpPr>
            <a:spLocks noGrp="1"/>
          </p:cNvSpPr>
          <p:nvPr>
            <p:ph idx="1"/>
          </p:nvPr>
        </p:nvSpPr>
        <p:spPr/>
        <p:txBody>
          <a:bodyPr>
            <a:normAutofit/>
          </a:bodyPr>
          <a:lstStyle/>
          <a:p>
            <a:r>
              <a:rPr lang="en-US" dirty="0" smtClean="0"/>
              <a:t>A Spark program first creates a </a:t>
            </a:r>
            <a:r>
              <a:rPr lang="en-US" dirty="0" err="1" smtClean="0"/>
              <a:t>SparkContext</a:t>
            </a:r>
            <a:r>
              <a:rPr lang="en-US" dirty="0" smtClean="0"/>
              <a:t> object</a:t>
            </a:r>
            <a:endParaRPr lang="en-US" dirty="0" smtClean="0"/>
          </a:p>
          <a:p>
            <a:pPr lvl="1"/>
            <a:r>
              <a:rPr lang="en-US" dirty="0" smtClean="0"/>
              <a:t>Tells Spark how and where to access a cluster</a:t>
            </a:r>
            <a:endParaRPr lang="en-US" dirty="0" smtClean="0"/>
          </a:p>
          <a:p>
            <a:r>
              <a:rPr lang="en-US" dirty="0" err="1" smtClean="0"/>
              <a:t>pySpark</a:t>
            </a:r>
            <a:r>
              <a:rPr lang="en-US" dirty="0" smtClean="0"/>
              <a:t> shell automatically creates the </a:t>
            </a:r>
            <a:r>
              <a:rPr lang="en-US" i="1" dirty="0" smtClean="0"/>
              <a:t>sc</a:t>
            </a:r>
            <a:r>
              <a:rPr lang="en-US" dirty="0" smtClean="0"/>
              <a:t> variable</a:t>
            </a:r>
            <a:endParaRPr lang="en-US" dirty="0" smtClean="0"/>
          </a:p>
          <a:p>
            <a:r>
              <a:rPr lang="en-US" dirty="0" smtClean="0"/>
              <a:t>Use </a:t>
            </a:r>
            <a:r>
              <a:rPr lang="en-US" dirty="0" err="1" smtClean="0"/>
              <a:t>SparkContext</a:t>
            </a:r>
            <a:r>
              <a:rPr lang="en-US" dirty="0" smtClean="0"/>
              <a:t> to create RDDs</a:t>
            </a:r>
            <a:endParaRPr lang="en-US" dirty="0"/>
          </a:p>
          <a:p>
            <a:pPr lvl="1"/>
            <a:endParaRPr lang="en-US" dirty="0" smtClean="0"/>
          </a:p>
          <a:p>
            <a:endParaRPr lang="en-US" dirty="0"/>
          </a:p>
        </p:txBody>
      </p:sp>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Resilient Distributed Datasets</a:t>
            </a:r>
            <a:endParaRPr lang="en-US" dirty="0"/>
          </a:p>
        </p:txBody>
      </p:sp>
      <p:sp>
        <p:nvSpPr>
          <p:cNvPr id="3" name="Content Placeholder 2"/>
          <p:cNvSpPr>
            <a:spLocks noGrp="1"/>
          </p:cNvSpPr>
          <p:nvPr>
            <p:ph idx="1"/>
          </p:nvPr>
        </p:nvSpPr>
        <p:spPr>
          <a:xfrm>
            <a:off x="944880" y="1600200"/>
            <a:ext cx="10598150" cy="4526280"/>
          </a:xfrm>
        </p:spPr>
        <p:txBody>
          <a:bodyPr>
            <a:normAutofit/>
          </a:bodyPr>
          <a:lstStyle/>
          <a:p>
            <a:r>
              <a:rPr lang="en-US" dirty="0" smtClean="0"/>
              <a:t>The primary abstraction in Spark</a:t>
            </a:r>
            <a:endParaRPr lang="en-US" dirty="0" smtClean="0"/>
          </a:p>
          <a:p>
            <a:pPr lvl="1"/>
            <a:r>
              <a:rPr lang="en-US" dirty="0" smtClean="0"/>
              <a:t>Collection of elements partitioned across the nodes of the cluster</a:t>
            </a:r>
            <a:endParaRPr lang="en-US" dirty="0" smtClean="0"/>
          </a:p>
          <a:p>
            <a:pPr lvl="1"/>
            <a:r>
              <a:rPr lang="en-US" dirty="0" smtClean="0"/>
              <a:t>Immutable once constructed</a:t>
            </a:r>
            <a:endParaRPr lang="en-US" dirty="0" smtClean="0"/>
          </a:p>
          <a:p>
            <a:pPr lvl="1"/>
            <a:r>
              <a:rPr lang="en-US" dirty="0" smtClean="0"/>
              <a:t>Enable operations on collection of elements in parallel</a:t>
            </a:r>
            <a:endParaRPr lang="en-US" dirty="0" smtClean="0"/>
          </a:p>
          <a:p>
            <a:r>
              <a:rPr lang="en-US" dirty="0" smtClean="0"/>
              <a:t>You can construct RDDs</a:t>
            </a:r>
            <a:endParaRPr lang="en-US" dirty="0" smtClean="0"/>
          </a:p>
          <a:p>
            <a:pPr lvl="1"/>
            <a:r>
              <a:rPr lang="en-US" dirty="0" smtClean="0"/>
              <a:t>by parallelizing existing Python collections (lists) </a:t>
            </a:r>
            <a:endParaRPr lang="en-US" dirty="0" smtClean="0"/>
          </a:p>
          <a:p>
            <a:pPr lvl="1"/>
            <a:r>
              <a:rPr lang="en-US" dirty="0" smtClean="0"/>
              <a:t>by transforming an existing RDDs</a:t>
            </a:r>
            <a:endParaRPr lang="en-US" dirty="0" smtClean="0"/>
          </a:p>
          <a:p>
            <a:pPr lvl="1"/>
            <a:r>
              <a:rPr lang="en-US" dirty="0" smtClean="0"/>
              <a:t>from </a:t>
            </a:r>
            <a:r>
              <a:rPr lang="en-US" dirty="0" err="1" smtClean="0"/>
              <a:t>ﬁles</a:t>
            </a:r>
            <a:r>
              <a:rPr lang="en-US" dirty="0" smtClean="0"/>
              <a:t> in HDFS or any other storage system</a:t>
            </a:r>
            <a:endParaRPr lang="en-US" dirty="0"/>
          </a:p>
        </p:txBody>
      </p:sp>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Resilient Distributed Datasets</a:t>
            </a:r>
            <a:endParaRPr lang="en-US" dirty="0"/>
          </a:p>
        </p:txBody>
      </p:sp>
      <p:sp>
        <p:nvSpPr>
          <p:cNvPr id="3" name="Content Placeholder 2"/>
          <p:cNvSpPr>
            <a:spLocks noGrp="1"/>
          </p:cNvSpPr>
          <p:nvPr>
            <p:ph idx="1"/>
          </p:nvPr>
        </p:nvSpPr>
        <p:spPr>
          <a:xfrm>
            <a:off x="1994647" y="1600200"/>
            <a:ext cx="8269941" cy="4525963"/>
          </a:xfrm>
        </p:spPr>
        <p:txBody>
          <a:bodyPr>
            <a:normAutofit/>
          </a:bodyPr>
          <a:lstStyle/>
          <a:p>
            <a:r>
              <a:rPr lang="en-US" dirty="0" smtClean="0"/>
              <a:t>Programmer specifies number of partitions for an RDD</a:t>
            </a:r>
            <a:endParaRPr lang="en-US" dirty="0"/>
          </a:p>
        </p:txBody>
      </p:sp>
      <p:pic>
        <p:nvPicPr>
          <p:cNvPr id="3074" name="Picture 2"/>
          <p:cNvPicPr>
            <a:picLocks noChangeAspect="1" noChangeArrowheads="1"/>
          </p:cNvPicPr>
          <p:nvPr/>
        </p:nvPicPr>
        <p:blipFill>
          <a:blip r:embed="rId1" cstate="print"/>
          <a:srcRect/>
          <a:stretch>
            <a:fillRect/>
          </a:stretch>
        </p:blipFill>
        <p:spPr bwMode="auto">
          <a:xfrm>
            <a:off x="1927412" y="2958353"/>
            <a:ext cx="8326719" cy="3412191"/>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err="1" smtClean="0"/>
              <a:t>pySpark</a:t>
            </a:r>
            <a:endParaRPr lang="en-US" dirty="0"/>
          </a:p>
        </p:txBody>
      </p:sp>
      <p:sp>
        <p:nvSpPr>
          <p:cNvPr id="3" name="Content Placeholder 2"/>
          <p:cNvSpPr>
            <a:spLocks noGrp="1"/>
          </p:cNvSpPr>
          <p:nvPr>
            <p:ph idx="1"/>
          </p:nvPr>
        </p:nvSpPr>
        <p:spPr>
          <a:xfrm>
            <a:off x="953770" y="1600200"/>
            <a:ext cx="10631805" cy="4526280"/>
          </a:xfrm>
        </p:spPr>
        <p:txBody>
          <a:bodyPr>
            <a:normAutofit/>
          </a:bodyPr>
          <a:lstStyle/>
          <a:p>
            <a:r>
              <a:rPr lang="en-US" dirty="0" smtClean="0"/>
              <a:t>Spark supports a shell mode with which you can interactively run commands for analyzing data. </a:t>
            </a:r>
            <a:endParaRPr lang="en-US" dirty="0" smtClean="0"/>
          </a:p>
          <a:p>
            <a:r>
              <a:rPr lang="en-US" dirty="0" smtClean="0"/>
              <a:t>To launch the Spark Python shell, run the following command:</a:t>
            </a:r>
            <a:endParaRPr lang="en-US" dirty="0" smtClean="0"/>
          </a:p>
          <a:p>
            <a:pPr>
              <a:buNone/>
            </a:pPr>
            <a:r>
              <a:rPr lang="en-US" sz="2470" dirty="0" smtClean="0">
                <a:latin typeface="Courier New" panose="02070309020205020404" charset="0"/>
                <a:cs typeface="Courier New" panose="02070309020205020404" charset="0"/>
              </a:rPr>
              <a:t>	./bin/</a:t>
            </a:r>
            <a:r>
              <a:rPr lang="en-US" sz="2470" dirty="0" err="1" smtClean="0">
                <a:latin typeface="Courier New" panose="02070309020205020404" charset="0"/>
                <a:cs typeface="Courier New" panose="02070309020205020404" charset="0"/>
              </a:rPr>
              <a:t>pyspark</a:t>
            </a:r>
            <a:endParaRPr lang="en-US" sz="2470" dirty="0">
              <a:latin typeface="Courier New" panose="02070309020205020404" charset="0"/>
              <a:cs typeface="Courier New" panose="02070309020205020404" charset="0"/>
            </a:endParaRPr>
          </a:p>
        </p:txBody>
      </p:sp>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t>HDFS Write Path</a:t>
            </a:r>
          </a:p>
        </p:txBody>
      </p:sp>
      <p:sp>
        <p:nvSpPr>
          <p:cNvPr id="3" name="Content Placeholder 2"/>
          <p:cNvSpPr>
            <a:spLocks noGrp="1"/>
          </p:cNvSpPr>
          <p:nvPr>
            <p:ph sz="half" idx="1"/>
          </p:nvPr>
        </p:nvSpPr>
        <p:spPr>
          <a:xfrm>
            <a:off x="581660" y="1825625"/>
            <a:ext cx="6175375" cy="4351655"/>
          </a:xfrm>
        </p:spPr>
        <p:txBody>
          <a:bodyPr>
            <a:noAutofit/>
          </a:bodyPr>
          <a:p>
            <a:r>
              <a:rPr lang="en-GB" altLang="en-US" sz="1080"/>
              <a:t>The write process begins with the client sending a request to the Namenode to create a new ﬁle in the ﬁlesystem namespace. </a:t>
            </a:r>
            <a:endParaRPr lang="en-GB" altLang="en-US" sz="1080"/>
          </a:p>
          <a:p>
            <a:r>
              <a:rPr lang="en-US" altLang="en-GB" sz="1080"/>
              <a:t>T</a:t>
            </a:r>
            <a:r>
              <a:rPr lang="en-GB" altLang="en-US" sz="1080"/>
              <a:t>he Namenode responds to the client with an output stream object. </a:t>
            </a:r>
            <a:endParaRPr lang="en-GB" altLang="en-US" sz="1080"/>
          </a:p>
          <a:p>
            <a:r>
              <a:rPr lang="en-GB" altLang="en-US" sz="1080"/>
              <a:t>The client writes data to the output stream object which splits the data into packets and enqueues them into a data queue. </a:t>
            </a:r>
            <a:endParaRPr lang="en-GB" altLang="en-US" sz="1080"/>
          </a:p>
          <a:p>
            <a:r>
              <a:rPr lang="en-GB" altLang="en-US" sz="1080"/>
              <a:t>The packets are consumed from the data queue in a separate thread, which requests the Namenode to allocate new blocks on the Datanodes to which the data should be written. </a:t>
            </a:r>
            <a:endParaRPr lang="en-GB" altLang="en-US" sz="1080"/>
          </a:p>
          <a:p>
            <a:r>
              <a:rPr lang="en-GB" altLang="en-US" sz="1080"/>
              <a:t>Namenode responds with the locations of the blocks on the Datanodes. </a:t>
            </a:r>
            <a:endParaRPr lang="en-GB" altLang="en-US" sz="1080"/>
          </a:p>
          <a:p>
            <a:r>
              <a:rPr lang="en-GB" altLang="en-US" sz="1080"/>
              <a:t>The client then establishes direct connections to the Datanodes on which the blocks are to be replicated forming a replication pipeline. </a:t>
            </a:r>
            <a:endParaRPr lang="en-GB" altLang="en-US" sz="1080"/>
          </a:p>
          <a:p>
            <a:r>
              <a:rPr lang="en-GB" altLang="en-US" sz="1080"/>
              <a:t>The data packets consumed from the data queue are written to the ﬁrst Datanode on the replication pipeline, which writes data to the second Datanode in the pipeline and so on. </a:t>
            </a:r>
            <a:endParaRPr lang="en-GB" altLang="en-US" sz="1080"/>
          </a:p>
          <a:p>
            <a:r>
              <a:rPr lang="en-GB" altLang="en-US" sz="1080"/>
              <a:t>Once the packets are successfully written, each Datanode in the pipeline sends an acknowledgment. The client keeps a track of which all packets are acknowledged by the Datanodes. </a:t>
            </a:r>
            <a:endParaRPr lang="en-GB" altLang="en-US" sz="1080"/>
          </a:p>
          <a:p>
            <a:r>
              <a:rPr lang="en-GB" altLang="en-US" sz="1080"/>
              <a:t>The process of writing data packets to the Datanodes proceeds till the block size is reached. Upon reaching the block size, the client again requests the Namenode to return a set of new blocks on the Datanodes. </a:t>
            </a:r>
            <a:endParaRPr lang="en-GB" altLang="en-US" sz="1080"/>
          </a:p>
          <a:p>
            <a:r>
              <a:rPr lang="en-GB" altLang="en-US" sz="1080"/>
              <a:t>The client  then streams the packets to the Datanodes. This process repeats till all the data packets are written and acknowledged. </a:t>
            </a:r>
            <a:endParaRPr lang="en-GB" altLang="en-US" sz="1080"/>
          </a:p>
          <a:p>
            <a:r>
              <a:rPr lang="en-GB" altLang="en-US" sz="1080"/>
              <a:t>Finally, the client closes the output stream and sends a request to the Namenode to close the ﬁle.</a:t>
            </a:r>
            <a:endParaRPr lang="en-GB" altLang="en-US" sz="1080"/>
          </a:p>
        </p:txBody>
      </p:sp>
      <p:pic>
        <p:nvPicPr>
          <p:cNvPr id="6" name="Content Placeholder 5"/>
          <p:cNvPicPr>
            <a:picLocks noChangeAspect="1"/>
          </p:cNvPicPr>
          <p:nvPr>
            <p:ph sz="half" idx="2"/>
          </p:nvPr>
        </p:nvPicPr>
        <p:blipFill>
          <a:blip r:embed="rId1"/>
          <a:stretch>
            <a:fillRect/>
          </a:stretch>
        </p:blipFill>
        <p:spPr>
          <a:xfrm>
            <a:off x="6635115" y="2359025"/>
            <a:ext cx="5181600" cy="2975610"/>
          </a:xfrm>
          <a:prstGeom prst="rect">
            <a:avLst/>
          </a:prstGeom>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Creating RDDs</a:t>
            </a:r>
            <a:endParaRPr lang="en-US" dirty="0"/>
          </a:p>
        </p:txBody>
      </p:sp>
      <p:sp>
        <p:nvSpPr>
          <p:cNvPr id="3" name="Content Placeholder 2"/>
          <p:cNvSpPr>
            <a:spLocks noGrp="1"/>
          </p:cNvSpPr>
          <p:nvPr>
            <p:ph idx="1"/>
          </p:nvPr>
        </p:nvSpPr>
        <p:spPr>
          <a:xfrm>
            <a:off x="953770" y="1600200"/>
            <a:ext cx="10276205" cy="4526280"/>
          </a:xfrm>
        </p:spPr>
        <p:txBody>
          <a:bodyPr>
            <a:normAutofit/>
          </a:bodyPr>
          <a:lstStyle/>
          <a:p>
            <a:r>
              <a:rPr lang="en-US" dirty="0" smtClean="0"/>
              <a:t>RDDs can be created either by parallelizing existing collections or by loading an external dataset</a:t>
            </a:r>
            <a:endParaRPr lang="en-US" sz="2470" dirty="0">
              <a:latin typeface="Courier New" panose="02070309020205020404" charset="0"/>
              <a:cs typeface="Courier New" panose="02070309020205020404" charset="0"/>
            </a:endParaRPr>
          </a:p>
        </p:txBody>
      </p:sp>
      <p:pic>
        <p:nvPicPr>
          <p:cNvPr id="4098" name="Picture 2"/>
          <p:cNvPicPr>
            <a:picLocks noChangeAspect="1" noChangeArrowheads="1"/>
          </p:cNvPicPr>
          <p:nvPr/>
        </p:nvPicPr>
        <p:blipFill>
          <a:blip r:embed="rId1" cstate="print"/>
          <a:srcRect/>
          <a:stretch>
            <a:fillRect/>
          </a:stretch>
        </p:blipFill>
        <p:spPr bwMode="auto">
          <a:xfrm>
            <a:off x="1934884" y="3697941"/>
            <a:ext cx="8337176" cy="2084294"/>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996315"/>
          </a:xfrm>
        </p:spPr>
        <p:txBody>
          <a:bodyPr/>
          <a:lstStyle/>
          <a:p>
            <a:r>
              <a:rPr lang="en-US" dirty="0" smtClean="0"/>
              <a:t>RDD Operations</a:t>
            </a:r>
            <a:endParaRPr lang="en-US" dirty="0"/>
          </a:p>
        </p:txBody>
      </p:sp>
      <p:sp>
        <p:nvSpPr>
          <p:cNvPr id="3" name="Content Placeholder 2"/>
          <p:cNvSpPr>
            <a:spLocks noGrp="1"/>
          </p:cNvSpPr>
          <p:nvPr>
            <p:ph idx="1"/>
          </p:nvPr>
        </p:nvSpPr>
        <p:spPr>
          <a:xfrm>
            <a:off x="1029970" y="1600200"/>
            <a:ext cx="10323830" cy="4526280"/>
          </a:xfrm>
        </p:spPr>
        <p:txBody>
          <a:bodyPr>
            <a:normAutofit/>
          </a:bodyPr>
          <a:lstStyle/>
          <a:p>
            <a:r>
              <a:rPr lang="en-US" dirty="0" smtClean="0"/>
              <a:t>Spark RDDs support two types of operations:</a:t>
            </a:r>
            <a:endParaRPr lang="en-US" dirty="0" smtClean="0"/>
          </a:p>
          <a:p>
            <a:pPr lvl="1"/>
            <a:r>
              <a:rPr lang="en-US" b="1" dirty="0" smtClean="0"/>
              <a:t>Transformations</a:t>
            </a:r>
            <a:r>
              <a:rPr lang="en-US" dirty="0" smtClean="0"/>
              <a:t>: Transformations are used to create a new dataset from an existing one.</a:t>
            </a:r>
            <a:endParaRPr lang="en-US" dirty="0" smtClean="0"/>
          </a:p>
          <a:p>
            <a:pPr lvl="1"/>
            <a:r>
              <a:rPr lang="en-US" dirty="0" smtClean="0"/>
              <a:t>Transformations are lazy (not computed immediately)</a:t>
            </a:r>
            <a:endParaRPr lang="en-US" dirty="0" smtClean="0"/>
          </a:p>
          <a:p>
            <a:pPr lvl="1"/>
            <a:r>
              <a:rPr lang="en-US" b="1" dirty="0" smtClean="0"/>
              <a:t>Actions</a:t>
            </a:r>
            <a:r>
              <a:rPr lang="en-US" dirty="0" smtClean="0"/>
              <a:t>: Actions return a value to the driver program after running a computation on the dataset. </a:t>
            </a:r>
            <a:endParaRPr lang="en-US" dirty="0" smtClean="0"/>
          </a:p>
          <a:p>
            <a:pPr lvl="1"/>
            <a:r>
              <a:rPr lang="en-US" dirty="0" smtClean="0"/>
              <a:t>Transformed RDD is executed when action runs on it </a:t>
            </a:r>
            <a:endParaRPr lang="en-US" dirty="0" smtClean="0"/>
          </a:p>
          <a:p>
            <a:pPr lvl="1"/>
            <a:endParaRPr lang="en-US" sz="2470" dirty="0">
              <a:latin typeface="Courier New" panose="02070309020205020404" charset="0"/>
              <a:cs typeface="Courier New" panose="02070309020205020404" charset="0"/>
            </a:endParaRPr>
          </a:p>
        </p:txBody>
      </p:sp>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Working with RDDs</a:t>
            </a:r>
            <a:endParaRPr lang="en-US" dirty="0"/>
          </a:p>
        </p:txBody>
      </p:sp>
      <p:sp>
        <p:nvSpPr>
          <p:cNvPr id="3" name="Content Placeholder 2"/>
          <p:cNvSpPr>
            <a:spLocks noGrp="1"/>
          </p:cNvSpPr>
          <p:nvPr>
            <p:ph idx="1"/>
          </p:nvPr>
        </p:nvSpPr>
        <p:spPr>
          <a:xfrm>
            <a:off x="979170" y="1600200"/>
            <a:ext cx="10165715" cy="4526280"/>
          </a:xfrm>
        </p:spPr>
        <p:txBody>
          <a:bodyPr>
            <a:normAutofit/>
          </a:bodyPr>
          <a:lstStyle/>
          <a:p>
            <a:r>
              <a:rPr lang="en-US" dirty="0" smtClean="0"/>
              <a:t>Create an RDD from a data source</a:t>
            </a:r>
            <a:endParaRPr lang="en-US" sz="2470" dirty="0" smtClean="0">
              <a:latin typeface="Courier New" panose="02070309020205020404" charset="0"/>
              <a:cs typeface="Courier New" panose="02070309020205020404" charset="0"/>
            </a:endParaRPr>
          </a:p>
          <a:p>
            <a:r>
              <a:rPr lang="en-US" dirty="0" smtClean="0"/>
              <a:t>Apply transformations to an RDD</a:t>
            </a:r>
            <a:endParaRPr lang="en-US" dirty="0" smtClean="0"/>
          </a:p>
          <a:p>
            <a:r>
              <a:rPr lang="en-US" dirty="0" smtClean="0"/>
              <a:t>Apply actions to an RDD</a:t>
            </a:r>
            <a:endParaRPr lang="en-US" dirty="0" smtClean="0"/>
          </a:p>
        </p:txBody>
      </p:sp>
      <p:pic>
        <p:nvPicPr>
          <p:cNvPr id="5122" name="Picture 2"/>
          <p:cNvPicPr>
            <a:picLocks noChangeAspect="1" noChangeArrowheads="1"/>
          </p:cNvPicPr>
          <p:nvPr/>
        </p:nvPicPr>
        <p:blipFill>
          <a:blip r:embed="rId1" cstate="print"/>
          <a:srcRect/>
          <a:stretch>
            <a:fillRect/>
          </a:stretch>
        </p:blipFill>
        <p:spPr bwMode="auto">
          <a:xfrm>
            <a:off x="2465294" y="3899647"/>
            <a:ext cx="7300405" cy="2273393"/>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Transformations</a:t>
            </a:r>
            <a:endParaRPr lang="en-US" dirty="0"/>
          </a:p>
        </p:txBody>
      </p:sp>
      <p:sp>
        <p:nvSpPr>
          <p:cNvPr id="3" name="Content Placeholder 2"/>
          <p:cNvSpPr>
            <a:spLocks noGrp="1"/>
          </p:cNvSpPr>
          <p:nvPr>
            <p:ph idx="1"/>
          </p:nvPr>
        </p:nvSpPr>
        <p:spPr>
          <a:xfrm>
            <a:off x="1994647" y="3361765"/>
            <a:ext cx="8269941" cy="2764399"/>
          </a:xfrm>
        </p:spPr>
        <p:txBody>
          <a:bodyPr>
            <a:normAutofit/>
          </a:bodyPr>
          <a:lstStyle/>
          <a:p>
            <a:pPr marL="31750" lvl="1" indent="-31750">
              <a:buNone/>
            </a:pPr>
            <a:r>
              <a:rPr lang="en-US" sz="2470" b="1" dirty="0" smtClean="0">
                <a:latin typeface="+mj-lt"/>
                <a:cs typeface="Courier New" panose="02070309020205020404" charset="0"/>
              </a:rPr>
              <a:t>Map: </a:t>
            </a:r>
            <a:r>
              <a:rPr lang="en-US" sz="2470" dirty="0" smtClean="0">
                <a:latin typeface="+mj-lt"/>
                <a:cs typeface="Courier New" panose="02070309020205020404" charset="0"/>
              </a:rPr>
              <a:t>The map transformation takes as input a function which is applied to each element of the dataset, and maps each input item to another item.</a:t>
            </a:r>
            <a:endParaRPr lang="en-US" sz="2470" dirty="0">
              <a:latin typeface="+mj-lt"/>
              <a:cs typeface="Courier New" panose="02070309020205020404" charset="0"/>
            </a:endParaRPr>
          </a:p>
        </p:txBody>
      </p:sp>
      <p:pic>
        <p:nvPicPr>
          <p:cNvPr id="6146" name="Picture 2"/>
          <p:cNvPicPr>
            <a:picLocks noChangeAspect="1" noChangeArrowheads="1"/>
          </p:cNvPicPr>
          <p:nvPr/>
        </p:nvPicPr>
        <p:blipFill>
          <a:blip r:embed="rId1" cstate="print"/>
          <a:srcRect/>
          <a:stretch>
            <a:fillRect/>
          </a:stretch>
        </p:blipFill>
        <p:spPr bwMode="auto">
          <a:xfrm>
            <a:off x="2330823" y="1411941"/>
            <a:ext cx="7480811" cy="1882588"/>
          </a:xfrm>
          <a:prstGeom prst="rect">
            <a:avLst/>
          </a:prstGeom>
          <a:noFill/>
          <a:ln w="9525">
            <a:noFill/>
            <a:miter lim="800000"/>
            <a:headEnd/>
            <a:tailEnd/>
          </a:ln>
        </p:spPr>
      </p:pic>
      <p:pic>
        <p:nvPicPr>
          <p:cNvPr id="6147" name="Picture 3"/>
          <p:cNvPicPr>
            <a:picLocks noChangeAspect="1" noChangeArrowheads="1"/>
          </p:cNvPicPr>
          <p:nvPr/>
        </p:nvPicPr>
        <p:blipFill>
          <a:blip r:embed="rId2" cstate="print"/>
          <a:srcRect/>
          <a:stretch>
            <a:fillRect/>
          </a:stretch>
        </p:blipFill>
        <p:spPr bwMode="auto">
          <a:xfrm>
            <a:off x="2868706" y="4840941"/>
            <a:ext cx="6183496" cy="1613647"/>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Transformations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smtClean="0">
                <a:latin typeface="+mj-lt"/>
                <a:cs typeface="Courier New" panose="02070309020205020404" charset="0"/>
              </a:rPr>
              <a:t>Filter: </a:t>
            </a:r>
            <a:r>
              <a:rPr lang="en-US" sz="2470" dirty="0" smtClean="0">
                <a:latin typeface="+mj-lt"/>
                <a:cs typeface="Courier New" panose="02070309020205020404" charset="0"/>
              </a:rPr>
              <a:t>The filter transformation generates a new dataset by filtering the source dataset using the specified function.</a:t>
            </a:r>
            <a:endParaRPr lang="en-US" sz="2470" dirty="0">
              <a:latin typeface="+mj-lt"/>
              <a:cs typeface="Courier New" panose="02070309020205020404" charset="0"/>
            </a:endParaRPr>
          </a:p>
        </p:txBody>
      </p:sp>
      <p:pic>
        <p:nvPicPr>
          <p:cNvPr id="7170" name="Picture 2"/>
          <p:cNvPicPr>
            <a:picLocks noChangeAspect="1" noChangeArrowheads="1"/>
          </p:cNvPicPr>
          <p:nvPr/>
        </p:nvPicPr>
        <p:blipFill>
          <a:blip r:embed="rId1" cstate="print"/>
          <a:srcRect/>
          <a:stretch>
            <a:fillRect/>
          </a:stretch>
        </p:blipFill>
        <p:spPr bwMode="auto">
          <a:xfrm>
            <a:off x="1927412" y="2823882"/>
            <a:ext cx="8135471" cy="1479176"/>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Transformations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err="1" smtClean="0">
                <a:latin typeface="+mj-lt"/>
                <a:cs typeface="Courier New" panose="02070309020205020404" charset="0"/>
              </a:rPr>
              <a:t>ﬂatMap</a:t>
            </a:r>
            <a:r>
              <a:rPr lang="en-US" sz="2470" b="1" dirty="0" smtClean="0">
                <a:latin typeface="+mj-lt"/>
                <a:cs typeface="Courier New" panose="02070309020205020404" charset="0"/>
              </a:rPr>
              <a:t>: </a:t>
            </a:r>
            <a:r>
              <a:rPr lang="en-US" sz="2470" dirty="0" smtClean="0">
                <a:latin typeface="+mj-lt"/>
                <a:cs typeface="Courier New" panose="02070309020205020404" charset="0"/>
              </a:rPr>
              <a:t>The </a:t>
            </a:r>
            <a:r>
              <a:rPr lang="en-US" sz="2470" dirty="0" err="1" smtClean="0">
                <a:latin typeface="+mj-lt"/>
                <a:cs typeface="Courier New" panose="02070309020205020404" charset="0"/>
              </a:rPr>
              <a:t>flatMap</a:t>
            </a:r>
            <a:r>
              <a:rPr lang="en-US" sz="2470" dirty="0" smtClean="0">
                <a:latin typeface="+mj-lt"/>
                <a:cs typeface="Courier New" panose="02070309020205020404" charset="0"/>
              </a:rPr>
              <a:t> transformation takes as input a function which is applied to each element of the dataset. The </a:t>
            </a:r>
            <a:r>
              <a:rPr lang="en-US" sz="2470" dirty="0" err="1" smtClean="0">
                <a:latin typeface="+mj-lt"/>
                <a:cs typeface="Courier New" panose="02070309020205020404" charset="0"/>
              </a:rPr>
              <a:t>flatMap</a:t>
            </a:r>
            <a:r>
              <a:rPr lang="en-US" sz="2470" dirty="0" smtClean="0">
                <a:latin typeface="+mj-lt"/>
                <a:cs typeface="Courier New" panose="02070309020205020404" charset="0"/>
              </a:rPr>
              <a:t> transformation can map each input item to zero or more output items.</a:t>
            </a:r>
            <a:endParaRPr lang="en-US" sz="2470" dirty="0">
              <a:latin typeface="+mj-lt"/>
              <a:cs typeface="Courier New" panose="02070309020205020404" charset="0"/>
            </a:endParaRPr>
          </a:p>
        </p:txBody>
      </p:sp>
      <p:pic>
        <p:nvPicPr>
          <p:cNvPr id="9218" name="Picture 2"/>
          <p:cNvPicPr>
            <a:picLocks noChangeAspect="1" noChangeArrowheads="1"/>
          </p:cNvPicPr>
          <p:nvPr/>
        </p:nvPicPr>
        <p:blipFill>
          <a:blip r:embed="rId1" cstate="print"/>
          <a:srcRect/>
          <a:stretch>
            <a:fillRect/>
          </a:stretch>
        </p:blipFill>
        <p:spPr bwMode="auto">
          <a:xfrm>
            <a:off x="1994647" y="3765176"/>
            <a:ext cx="8135471" cy="2055825"/>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Transformations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err="1" smtClean="0">
                <a:latin typeface="+mj-lt"/>
                <a:cs typeface="Courier New" panose="02070309020205020404" charset="0"/>
              </a:rPr>
              <a:t>reduceByKey</a:t>
            </a:r>
            <a:r>
              <a:rPr lang="en-US" sz="2470" b="1" dirty="0" smtClean="0">
                <a:latin typeface="+mj-lt"/>
                <a:cs typeface="Courier New" panose="02070309020205020404" charset="0"/>
              </a:rPr>
              <a:t>: </a:t>
            </a:r>
            <a:r>
              <a:rPr lang="en-US" sz="2470" dirty="0" smtClean="0">
                <a:latin typeface="+mj-lt"/>
                <a:cs typeface="Courier New" panose="02070309020205020404" charset="0"/>
              </a:rPr>
              <a:t>The </a:t>
            </a:r>
            <a:r>
              <a:rPr lang="en-US" sz="2470" dirty="0" err="1" smtClean="0">
                <a:latin typeface="+mj-lt"/>
                <a:cs typeface="Courier New" panose="02070309020205020404" charset="0"/>
              </a:rPr>
              <a:t>reduceByKey</a:t>
            </a:r>
            <a:r>
              <a:rPr lang="en-US" sz="2470" dirty="0" smtClean="0">
                <a:latin typeface="+mj-lt"/>
                <a:cs typeface="Courier New" panose="02070309020205020404" charset="0"/>
              </a:rPr>
              <a:t> transformation when applied on dataset containing key-value pairs, aggregates values of each key using the function specified.</a:t>
            </a:r>
            <a:endParaRPr lang="en-US" sz="2470" dirty="0">
              <a:latin typeface="+mj-lt"/>
              <a:cs typeface="Courier New" panose="02070309020205020404" charset="0"/>
            </a:endParaRPr>
          </a:p>
        </p:txBody>
      </p:sp>
      <p:pic>
        <p:nvPicPr>
          <p:cNvPr id="8194" name="Picture 2"/>
          <p:cNvPicPr>
            <a:picLocks noChangeAspect="1" noChangeArrowheads="1"/>
          </p:cNvPicPr>
          <p:nvPr/>
        </p:nvPicPr>
        <p:blipFill>
          <a:blip r:embed="rId1" cstate="print"/>
          <a:srcRect/>
          <a:stretch>
            <a:fillRect/>
          </a:stretch>
        </p:blipFill>
        <p:spPr bwMode="auto">
          <a:xfrm>
            <a:off x="2129118" y="3429000"/>
            <a:ext cx="7955869" cy="2823882"/>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Transformations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smtClean="0">
                <a:latin typeface="+mj-lt"/>
                <a:cs typeface="Courier New" panose="02070309020205020404" charset="0"/>
              </a:rPr>
              <a:t>sample: </a:t>
            </a:r>
            <a:r>
              <a:rPr lang="en-US" sz="2470" dirty="0" smtClean="0">
                <a:latin typeface="+mj-lt"/>
                <a:cs typeface="Courier New" panose="02070309020205020404" charset="0"/>
              </a:rPr>
              <a:t>The sample transformation samples the data with or without replacement.</a:t>
            </a:r>
            <a:endParaRPr lang="en-US" sz="2470" dirty="0">
              <a:latin typeface="+mj-lt"/>
              <a:cs typeface="Courier New" panose="02070309020205020404" charset="0"/>
            </a:endParaRPr>
          </a:p>
        </p:txBody>
      </p:sp>
      <p:pic>
        <p:nvPicPr>
          <p:cNvPr id="10242" name="Picture 2"/>
          <p:cNvPicPr>
            <a:picLocks noChangeAspect="1" noChangeArrowheads="1"/>
          </p:cNvPicPr>
          <p:nvPr/>
        </p:nvPicPr>
        <p:blipFill>
          <a:blip r:embed="rId1" cstate="print"/>
          <a:srcRect/>
          <a:stretch>
            <a:fillRect/>
          </a:stretch>
        </p:blipFill>
        <p:spPr bwMode="auto">
          <a:xfrm>
            <a:off x="2196353" y="3025588"/>
            <a:ext cx="7724414" cy="2151529"/>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Transformations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smtClean="0">
                <a:latin typeface="+mj-lt"/>
                <a:cs typeface="Courier New" panose="02070309020205020404" charset="0"/>
              </a:rPr>
              <a:t>union: </a:t>
            </a:r>
            <a:r>
              <a:rPr lang="en-US" sz="2470" dirty="0" smtClean="0">
                <a:latin typeface="+mj-lt"/>
                <a:cs typeface="Courier New" panose="02070309020205020404" charset="0"/>
              </a:rPr>
              <a:t>The union transformation generates a new dataset from the union of two datasets.</a:t>
            </a:r>
            <a:endParaRPr lang="en-US" sz="2470" dirty="0">
              <a:latin typeface="+mj-lt"/>
              <a:cs typeface="Courier New" panose="02070309020205020404" charset="0"/>
            </a:endParaRPr>
          </a:p>
        </p:txBody>
      </p:sp>
      <p:pic>
        <p:nvPicPr>
          <p:cNvPr id="11266" name="Picture 2"/>
          <p:cNvPicPr>
            <a:picLocks noChangeAspect="1" noChangeArrowheads="1"/>
          </p:cNvPicPr>
          <p:nvPr/>
        </p:nvPicPr>
        <p:blipFill>
          <a:blip r:embed="rId1" cstate="print"/>
          <a:srcRect/>
          <a:stretch>
            <a:fillRect/>
          </a:stretch>
        </p:blipFill>
        <p:spPr bwMode="auto">
          <a:xfrm>
            <a:off x="2129119" y="3361765"/>
            <a:ext cx="7866529" cy="2287805"/>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Transformations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smtClean="0">
                <a:latin typeface="+mj-lt"/>
                <a:cs typeface="Courier New" panose="02070309020205020404" charset="0"/>
              </a:rPr>
              <a:t>intersection: </a:t>
            </a:r>
            <a:r>
              <a:rPr lang="en-US" sz="2470" dirty="0" smtClean="0">
                <a:latin typeface="+mj-lt"/>
                <a:cs typeface="Courier New" panose="02070309020205020404" charset="0"/>
              </a:rPr>
              <a:t>The intersection transformation generates a new dataset from the intersection of two datasets.</a:t>
            </a:r>
            <a:endParaRPr lang="en-US" sz="2470" dirty="0">
              <a:latin typeface="+mj-lt"/>
              <a:cs typeface="Courier New" panose="02070309020205020404" charset="0"/>
            </a:endParaRPr>
          </a:p>
        </p:txBody>
      </p:sp>
      <p:pic>
        <p:nvPicPr>
          <p:cNvPr id="12290" name="Picture 2"/>
          <p:cNvPicPr>
            <a:picLocks noChangeAspect="1" noChangeArrowheads="1"/>
          </p:cNvPicPr>
          <p:nvPr/>
        </p:nvPicPr>
        <p:blipFill>
          <a:blip r:embed="rId1" cstate="print"/>
          <a:srcRect/>
          <a:stretch>
            <a:fillRect/>
          </a:stretch>
        </p:blipFill>
        <p:spPr bwMode="auto">
          <a:xfrm>
            <a:off x="2330824" y="3429000"/>
            <a:ext cx="7619450" cy="2151529"/>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err="1" smtClean="0">
                <a:latin typeface="+mn-lt"/>
              </a:rPr>
              <a:t>MapReduce</a:t>
            </a:r>
            <a:r>
              <a:rPr lang="en-US" dirty="0" smtClean="0">
                <a:latin typeface="+mn-lt"/>
              </a:rPr>
              <a:t> 2.0 - YARN</a:t>
            </a:r>
            <a:endParaRPr lang="en-US" dirty="0">
              <a:latin typeface="+mn-lt"/>
            </a:endParaRPr>
          </a:p>
        </p:txBody>
      </p:sp>
      <p:sp>
        <p:nvSpPr>
          <p:cNvPr id="3" name="Content Placeholder 2"/>
          <p:cNvSpPr>
            <a:spLocks noGrp="1"/>
          </p:cNvSpPr>
          <p:nvPr>
            <p:ph idx="1"/>
          </p:nvPr>
        </p:nvSpPr>
        <p:spPr>
          <a:xfrm>
            <a:off x="838200" y="1825625"/>
            <a:ext cx="5969000" cy="4351338"/>
          </a:xfrm>
        </p:spPr>
        <p:txBody>
          <a:bodyPr>
            <a:normAutofit/>
          </a:bodyPr>
          <a:lstStyle/>
          <a:p>
            <a:r>
              <a:rPr lang="en-US" sz="1800" dirty="0"/>
              <a:t>In </a:t>
            </a:r>
            <a:r>
              <a:rPr lang="en-US" sz="1800" dirty="0" err="1"/>
              <a:t>Hadoop</a:t>
            </a:r>
            <a:r>
              <a:rPr lang="en-US" sz="1800" dirty="0"/>
              <a:t> 2.0 </a:t>
            </a:r>
            <a:r>
              <a:rPr lang="en-US" sz="1800" dirty="0" smtClean="0"/>
              <a:t>the original </a:t>
            </a:r>
            <a:r>
              <a:rPr lang="en-US" sz="1800" dirty="0"/>
              <a:t>processing engine of </a:t>
            </a:r>
            <a:r>
              <a:rPr lang="en-US" sz="1800" dirty="0" err="1"/>
              <a:t>Hadoop</a:t>
            </a:r>
            <a:r>
              <a:rPr lang="en-US" sz="1800" dirty="0"/>
              <a:t> (</a:t>
            </a:r>
            <a:r>
              <a:rPr lang="en-US" sz="1800" dirty="0" err="1"/>
              <a:t>MapReduce</a:t>
            </a:r>
            <a:r>
              <a:rPr lang="en-US" sz="1800" dirty="0"/>
              <a:t>) has been separated from the </a:t>
            </a:r>
            <a:r>
              <a:rPr lang="en-US" sz="1800" dirty="0" smtClean="0"/>
              <a:t>resource management </a:t>
            </a:r>
            <a:r>
              <a:rPr lang="en-US" sz="1800" dirty="0"/>
              <a:t>(which is now part of </a:t>
            </a:r>
            <a:r>
              <a:rPr lang="en-US" sz="1800" dirty="0" smtClean="0"/>
              <a:t>YARN).</a:t>
            </a:r>
            <a:endParaRPr lang="en-US" sz="1800" dirty="0" smtClean="0"/>
          </a:p>
          <a:p>
            <a:pPr marL="0" indent="0">
              <a:buNone/>
            </a:pPr>
            <a:endParaRPr lang="en-US" sz="1800" dirty="0" smtClean="0"/>
          </a:p>
          <a:p>
            <a:r>
              <a:rPr lang="en-US" sz="1800" dirty="0" smtClean="0"/>
              <a:t>This </a:t>
            </a:r>
            <a:r>
              <a:rPr lang="en-US" sz="1800" dirty="0"/>
              <a:t>makes </a:t>
            </a:r>
            <a:r>
              <a:rPr lang="en-US" sz="1800" dirty="0" smtClean="0"/>
              <a:t>YARN effectively </a:t>
            </a:r>
            <a:r>
              <a:rPr lang="en-US" sz="1800" dirty="0"/>
              <a:t>an operating system for </a:t>
            </a:r>
            <a:r>
              <a:rPr lang="en-US" sz="1800" dirty="0" err="1"/>
              <a:t>Hadoop</a:t>
            </a:r>
            <a:r>
              <a:rPr lang="en-US" sz="1800" dirty="0"/>
              <a:t> that supports different processing engines on </a:t>
            </a:r>
            <a:r>
              <a:rPr lang="en-US" sz="1800" dirty="0" smtClean="0"/>
              <a:t>a </a:t>
            </a:r>
            <a:r>
              <a:rPr lang="en-US" sz="1800" dirty="0" err="1" smtClean="0"/>
              <a:t>Hadoop</a:t>
            </a:r>
            <a:r>
              <a:rPr lang="en-US" sz="1800" dirty="0" smtClean="0"/>
              <a:t> </a:t>
            </a:r>
            <a:r>
              <a:rPr lang="en-US" sz="1800" dirty="0"/>
              <a:t>cluster such as </a:t>
            </a:r>
            <a:r>
              <a:rPr lang="en-US" sz="1800" dirty="0" err="1"/>
              <a:t>MapReduce</a:t>
            </a:r>
            <a:r>
              <a:rPr lang="en-US" sz="1800" dirty="0"/>
              <a:t> for batch processing, Apache </a:t>
            </a:r>
            <a:r>
              <a:rPr lang="en-US" sz="1800" dirty="0" err="1" smtClean="0"/>
              <a:t>Tez</a:t>
            </a:r>
            <a:r>
              <a:rPr lang="en-US" sz="1800" dirty="0" smtClean="0"/>
              <a:t> </a:t>
            </a:r>
            <a:r>
              <a:rPr lang="en-US" sz="1800" dirty="0"/>
              <a:t>for </a:t>
            </a:r>
            <a:r>
              <a:rPr lang="en-US" sz="1800" dirty="0" smtClean="0"/>
              <a:t>interactive queries</a:t>
            </a:r>
            <a:r>
              <a:rPr lang="en-US" sz="1800" dirty="0"/>
              <a:t>, Apache Storm </a:t>
            </a:r>
            <a:r>
              <a:rPr lang="en-US" sz="1800" dirty="0" smtClean="0"/>
              <a:t>for </a:t>
            </a:r>
            <a:r>
              <a:rPr lang="en-US" sz="1800" dirty="0"/>
              <a:t>stream processing, etc</a:t>
            </a:r>
            <a:r>
              <a:rPr lang="en-US" sz="1800" dirty="0" smtClean="0"/>
              <a:t>.</a:t>
            </a:r>
            <a:endParaRPr lang="en-US" sz="1800" dirty="0" smtClean="0"/>
          </a:p>
          <a:p>
            <a:endParaRPr lang="en-US" sz="1800" dirty="0" smtClean="0"/>
          </a:p>
          <a:p>
            <a:r>
              <a:rPr lang="en-US" sz="1800" dirty="0" smtClean="0"/>
              <a:t>YARN </a:t>
            </a:r>
            <a:r>
              <a:rPr lang="en-US" sz="1800" dirty="0"/>
              <a:t>architecture divides architecture divides the </a:t>
            </a:r>
            <a:r>
              <a:rPr lang="en-US" sz="1800" dirty="0" smtClean="0"/>
              <a:t>two major </a:t>
            </a:r>
            <a:r>
              <a:rPr lang="en-US" sz="1800" dirty="0"/>
              <a:t>functions of the </a:t>
            </a:r>
            <a:r>
              <a:rPr lang="en-US" sz="1800" dirty="0" err="1"/>
              <a:t>JobTracker</a:t>
            </a:r>
            <a:r>
              <a:rPr lang="en-US" sz="1800" dirty="0"/>
              <a:t> - resource management and job life-cycle management </a:t>
            </a:r>
            <a:r>
              <a:rPr lang="en-US" sz="1800" dirty="0" smtClean="0"/>
              <a:t>- into </a:t>
            </a:r>
            <a:r>
              <a:rPr lang="en-US" sz="1800" dirty="0"/>
              <a:t>separate </a:t>
            </a:r>
            <a:r>
              <a:rPr lang="en-US" sz="1800" dirty="0" smtClean="0"/>
              <a:t>components:</a:t>
            </a:r>
            <a:endParaRPr lang="en-US" sz="1800" dirty="0" smtClean="0"/>
          </a:p>
          <a:p>
            <a:pPr lvl="1"/>
            <a:r>
              <a:rPr lang="en-US" sz="1400" dirty="0" err="1" smtClean="0"/>
              <a:t>ResourceManager</a:t>
            </a:r>
            <a:endParaRPr lang="en-US" sz="1400" dirty="0"/>
          </a:p>
          <a:p>
            <a:pPr lvl="1"/>
            <a:r>
              <a:rPr lang="en-US" sz="1400" dirty="0" err="1" smtClean="0"/>
              <a:t>ApplicationMaster</a:t>
            </a:r>
            <a:r>
              <a:rPr lang="en-US" sz="1400" dirty="0"/>
              <a:t>.</a:t>
            </a:r>
            <a:endParaRPr lang="en-US" sz="14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
          <a:stretch>
            <a:fillRect/>
          </a:stretch>
        </p:blipFill>
        <p:spPr>
          <a:xfrm>
            <a:off x="6702744" y="1843075"/>
            <a:ext cx="5298756" cy="3600991"/>
          </a:xfrm>
          <a:prstGeom prst="rect">
            <a:avLst/>
          </a:prstGeom>
        </p:spPr>
      </p:pic>
      <p:sp>
        <p:nvSpPr>
          <p:cNvPr id="10" name="Footer Placeholder 9"/>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Transformations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smtClean="0">
                <a:latin typeface="+mj-lt"/>
                <a:cs typeface="Courier New" panose="02070309020205020404" charset="0"/>
              </a:rPr>
              <a:t>join: </a:t>
            </a:r>
            <a:r>
              <a:rPr lang="en-US" sz="2470" dirty="0" smtClean="0">
                <a:latin typeface="+mj-lt"/>
                <a:cs typeface="Courier New" panose="02070309020205020404" charset="0"/>
              </a:rPr>
              <a:t>The join transformation generates a new dataset by joining two datasets containing key-value pairs.</a:t>
            </a:r>
            <a:endParaRPr lang="en-US" sz="2470" dirty="0">
              <a:latin typeface="+mj-lt"/>
              <a:cs typeface="Courier New" panose="02070309020205020404" charset="0"/>
            </a:endParaRPr>
          </a:p>
        </p:txBody>
      </p:sp>
      <p:pic>
        <p:nvPicPr>
          <p:cNvPr id="13314" name="Picture 2"/>
          <p:cNvPicPr>
            <a:picLocks noChangeAspect="1" noChangeArrowheads="1"/>
          </p:cNvPicPr>
          <p:nvPr/>
        </p:nvPicPr>
        <p:blipFill>
          <a:blip r:embed="rId1" cstate="print"/>
          <a:srcRect/>
          <a:stretch>
            <a:fillRect/>
          </a:stretch>
        </p:blipFill>
        <p:spPr bwMode="auto">
          <a:xfrm>
            <a:off x="2129118" y="3563471"/>
            <a:ext cx="7958215" cy="1882588"/>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Actions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smtClean="0">
                <a:latin typeface="+mj-lt"/>
                <a:cs typeface="Courier New" panose="02070309020205020404" charset="0"/>
              </a:rPr>
              <a:t>reduce: </a:t>
            </a:r>
            <a:r>
              <a:rPr lang="en-US" sz="2470" dirty="0" smtClean="0">
                <a:latin typeface="+mj-lt"/>
                <a:cs typeface="Courier New" panose="02070309020205020404" charset="0"/>
              </a:rPr>
              <a:t>The reduce action aggregates the elements in a dataset using the specified function.</a:t>
            </a:r>
            <a:endParaRPr lang="en-US" sz="2470" dirty="0">
              <a:latin typeface="+mj-lt"/>
              <a:cs typeface="Courier New" panose="02070309020205020404" charset="0"/>
            </a:endParaRPr>
          </a:p>
        </p:txBody>
      </p:sp>
      <p:pic>
        <p:nvPicPr>
          <p:cNvPr id="14338" name="Picture 2"/>
          <p:cNvPicPr>
            <a:picLocks noChangeAspect="1" noChangeArrowheads="1"/>
          </p:cNvPicPr>
          <p:nvPr/>
        </p:nvPicPr>
        <p:blipFill>
          <a:blip r:embed="rId1" cstate="print"/>
          <a:srcRect/>
          <a:stretch>
            <a:fillRect/>
          </a:stretch>
        </p:blipFill>
        <p:spPr bwMode="auto">
          <a:xfrm>
            <a:off x="2061882" y="3294529"/>
            <a:ext cx="7743401" cy="1580029"/>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Actions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smtClean="0">
                <a:latin typeface="+mj-lt"/>
                <a:cs typeface="Courier New" panose="02070309020205020404" charset="0"/>
              </a:rPr>
              <a:t>collect : </a:t>
            </a:r>
            <a:r>
              <a:rPr lang="en-US" sz="2470" dirty="0" smtClean="0">
                <a:latin typeface="+mj-lt"/>
                <a:cs typeface="Courier New" panose="02070309020205020404" charset="0"/>
              </a:rPr>
              <a:t>The collect action is used to return all the elements of the result as an array.</a:t>
            </a:r>
            <a:endParaRPr lang="en-US" sz="2470" dirty="0">
              <a:latin typeface="+mj-lt"/>
              <a:cs typeface="Courier New" panose="02070309020205020404" charset="0"/>
            </a:endParaRPr>
          </a:p>
        </p:txBody>
      </p:sp>
      <p:pic>
        <p:nvPicPr>
          <p:cNvPr id="15362" name="Picture 2"/>
          <p:cNvPicPr>
            <a:picLocks noChangeAspect="1" noChangeArrowheads="1"/>
          </p:cNvPicPr>
          <p:nvPr/>
        </p:nvPicPr>
        <p:blipFill>
          <a:blip r:embed="rId1" cstate="print"/>
          <a:srcRect/>
          <a:stretch>
            <a:fillRect/>
          </a:stretch>
        </p:blipFill>
        <p:spPr bwMode="auto">
          <a:xfrm>
            <a:off x="1994647" y="3294529"/>
            <a:ext cx="8035438" cy="2095500"/>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Actions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smtClean="0">
                <a:latin typeface="+mj-lt"/>
                <a:cs typeface="Courier New" panose="02070309020205020404" charset="0"/>
              </a:rPr>
              <a:t>count: </a:t>
            </a:r>
            <a:r>
              <a:rPr lang="en-US" sz="2470" dirty="0" smtClean="0">
                <a:latin typeface="+mj-lt"/>
                <a:cs typeface="Courier New" panose="02070309020205020404" charset="0"/>
              </a:rPr>
              <a:t>The count action returns the number of elements in a dataset.</a:t>
            </a:r>
            <a:endParaRPr lang="en-US" sz="2470" dirty="0">
              <a:latin typeface="+mj-lt"/>
              <a:cs typeface="Courier New" panose="02070309020205020404" charset="0"/>
            </a:endParaRPr>
          </a:p>
        </p:txBody>
      </p:sp>
      <p:pic>
        <p:nvPicPr>
          <p:cNvPr id="16386" name="Picture 2"/>
          <p:cNvPicPr>
            <a:picLocks noChangeAspect="1" noChangeArrowheads="1"/>
          </p:cNvPicPr>
          <p:nvPr/>
        </p:nvPicPr>
        <p:blipFill>
          <a:blip r:embed="rId1" cstate="print"/>
          <a:srcRect/>
          <a:stretch>
            <a:fillRect/>
          </a:stretch>
        </p:blipFill>
        <p:spPr bwMode="auto">
          <a:xfrm>
            <a:off x="2573816" y="3272738"/>
            <a:ext cx="6615007" cy="1786098"/>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Actions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err="1" smtClean="0">
                <a:latin typeface="+mj-lt"/>
                <a:cs typeface="Courier New" panose="02070309020205020404" charset="0"/>
              </a:rPr>
              <a:t>ﬁrst</a:t>
            </a:r>
            <a:r>
              <a:rPr lang="en-US" sz="2470" b="1" dirty="0" smtClean="0">
                <a:latin typeface="+mj-lt"/>
                <a:cs typeface="Courier New" panose="02070309020205020404" charset="0"/>
              </a:rPr>
              <a:t> : </a:t>
            </a:r>
            <a:r>
              <a:rPr lang="en-US" sz="2470" dirty="0" smtClean="0">
                <a:latin typeface="+mj-lt"/>
                <a:cs typeface="Courier New" panose="02070309020205020404" charset="0"/>
              </a:rPr>
              <a:t>The first action returns the </a:t>
            </a:r>
            <a:r>
              <a:rPr lang="en-US" sz="2470" dirty="0" err="1" smtClean="0">
                <a:latin typeface="+mj-lt"/>
                <a:cs typeface="Courier New" panose="02070309020205020404" charset="0"/>
              </a:rPr>
              <a:t>ﬁrst</a:t>
            </a:r>
            <a:r>
              <a:rPr lang="en-US" sz="2470" dirty="0" smtClean="0">
                <a:latin typeface="+mj-lt"/>
                <a:cs typeface="Courier New" panose="02070309020205020404" charset="0"/>
              </a:rPr>
              <a:t> element in a dataset.</a:t>
            </a:r>
            <a:endParaRPr lang="en-US" sz="2470" dirty="0">
              <a:latin typeface="+mj-lt"/>
              <a:cs typeface="Courier New" panose="02070309020205020404" charset="0"/>
            </a:endParaRPr>
          </a:p>
        </p:txBody>
      </p:sp>
      <p:pic>
        <p:nvPicPr>
          <p:cNvPr id="17410" name="Picture 2"/>
          <p:cNvPicPr>
            <a:picLocks noChangeAspect="1" noChangeArrowheads="1"/>
          </p:cNvPicPr>
          <p:nvPr/>
        </p:nvPicPr>
        <p:blipFill>
          <a:blip r:embed="rId1" cstate="print"/>
          <a:srcRect/>
          <a:stretch>
            <a:fillRect/>
          </a:stretch>
        </p:blipFill>
        <p:spPr bwMode="auto">
          <a:xfrm>
            <a:off x="2398059" y="2622176"/>
            <a:ext cx="6880655" cy="1997449"/>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Actions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smtClean="0">
                <a:latin typeface="+mj-lt"/>
                <a:cs typeface="Courier New" panose="02070309020205020404" charset="0"/>
              </a:rPr>
              <a:t>take: </a:t>
            </a:r>
            <a:r>
              <a:rPr lang="en-US" sz="2470" dirty="0" smtClean="0">
                <a:latin typeface="+mj-lt"/>
                <a:cs typeface="Courier New" panose="02070309020205020404" charset="0"/>
              </a:rPr>
              <a:t>The take action returns the </a:t>
            </a:r>
            <a:r>
              <a:rPr lang="en-US" sz="2470" dirty="0" err="1" smtClean="0">
                <a:latin typeface="+mj-lt"/>
                <a:cs typeface="Courier New" panose="02070309020205020404" charset="0"/>
              </a:rPr>
              <a:t>the</a:t>
            </a:r>
            <a:r>
              <a:rPr lang="en-US" sz="2470" dirty="0" smtClean="0">
                <a:latin typeface="+mj-lt"/>
                <a:cs typeface="Courier New" panose="02070309020205020404" charset="0"/>
              </a:rPr>
              <a:t> </a:t>
            </a:r>
            <a:r>
              <a:rPr lang="en-US" sz="2470" dirty="0" err="1" smtClean="0">
                <a:latin typeface="+mj-lt"/>
                <a:cs typeface="Courier New" panose="02070309020205020404" charset="0"/>
              </a:rPr>
              <a:t>ﬁrst</a:t>
            </a:r>
            <a:r>
              <a:rPr lang="en-US" sz="2470" dirty="0" smtClean="0">
                <a:latin typeface="+mj-lt"/>
                <a:cs typeface="Courier New" panose="02070309020205020404" charset="0"/>
              </a:rPr>
              <a:t> n elements in a dataset.</a:t>
            </a:r>
            <a:endParaRPr lang="en-US" sz="2470" dirty="0">
              <a:latin typeface="+mj-lt"/>
              <a:cs typeface="Courier New" panose="02070309020205020404" charset="0"/>
            </a:endParaRPr>
          </a:p>
        </p:txBody>
      </p:sp>
      <p:pic>
        <p:nvPicPr>
          <p:cNvPr id="18434" name="Picture 2"/>
          <p:cNvPicPr>
            <a:picLocks noChangeAspect="1" noChangeArrowheads="1"/>
          </p:cNvPicPr>
          <p:nvPr/>
        </p:nvPicPr>
        <p:blipFill>
          <a:blip r:embed="rId1" cstate="print"/>
          <a:srcRect/>
          <a:stretch>
            <a:fillRect/>
          </a:stretch>
        </p:blipFill>
        <p:spPr bwMode="auto">
          <a:xfrm>
            <a:off x="1994647" y="2958353"/>
            <a:ext cx="7766419" cy="1546412"/>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Actions</a:t>
            </a:r>
            <a:endParaRPr lang="en-US" dirty="0"/>
          </a:p>
        </p:txBody>
      </p:sp>
      <p:sp>
        <p:nvSpPr>
          <p:cNvPr id="3" name="Content Placeholder 2"/>
          <p:cNvSpPr>
            <a:spLocks noGrp="1"/>
          </p:cNvSpPr>
          <p:nvPr>
            <p:ph idx="1"/>
          </p:nvPr>
        </p:nvSpPr>
        <p:spPr>
          <a:xfrm>
            <a:off x="1994647" y="1680882"/>
            <a:ext cx="8269941" cy="2764399"/>
          </a:xfrm>
        </p:spPr>
        <p:txBody>
          <a:bodyPr>
            <a:normAutofit/>
          </a:bodyPr>
          <a:lstStyle/>
          <a:p>
            <a:pPr marL="31750" lvl="1" indent="-31750">
              <a:buNone/>
            </a:pPr>
            <a:r>
              <a:rPr lang="en-US" sz="2470" b="1" dirty="0" err="1" smtClean="0">
                <a:latin typeface="+mj-lt"/>
                <a:cs typeface="Courier New" panose="02070309020205020404" charset="0"/>
              </a:rPr>
              <a:t>takeSample</a:t>
            </a:r>
            <a:r>
              <a:rPr lang="en-US" sz="2470" b="1" dirty="0" smtClean="0">
                <a:latin typeface="+mj-lt"/>
                <a:cs typeface="Courier New" panose="02070309020205020404" charset="0"/>
              </a:rPr>
              <a:t>: </a:t>
            </a:r>
            <a:r>
              <a:rPr lang="en-US" sz="2470" dirty="0" smtClean="0">
                <a:latin typeface="+mj-lt"/>
                <a:cs typeface="Courier New" panose="02070309020205020404" charset="0"/>
              </a:rPr>
              <a:t>The </a:t>
            </a:r>
            <a:r>
              <a:rPr lang="en-US" sz="2470" dirty="0" err="1" smtClean="0">
                <a:latin typeface="+mj-lt"/>
                <a:cs typeface="Courier New" panose="02070309020205020404" charset="0"/>
              </a:rPr>
              <a:t>takeSample</a:t>
            </a:r>
            <a:r>
              <a:rPr lang="en-US" sz="2470" dirty="0" smtClean="0">
                <a:latin typeface="+mj-lt"/>
                <a:cs typeface="Courier New" panose="02070309020205020404" charset="0"/>
              </a:rPr>
              <a:t> action returns a sample of containing </a:t>
            </a:r>
            <a:r>
              <a:rPr lang="en-US" sz="2470" dirty="0" err="1" smtClean="0">
                <a:latin typeface="+mj-lt"/>
                <a:cs typeface="Courier New" panose="02070309020205020404" charset="0"/>
              </a:rPr>
              <a:t>speciﬁed</a:t>
            </a:r>
            <a:r>
              <a:rPr lang="en-US" sz="2470" dirty="0" smtClean="0">
                <a:latin typeface="+mj-lt"/>
                <a:cs typeface="Courier New" panose="02070309020205020404" charset="0"/>
              </a:rPr>
              <a:t> number of elements from a dataset with or without replacement.</a:t>
            </a:r>
            <a:endParaRPr lang="en-US" sz="2470" dirty="0">
              <a:latin typeface="+mj-lt"/>
              <a:cs typeface="Courier New" panose="02070309020205020404" charset="0"/>
            </a:endParaRPr>
          </a:p>
        </p:txBody>
      </p:sp>
      <p:pic>
        <p:nvPicPr>
          <p:cNvPr id="19458" name="Picture 2"/>
          <p:cNvPicPr>
            <a:picLocks noChangeAspect="1" noChangeArrowheads="1"/>
          </p:cNvPicPr>
          <p:nvPr/>
        </p:nvPicPr>
        <p:blipFill>
          <a:blip r:embed="rId1" cstate="print"/>
          <a:srcRect/>
          <a:stretch>
            <a:fillRect/>
          </a:stretch>
        </p:blipFill>
        <p:spPr bwMode="auto">
          <a:xfrm>
            <a:off x="2666999" y="3227294"/>
            <a:ext cx="6967730" cy="1680882"/>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a:t>W</a:t>
            </a:r>
            <a:r>
              <a:rPr lang="en-US" dirty="0" smtClean="0"/>
              <a:t>ord </a:t>
            </a:r>
            <a:r>
              <a:rPr lang="en-US" dirty="0"/>
              <a:t>C</a:t>
            </a:r>
            <a:r>
              <a:rPr lang="en-US" dirty="0" smtClean="0"/>
              <a:t>ount </a:t>
            </a:r>
            <a:r>
              <a:rPr lang="x-none" altLang="en-US" dirty="0" smtClean="0"/>
              <a:t>with Spark</a:t>
            </a:r>
            <a:endParaRPr lang="x-none" altLang="en-US" dirty="0" smtClean="0"/>
          </a:p>
        </p:txBody>
      </p:sp>
      <p:pic>
        <p:nvPicPr>
          <p:cNvPr id="20482" name="Picture 2"/>
          <p:cNvPicPr>
            <a:picLocks noChangeAspect="1" noChangeArrowheads="1"/>
          </p:cNvPicPr>
          <p:nvPr/>
        </p:nvPicPr>
        <p:blipFill>
          <a:blip r:embed="rId1" cstate="print"/>
          <a:srcRect/>
          <a:stretch>
            <a:fillRect/>
          </a:stretch>
        </p:blipFill>
        <p:spPr bwMode="auto">
          <a:xfrm>
            <a:off x="1733180" y="2017059"/>
            <a:ext cx="8606118" cy="3982411"/>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sz="1060"/>
              <a:t>© 2019 Arshdeep Bahga &amp; Vijay Madisetti</a:t>
            </a:r>
            <a:endParaRPr lang="en-US" sz="106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t>Apache Solr</a:t>
            </a:r>
            <a:endParaRPr lang="en-GB" altLang="en-US"/>
          </a:p>
        </p:txBody>
      </p:sp>
      <p:sp>
        <p:nvSpPr>
          <p:cNvPr id="5" name="Footer Placeholder 4"/>
          <p:cNvSpPr>
            <a:spLocks noGrp="1"/>
          </p:cNvSpPr>
          <p:nvPr>
            <p:ph type="ftr" sz="quarter" idx="11"/>
          </p:nvPr>
        </p:nvSpPr>
        <p:spPr/>
        <p:txBody>
          <a:bodyPr/>
          <a:p>
            <a:r>
              <a:rPr lang="en-US"/>
              <a:t>© 2019 Arshdeep Bahga &amp; Vijay Madisetti</a:t>
            </a:r>
            <a:endParaRPr lang="en-US"/>
          </a:p>
        </p:txBody>
      </p:sp>
      <p:pic>
        <p:nvPicPr>
          <p:cNvPr id="8" name="Picture 7" descr="Screenshot from 2019-08-14 16-59-42"/>
          <p:cNvPicPr>
            <a:picLocks noChangeAspect="1"/>
          </p:cNvPicPr>
          <p:nvPr/>
        </p:nvPicPr>
        <p:blipFill>
          <a:blip r:embed="rId1"/>
          <a:stretch>
            <a:fillRect/>
          </a:stretch>
        </p:blipFill>
        <p:spPr>
          <a:xfrm>
            <a:off x="6304915" y="1475105"/>
            <a:ext cx="5887085" cy="4881245"/>
          </a:xfrm>
          <a:prstGeom prst="rect">
            <a:avLst/>
          </a:prstGeom>
        </p:spPr>
      </p:pic>
      <p:sp>
        <p:nvSpPr>
          <p:cNvPr id="9" name="Content Placeholder 8"/>
          <p:cNvSpPr>
            <a:spLocks noGrp="1"/>
          </p:cNvSpPr>
          <p:nvPr>
            <p:ph idx="1"/>
          </p:nvPr>
        </p:nvSpPr>
        <p:spPr>
          <a:xfrm>
            <a:off x="838200" y="1825625"/>
            <a:ext cx="5546090" cy="4351655"/>
          </a:xfrm>
        </p:spPr>
        <p:txBody>
          <a:bodyPr>
            <a:normAutofit/>
          </a:bodyPr>
          <a:p>
            <a:r>
              <a:rPr lang="en-GB" altLang="en-US" sz="2000"/>
              <a:t>Apache Solr is a scalable and open-source framework for searching data. </a:t>
            </a:r>
            <a:endParaRPr lang="en-GB" altLang="en-US" sz="2000"/>
          </a:p>
          <a:p>
            <a:r>
              <a:rPr lang="en-GB" altLang="en-US" sz="2000"/>
              <a:t>Solr is built on Apache Lucene, which is an open source library for indexing and search. </a:t>
            </a:r>
            <a:endParaRPr lang="en-GB" altLang="en-US" sz="2000"/>
          </a:p>
          <a:p>
            <a:r>
              <a:rPr lang="en-GB" altLang="en-US" sz="2000"/>
              <a:t>To enable searching of documents, Solr creates an index of the documents. </a:t>
            </a:r>
            <a:endParaRPr lang="en-GB" altLang="en-US" sz="2000"/>
          </a:p>
          <a:p>
            <a:r>
              <a:rPr lang="en-GB" altLang="en-US" sz="2000"/>
              <a:t>Solr can index documents in XML, JSON, CSV and binary formats. </a:t>
            </a:r>
            <a:endParaRPr lang="en-GB" altLang="en-US" sz="2000"/>
          </a:p>
          <a:p>
            <a:r>
              <a:rPr lang="en-GB" altLang="en-US" sz="2000"/>
              <a:t>Solr provides a REST-like web service that can be used for indexing and querying.</a:t>
            </a:r>
            <a:endParaRPr lang="en-GB" altLang="en-US" sz="200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sym typeface="+mn-ea"/>
              </a:rPr>
              <a:t>Apache Solr </a:t>
            </a:r>
            <a:r>
              <a:rPr lang="x-none" altLang="en-GB">
                <a:sym typeface="+mn-ea"/>
              </a:rPr>
              <a:t>Features</a:t>
            </a:r>
            <a:endParaRPr lang="x-none" altLang="en-GB">
              <a:sym typeface="+mn-ea"/>
            </a:endParaRPr>
          </a:p>
        </p:txBody>
      </p:sp>
      <p:sp>
        <p:nvSpPr>
          <p:cNvPr id="3" name="Content Placeholder 2"/>
          <p:cNvSpPr>
            <a:spLocks noGrp="1"/>
          </p:cNvSpPr>
          <p:nvPr>
            <p:ph idx="1"/>
          </p:nvPr>
        </p:nvSpPr>
        <p:spPr/>
        <p:txBody>
          <a:bodyPr>
            <a:normAutofit/>
          </a:bodyPr>
          <a:p>
            <a:r>
              <a:rPr lang="en-GB" altLang="en-US" sz="2000" b="1"/>
              <a:t>Faceting</a:t>
            </a:r>
            <a:r>
              <a:rPr lang="en-GB" altLang="en-US" sz="2000"/>
              <a:t>: Faceting is a feature in Solr that allows the results to be grouped based on a specific field or defined criteria. With faceting, users can refine search results.</a:t>
            </a:r>
            <a:endParaRPr lang="en-GB" altLang="en-US" sz="2000"/>
          </a:p>
          <a:p>
            <a:r>
              <a:rPr lang="en-GB" altLang="en-US" sz="2000" b="1"/>
              <a:t>Auto-Suggest</a:t>
            </a:r>
            <a:r>
              <a:rPr lang="en-GB" altLang="en-US" sz="2000"/>
              <a:t>: The auto-suggest feature, also called auto-complete or type-ahead search, provides suggestions to the users as they type in the queries.</a:t>
            </a:r>
            <a:endParaRPr lang="en-GB" altLang="en-US" sz="2000"/>
          </a:p>
          <a:p>
            <a:r>
              <a:rPr lang="en-GB" altLang="en-US" sz="2000" b="1"/>
              <a:t>Spell Check</a:t>
            </a:r>
            <a:r>
              <a:rPr lang="en-GB" altLang="en-US" sz="2000"/>
              <a:t>: Spell check feature in Solr enables spelling corrections in the queries by providing query suggestions based on similar terms in the index.</a:t>
            </a:r>
            <a:endParaRPr lang="en-GB" altLang="en-US" sz="2000"/>
          </a:p>
          <a:p>
            <a:r>
              <a:rPr lang="en-GB" altLang="en-US" sz="2000" b="1"/>
              <a:t>Highlighting</a:t>
            </a:r>
            <a:r>
              <a:rPr lang="en-GB" altLang="en-US" sz="2000"/>
              <a:t>: The hit highlighting features enables highlighting specific portions of the documents that match the user’s query. The matching portions are included in the query response, and formatting clues are included in highlighting the matching portion.</a:t>
            </a:r>
            <a:endParaRPr lang="en-GB" altLang="en-US" sz="2000"/>
          </a:p>
          <a:p>
            <a:r>
              <a:rPr lang="en-GB" altLang="en-US" sz="2000" b="1"/>
              <a:t>Clustering</a:t>
            </a:r>
            <a:r>
              <a:rPr lang="en-GB" altLang="en-US" sz="2000"/>
              <a:t>: Clustering groups the related documents in the search results and assigns labels to the groups.</a:t>
            </a:r>
            <a:endParaRPr lang="en-GB" altLang="en-US" sz="200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30041</Words>
  <Application>WPS Presentation</Application>
  <PresentationFormat>Widescreen</PresentationFormat>
  <Paragraphs>836</Paragraphs>
  <Slides>102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102</vt:i4>
      </vt:variant>
    </vt:vector>
  </HeadingPairs>
  <TitlesOfParts>
    <vt:vector size="114" baseType="lpstr">
      <vt:lpstr>Arial</vt:lpstr>
      <vt:lpstr>SimSun</vt:lpstr>
      <vt:lpstr>Wingdings</vt:lpstr>
      <vt:lpstr>Consolas</vt:lpstr>
      <vt:lpstr>Liberation Sans Narrow</vt:lpstr>
      <vt:lpstr>Courier New</vt:lpstr>
      <vt:lpstr>Calibri</vt:lpstr>
      <vt:lpstr>微软雅黑</vt:lpstr>
      <vt:lpstr>Droid Sans Fallback</vt:lpstr>
      <vt:lpstr>Arial Unicode MS</vt:lpstr>
      <vt:lpstr>Calibri Light</vt:lpstr>
      <vt:lpstr>Office Theme</vt:lpstr>
      <vt:lpstr>PowerPoint 演示文稿</vt:lpstr>
      <vt:lpstr>Outline</vt:lpstr>
      <vt:lpstr>Big Data Batch Processing Tools</vt:lpstr>
      <vt:lpstr>HDFS</vt:lpstr>
      <vt:lpstr>HDFS Characteristics</vt:lpstr>
      <vt:lpstr>HDFS Architecture</vt:lpstr>
      <vt:lpstr>HDFS Read Path</vt:lpstr>
      <vt:lpstr>HDFS Write Path</vt:lpstr>
      <vt:lpstr>MapReduce 2.0 - YARN</vt:lpstr>
      <vt:lpstr>YARN</vt:lpstr>
      <vt:lpstr>YARN Components</vt:lpstr>
      <vt:lpstr>YARN and MapReduce (MR2)</vt:lpstr>
      <vt:lpstr>YARN and MapReduce (MR2)</vt:lpstr>
      <vt:lpstr>YARN and MapReduce (MR2)</vt:lpstr>
      <vt:lpstr>YARN and MapReduce (MR2)</vt:lpstr>
      <vt:lpstr>YARN and MapReduce (MR2)</vt:lpstr>
      <vt:lpstr>YARN and MapReduce (MR2)</vt:lpstr>
      <vt:lpstr>YARN and MapReduce (MR2)</vt:lpstr>
      <vt:lpstr>YARN and MapReduce (MR2)</vt:lpstr>
      <vt:lpstr>YARN and MapReduce (MR2)</vt:lpstr>
      <vt:lpstr>YARN and MapReduce (MR2)</vt:lpstr>
      <vt:lpstr>YARN and MapReduce (MR2)</vt:lpstr>
      <vt:lpstr>YARN and MapReduce (MR2)</vt:lpstr>
      <vt:lpstr>YARN applications</vt:lpstr>
      <vt:lpstr> YARN Schedulers</vt:lpstr>
      <vt:lpstr>FIFO Scheduler</vt:lpstr>
      <vt:lpstr>Fair Scheduler</vt:lpstr>
      <vt:lpstr>Fair Scheduler</vt:lpstr>
      <vt:lpstr>Capacity Scheduler</vt:lpstr>
      <vt:lpstr>Capacity Scheduler</vt:lpstr>
      <vt:lpstr>MapReduce</vt:lpstr>
      <vt:lpstr> Numerical Summarization</vt:lpstr>
      <vt:lpstr> Top-N</vt:lpstr>
      <vt:lpstr>Filter</vt:lpstr>
      <vt:lpstr>Distinct</vt:lpstr>
      <vt:lpstr>Binning</vt:lpstr>
      <vt:lpstr> Inverted Index</vt:lpstr>
      <vt:lpstr>Sorting</vt:lpstr>
      <vt:lpstr>Joins</vt:lpstr>
      <vt:lpstr>Joins</vt:lpstr>
      <vt:lpstr> Hortonworks Data Platform (HDP)</vt:lpstr>
      <vt:lpstr>Setting up HDP on AWS EC2 Instance </vt:lpstr>
      <vt:lpstr> Commands for setting up Ambari</vt:lpstr>
      <vt:lpstr> Commands for setting up Ambari</vt:lpstr>
      <vt:lpstr>Setting up HDP with Ambari</vt:lpstr>
      <vt:lpstr>Setting up HDP with Ambari</vt:lpstr>
      <vt:lpstr>Setting up HDP with Ambari</vt:lpstr>
      <vt:lpstr>Setting up HDP with Ambari</vt:lpstr>
      <vt:lpstr>Setting up HDP with Ambari</vt:lpstr>
      <vt:lpstr>Setting up HDP with Ambari</vt:lpstr>
      <vt:lpstr>Setting up HDP with Ambari</vt:lpstr>
      <vt:lpstr> Apache Ambari Dashboard</vt:lpstr>
      <vt:lpstr> Cloudera CDH Stack</vt:lpstr>
      <vt:lpstr> Cloudera CDH Stack</vt:lpstr>
      <vt:lpstr> Cloudera CDH Stack</vt:lpstr>
      <vt:lpstr> Cloudera Manager Dashboard </vt:lpstr>
      <vt:lpstr> Amazon Elastic MapReduce (EMR)</vt:lpstr>
      <vt:lpstr>Pig</vt:lpstr>
      <vt:lpstr>Pig</vt:lpstr>
      <vt:lpstr>Pig - Loading Data</vt:lpstr>
      <vt:lpstr>Data Types in Pig</vt:lpstr>
      <vt:lpstr>Pig - Data Filtering &amp; Analysis</vt:lpstr>
      <vt:lpstr>Pig - Data Filtering &amp; Analysis</vt:lpstr>
      <vt:lpstr>Pig - Data Filtering &amp; Analysis</vt:lpstr>
      <vt:lpstr>Pig - Data Filtering &amp; Analysis</vt:lpstr>
      <vt:lpstr>Pig - Data Filtering &amp; Analysis</vt:lpstr>
      <vt:lpstr>Apache Oozie</vt:lpstr>
      <vt:lpstr>Spark</vt:lpstr>
      <vt:lpstr>Spark Core</vt:lpstr>
      <vt:lpstr>Spark Streaming</vt:lpstr>
      <vt:lpstr>Spark SQL</vt:lpstr>
      <vt:lpstr>Spark MLib</vt:lpstr>
      <vt:lpstr>Spark GraphX</vt:lpstr>
      <vt:lpstr>Spark Cluster</vt:lpstr>
      <vt:lpstr>Spark Cluster</vt:lpstr>
      <vt:lpstr>Spark Context</vt:lpstr>
      <vt:lpstr>Resilient Distributed Datasets</vt:lpstr>
      <vt:lpstr>Resilient Distributed Datasets</vt:lpstr>
      <vt:lpstr>pySpark</vt:lpstr>
      <vt:lpstr>Creating RDDs</vt:lpstr>
      <vt:lpstr>RDD Operations</vt:lpstr>
      <vt:lpstr>Working with RDDs</vt:lpstr>
      <vt:lpstr>Transformations</vt:lpstr>
      <vt:lpstr>Transformations</vt:lpstr>
      <vt:lpstr>Transformations</vt:lpstr>
      <vt:lpstr>Transformations</vt:lpstr>
      <vt:lpstr>Transformations</vt:lpstr>
      <vt:lpstr>Transformations</vt:lpstr>
      <vt:lpstr>Transformations</vt:lpstr>
      <vt:lpstr>Transformations</vt:lpstr>
      <vt:lpstr>Actions</vt:lpstr>
      <vt:lpstr>Actions</vt:lpstr>
      <vt:lpstr>Actions</vt:lpstr>
      <vt:lpstr>Actions</vt:lpstr>
      <vt:lpstr>Actions</vt:lpstr>
      <vt:lpstr>Actions</vt:lpstr>
      <vt:lpstr>Word Count with Spark</vt:lpstr>
      <vt:lpstr>Apache Solr</vt:lpstr>
      <vt:lpstr>Apache Solr Features</vt:lpstr>
      <vt:lpstr>Apache Solr Features</vt:lpstr>
      <vt:lpstr>Elasticsearch</vt:lpstr>
      <vt:lpstr>Solr vs Elasticsearch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arshdeep</dc:creator>
  <cp:lastModifiedBy>arshdeep</cp:lastModifiedBy>
  <cp:revision>65</cp:revision>
  <dcterms:created xsi:type="dcterms:W3CDTF">2019-08-16T10:51:07Z</dcterms:created>
  <dcterms:modified xsi:type="dcterms:W3CDTF">2019-08-16T10:51:07Z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