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63" r:id="rId4"/>
    <p:sldId id="274" r:id="rId6"/>
    <p:sldId id="277" r:id="rId7"/>
    <p:sldId id="275" r:id="rId8"/>
    <p:sldId id="276" r:id="rId9"/>
    <p:sldId id="278" r:id="rId10"/>
    <p:sldId id="279" r:id="rId11"/>
    <p:sldId id="280" r:id="rId12"/>
    <p:sldId id="281"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97" r:id="rId28"/>
    <p:sldId id="29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a:t>
            </a:r>
            <a:r>
              <a:rPr lang="x-none" sz="5400" dirty="0" smtClean="0">
                <a:solidFill>
                  <a:schemeClr val="accent2"/>
                </a:solidFill>
                <a:latin typeface="Arial" panose="020B0604020202020204" pitchFamily="34" charset="0"/>
                <a:cs typeface="Arial" panose="020B0604020202020204" pitchFamily="34" charset="0"/>
              </a:rPr>
              <a:t>5</a:t>
            </a:r>
            <a:endParaRPr lang="x-none"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75448" y="3176022"/>
            <a:ext cx="6908800" cy="64516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Cloud Storage</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dirty="0" smtClean="0">
                <a:latin typeface="Arial" panose="020B0604020202020204" pitchFamily="34" charset="0"/>
              </a:rPr>
              <a:t>S3 Bucket Policies and ACLs</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By default, access to all resources in S3, including buckets and objects is private.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You can manage access to the S3 resources using resource-based policies or user-based policies.</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Resource-based policies include bucket policies and access control lists (ACLs)).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User-based policies include AWS Identity and Access Management (IAM) policies attached to users in an AWS account.</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Access Control Lists (ACLs) allow you to grant permissions such as read or write at the level of a bucket or object.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With ACLs, you can give read or write permissions to other AWS accounts or to the public.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Each bucket and object has an ACL attached to it as a subresource.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An ACL defines which AWS accounts or groups are granted access and the type of access such as READ, WRITE, READ_ACP, WRITE_ACP, and FULL_CONTROL.</a:t>
            </a:r>
            <a:endParaRPr 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fontScale="90000"/>
          </a:bodyPr>
          <a:lstStyle/>
          <a:p>
            <a:r>
              <a:rPr lang="x-none" dirty="0" smtClean="0">
                <a:latin typeface="Arial" panose="020B0604020202020204" pitchFamily="34" charset="0"/>
              </a:rPr>
              <a:t>Cross-Origin Resource Sharing (CORS) in S3</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Cross-Origin Resource Sharing (CORS) is a mechanism that allows a client application running at one origin (domain) to have permission to access selected resources from a different origin (domain).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You can enable CORS for an S3 bucket using the Amazon S3 console, or by using the Amazon S3 REST API and the AWS SDKs.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To allow cross-origin requests, a CORS configuration is created. A CORS configuration specifies rules such as the origins which are allowed to access a bucket, the allowed operations or HTTP methods, and other operation-specific information.</a:t>
            </a:r>
            <a:endParaRPr 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Versioning in S3</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S3 allows you to enable versioning for a bucket.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When versioning is enabled, you can have multiple versions of an object in one bucket.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Versioning helps in protecting your data from accidental or malicious updates or deletes.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Each version is identified by a version ID.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You can retrieve and restore every version of every object stored in a bucket for which versioning is enabled.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Versioning is enabled at the bucket level and once enabled, it cannot be disabled, but can only be suspended.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A bucket in which versioning is enabled maintains one current and zero or more noncurrent object versions.</a:t>
            </a:r>
            <a:endParaRPr 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Encryption in S3</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You can protect sensitive data stored in S3 using encryption.</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You can either use Server-Side Encryption (SSE) or Client-Side Encryption for protecting data at rest in S3.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With server-side encryption, S3 encrypts the data at the object level before saving it on disks in its data centers and decrypts it when you download the objects.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S3 provides three options for SSE depending on how you choose to manage the encryption keys:</a:t>
            </a:r>
            <a:endParaRPr lang="en-US" sz="2000" dirty="0">
              <a:latin typeface="Arial" panose="020B0604020202020204" pitchFamily="34" charset="0"/>
              <a:cs typeface="Arial" panose="020B0604020202020204" pitchFamily="34" charset="0"/>
              <a:sym typeface="+mn-ea"/>
            </a:endParaRPr>
          </a:p>
          <a:p>
            <a:pPr lvl="1"/>
            <a:r>
              <a:rPr lang="en-US" sz="1710" b="1" dirty="0">
                <a:latin typeface="Arial" panose="020B0604020202020204" pitchFamily="34" charset="0"/>
                <a:cs typeface="Arial" panose="020B0604020202020204" pitchFamily="34" charset="0"/>
                <a:sym typeface="+mn-ea"/>
              </a:rPr>
              <a:t>SSE-S3</a:t>
            </a:r>
            <a:r>
              <a:rPr lang="en-US" sz="1710" dirty="0">
                <a:latin typeface="Arial" panose="020B0604020202020204" pitchFamily="34" charset="0"/>
                <a:cs typeface="Arial" panose="020B0604020202020204" pitchFamily="34" charset="0"/>
                <a:sym typeface="+mn-ea"/>
              </a:rPr>
              <a:t> (Server-Side Encryption with Amazon S3-Managed Keys)</a:t>
            </a:r>
            <a:endParaRPr lang="en-US" sz="1710" dirty="0">
              <a:latin typeface="Arial" panose="020B0604020202020204" pitchFamily="34" charset="0"/>
              <a:cs typeface="Arial" panose="020B0604020202020204" pitchFamily="34" charset="0"/>
              <a:sym typeface="+mn-ea"/>
            </a:endParaRPr>
          </a:p>
          <a:p>
            <a:pPr lvl="1"/>
            <a:r>
              <a:rPr lang="en-US" sz="1710" b="1" dirty="0">
                <a:latin typeface="Arial" panose="020B0604020202020204" pitchFamily="34" charset="0"/>
                <a:cs typeface="Arial" panose="020B0604020202020204" pitchFamily="34" charset="0"/>
                <a:sym typeface="+mn-ea"/>
              </a:rPr>
              <a:t>SSE-KMS</a:t>
            </a:r>
            <a:r>
              <a:rPr lang="en-US" sz="1710" dirty="0">
                <a:latin typeface="Arial" panose="020B0604020202020204" pitchFamily="34" charset="0"/>
                <a:cs typeface="Arial" panose="020B0604020202020204" pitchFamily="34" charset="0"/>
                <a:sym typeface="+mn-ea"/>
              </a:rPr>
              <a:t> (Server-Side Encryption with AWS KMS-Managed Keys)</a:t>
            </a:r>
            <a:endParaRPr lang="en-US" sz="1710" dirty="0">
              <a:latin typeface="Arial" panose="020B0604020202020204" pitchFamily="34" charset="0"/>
              <a:cs typeface="Arial" panose="020B0604020202020204" pitchFamily="34" charset="0"/>
              <a:sym typeface="+mn-ea"/>
            </a:endParaRPr>
          </a:p>
          <a:p>
            <a:pPr lvl="1"/>
            <a:r>
              <a:rPr lang="en-US" sz="1710" b="1" dirty="0">
                <a:latin typeface="Arial" panose="020B0604020202020204" pitchFamily="34" charset="0"/>
                <a:cs typeface="Arial" panose="020B0604020202020204" pitchFamily="34" charset="0"/>
                <a:sym typeface="+mn-ea"/>
              </a:rPr>
              <a:t>SSE-C</a:t>
            </a:r>
            <a:r>
              <a:rPr lang="en-US" sz="1710" dirty="0">
                <a:latin typeface="Arial" panose="020B0604020202020204" pitchFamily="34" charset="0"/>
                <a:cs typeface="Arial" panose="020B0604020202020204" pitchFamily="34" charset="0"/>
                <a:sym typeface="+mn-ea"/>
              </a:rPr>
              <a:t> (Server-Side Encryption with Customer-Provided Keys)</a:t>
            </a:r>
            <a:endParaRPr lang="en-US" sz="171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Static Website Hosting in S3</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Amazon S3 buckets can be used for hosting static websites that don’t require a full web server.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A static website includes only static HTML web pages, and static resources such as images, stylesheets (CSS files), and Javascript files.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By hosting a static website on S3, you can leverage the scalability, availability, durability, and security offered by S3.</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When you enable static website hosting for a bucket you get an S3 website URL like </a:t>
            </a:r>
            <a:r>
              <a:rPr lang="en-US" sz="2000" i="1" dirty="0">
                <a:latin typeface="Arial" panose="020B0604020202020204" pitchFamily="34" charset="0"/>
                <a:cs typeface="Arial" panose="020B0604020202020204" pitchFamily="34" charset="0"/>
                <a:sym typeface="+mn-ea"/>
              </a:rPr>
              <a:t>&lt;bucket-name&gt;.s3-website.&lt;AWS-region&gt;.amazonaws.com</a:t>
            </a:r>
            <a:endParaRPr 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Transfer Acceleration in S3</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You can enable Transfer Acceleration for a bucket to enable fast, easy, and secure transfers of files over long distances between your client and the S3 bucket.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Transfer Acceleration feature in S3 uses the globally distributed edge locations of Amazon CloudFront to route data from an edge location to S3 over an optimized path.</a:t>
            </a:r>
            <a:endParaRPr 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S3 Durability and Availability	</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A durable storage system ensures that the data stored is not lost due to corruption or degradation.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An available storage system is one that continues to remain operational and can deliver data when requested.</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S3 is designed for 99.999999999% (eleven nines) of durability and 99.99% availability.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S3 provides such high durability of data by storing data redundantly on multiple systems in multiple facilities within a region.</a:t>
            </a:r>
            <a:endParaRPr 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S3 Consistency	</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S3 provides read-after-write consistency for PUTS of new objects.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Whereas for PUTS to existing objects and for object DELETES, S3 offers eventual consistency.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Eventual consistency for overwrite PUTS means that if you update an object with a PUT request, and then read the object with a GET request, you can either get the old data or updated data.</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Similarly, eventual consistency for DELETES means that if you delete an object and then read the object with a GET request, you can still read the deleted object. However, updates to a single key are atomic</a:t>
            </a:r>
            <a:r>
              <a:rPr lang="x-none" altLang="en-US" sz="2000" dirty="0">
                <a:latin typeface="Arial" panose="020B0604020202020204" pitchFamily="34" charset="0"/>
                <a:cs typeface="Arial" panose="020B0604020202020204" pitchFamily="34" charset="0"/>
                <a:sym typeface="+mn-ea"/>
              </a:rPr>
              <a:t>.</a:t>
            </a:r>
            <a:endParaRPr lang="x-none" alt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S3 Storage Classes	</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2000" dirty="0">
                <a:latin typeface="Arial" panose="020B0604020202020204" pitchFamily="34" charset="0"/>
                <a:cs typeface="Arial" panose="020B0604020202020204" pitchFamily="34" charset="0"/>
                <a:sym typeface="+mn-ea"/>
              </a:rPr>
              <a:t>S3 offers various storage classes which are designed for different use cases and differ in the durability and availability</a:t>
            </a:r>
            <a:r>
              <a:rPr lang="x-none" altLang="en-US" sz="2000" dirty="0">
                <a:latin typeface="Arial" panose="020B0604020202020204" pitchFamily="34" charset="0"/>
                <a:cs typeface="Arial" panose="020B0604020202020204" pitchFamily="34" charset="0"/>
                <a:sym typeface="+mn-ea"/>
              </a:rPr>
              <a:t>:</a:t>
            </a:r>
            <a:endParaRPr lang="x-none" altLang="en-US" sz="2000" dirty="0">
              <a:latin typeface="Arial" panose="020B0604020202020204" pitchFamily="34" charset="0"/>
              <a:cs typeface="Arial" panose="020B0604020202020204" pitchFamily="34" charset="0"/>
              <a:sym typeface="+mn-ea"/>
            </a:endParaRPr>
          </a:p>
          <a:p>
            <a:pPr lvl="1"/>
            <a:r>
              <a:rPr lang="x-none" altLang="en-US" sz="1600" b="1" dirty="0">
                <a:latin typeface="Arial" panose="020B0604020202020204" pitchFamily="34" charset="0"/>
                <a:cs typeface="Arial" panose="020B0604020202020204" pitchFamily="34" charset="0"/>
                <a:sym typeface="+mn-ea"/>
              </a:rPr>
              <a:t>Standard</a:t>
            </a:r>
            <a:r>
              <a:rPr lang="x-none" altLang="en-US" sz="1600" dirty="0">
                <a:latin typeface="Arial" panose="020B0604020202020204" pitchFamily="34" charset="0"/>
                <a:cs typeface="Arial" panose="020B0604020202020204" pitchFamily="34" charset="0"/>
                <a:sym typeface="+mn-ea"/>
              </a:rPr>
              <a:t>: Standard storage class is designed for frequently accessed data and offers high durability (99.999999999%), high availability (99.99%), low latency, and high throughput. </a:t>
            </a:r>
            <a:endParaRPr lang="x-none" altLang="en-US" sz="1600" dirty="0">
              <a:latin typeface="Arial" panose="020B0604020202020204" pitchFamily="34" charset="0"/>
              <a:cs typeface="Arial" panose="020B0604020202020204" pitchFamily="34" charset="0"/>
              <a:sym typeface="+mn-ea"/>
            </a:endParaRPr>
          </a:p>
          <a:p>
            <a:pPr lvl="1"/>
            <a:r>
              <a:rPr lang="x-none" altLang="en-US" sz="1600" b="1" dirty="0">
                <a:latin typeface="Arial" panose="020B0604020202020204" pitchFamily="34" charset="0"/>
                <a:cs typeface="Arial" panose="020B0604020202020204" pitchFamily="34" charset="0"/>
                <a:sym typeface="+mn-ea"/>
              </a:rPr>
              <a:t>Standard - Infrequently Accessed</a:t>
            </a:r>
            <a:r>
              <a:rPr lang="x-none" altLang="en-US" sz="1600" dirty="0">
                <a:latin typeface="Arial" panose="020B0604020202020204" pitchFamily="34" charset="0"/>
                <a:cs typeface="Arial" panose="020B0604020202020204" pitchFamily="34" charset="0"/>
                <a:sym typeface="+mn-ea"/>
              </a:rPr>
              <a:t>: Standard - Infrequently Accessed (IA) storage class offers the high durability (99.999999999%) and availability (99.9%) like the Standard storage class, but it is designed for long-lived and infrequently accessed data.</a:t>
            </a:r>
            <a:endParaRPr lang="x-none" altLang="en-US" sz="1600" dirty="0">
              <a:latin typeface="Arial" panose="020B0604020202020204" pitchFamily="34" charset="0"/>
              <a:cs typeface="Arial" panose="020B0604020202020204" pitchFamily="34" charset="0"/>
              <a:sym typeface="+mn-ea"/>
            </a:endParaRPr>
          </a:p>
          <a:p>
            <a:pPr lvl="1"/>
            <a:r>
              <a:rPr lang="x-none" altLang="en-US" sz="1600" b="1" dirty="0">
                <a:latin typeface="Arial" panose="020B0604020202020204" pitchFamily="34" charset="0"/>
                <a:cs typeface="Arial" panose="020B0604020202020204" pitchFamily="34" charset="0"/>
                <a:sym typeface="+mn-ea"/>
              </a:rPr>
              <a:t>Intelligent Tiering</a:t>
            </a:r>
            <a:r>
              <a:rPr lang="x-none" altLang="en-US" sz="1600" dirty="0">
                <a:latin typeface="Arial" panose="020B0604020202020204" pitchFamily="34" charset="0"/>
                <a:cs typeface="Arial" panose="020B0604020202020204" pitchFamily="34" charset="0"/>
                <a:sym typeface="+mn-ea"/>
              </a:rPr>
              <a:t>: Intelligent Tiering storage class offers high durability (99.999999999%) and availability (99.9%) and is designed for long-lived data with changing or unknown access patterns. </a:t>
            </a:r>
            <a:endParaRPr lang="x-none" altLang="en-US" sz="1600" dirty="0">
              <a:latin typeface="Arial" panose="020B0604020202020204" pitchFamily="34" charset="0"/>
              <a:cs typeface="Arial" panose="020B0604020202020204" pitchFamily="34" charset="0"/>
              <a:sym typeface="+mn-ea"/>
            </a:endParaRPr>
          </a:p>
          <a:p>
            <a:pPr lvl="1"/>
            <a:r>
              <a:rPr lang="x-none" altLang="en-US" sz="1600" b="1" dirty="0">
                <a:latin typeface="Arial" panose="020B0604020202020204" pitchFamily="34" charset="0"/>
                <a:cs typeface="Arial" panose="020B0604020202020204" pitchFamily="34" charset="0"/>
                <a:sym typeface="+mn-ea"/>
              </a:rPr>
              <a:t>One Zone - Infrequently Accessed</a:t>
            </a:r>
            <a:r>
              <a:rPr lang="x-none" altLang="en-US" sz="1600" dirty="0">
                <a:latin typeface="Arial" panose="020B0604020202020204" pitchFamily="34" charset="0"/>
                <a:cs typeface="Arial" panose="020B0604020202020204" pitchFamily="34" charset="0"/>
                <a:sym typeface="+mn-ea"/>
              </a:rPr>
              <a:t>: One Zone - Infrequently Accessed (IA) storage class offers high durability (99.999999999%) and a slightly lower availability (99.5%).</a:t>
            </a:r>
            <a:endParaRPr lang="x-none" altLang="en-US" sz="1600" dirty="0">
              <a:latin typeface="Arial" panose="020B0604020202020204" pitchFamily="34" charset="0"/>
              <a:cs typeface="Arial" panose="020B0604020202020204" pitchFamily="34" charset="0"/>
              <a:sym typeface="+mn-ea"/>
            </a:endParaRPr>
          </a:p>
          <a:p>
            <a:pPr lvl="1"/>
            <a:r>
              <a:rPr lang="x-none" altLang="en-US" sz="1600" b="1" dirty="0">
                <a:latin typeface="Arial" panose="020B0604020202020204" pitchFamily="34" charset="0"/>
                <a:cs typeface="Arial" panose="020B0604020202020204" pitchFamily="34" charset="0"/>
                <a:sym typeface="+mn-ea"/>
              </a:rPr>
              <a:t>Glacier</a:t>
            </a:r>
            <a:r>
              <a:rPr lang="x-none" altLang="en-US" sz="1600" dirty="0">
                <a:latin typeface="Arial" panose="020B0604020202020204" pitchFamily="34" charset="0"/>
                <a:cs typeface="Arial" panose="020B0604020202020204" pitchFamily="34" charset="0"/>
                <a:sym typeface="+mn-ea"/>
              </a:rPr>
              <a:t>: Glacier storage class offers the same durability and availability as the Standard storage class but at extremely low-cost. Glacier is designed for long-term data archiving with retrieval times ranging from minutes to hours.</a:t>
            </a:r>
            <a:endParaRPr lang="x-none" altLang="en-US" sz="1600" dirty="0">
              <a:latin typeface="Arial" panose="020B0604020202020204" pitchFamily="34" charset="0"/>
              <a:cs typeface="Arial" panose="020B0604020202020204" pitchFamily="34" charset="0"/>
              <a:sym typeface="+mn-ea"/>
            </a:endParaRPr>
          </a:p>
          <a:p>
            <a:pPr lvl="1"/>
            <a:r>
              <a:rPr lang="x-none" altLang="en-US" sz="1600" b="1" dirty="0">
                <a:latin typeface="Arial" panose="020B0604020202020204" pitchFamily="34" charset="0"/>
                <a:cs typeface="Arial" panose="020B0604020202020204" pitchFamily="34" charset="0"/>
                <a:sym typeface="+mn-ea"/>
              </a:rPr>
              <a:t>Reduced Redundancy</a:t>
            </a:r>
            <a:r>
              <a:rPr lang="x-none" altLang="en-US" sz="1600" dirty="0">
                <a:latin typeface="Arial" panose="020B0604020202020204" pitchFamily="34" charset="0"/>
                <a:cs typeface="Arial" panose="020B0604020202020204" pitchFamily="34" charset="0"/>
                <a:sym typeface="+mn-ea"/>
              </a:rPr>
              <a:t>: Reduced Redundancy storage class offers slightly lower durability (99.99%) and high availability (99.99%).</a:t>
            </a:r>
            <a:endParaRPr lang="x-none" altLang="en-US" sz="16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S3 Object Lifecycle Management	</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S3 allows you to define lifecycle rules for a group of objects to ensure that the objects are stored cost-effectively throughout their lifecycle.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A lifecycle configuration can be attached to an S3 bucket such that it applies to all objects in the bucket or to a group of objects specified by a prefix.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There are two types of actions that can be defined in a lifecycle configuration:</a:t>
            </a:r>
            <a:endParaRPr lang="en-US" sz="2000" dirty="0">
              <a:latin typeface="Arial" panose="020B0604020202020204" pitchFamily="34" charset="0"/>
              <a:cs typeface="Arial" panose="020B0604020202020204" pitchFamily="34" charset="0"/>
              <a:sym typeface="+mn-ea"/>
            </a:endParaRPr>
          </a:p>
          <a:p>
            <a:pPr lvl="1"/>
            <a:r>
              <a:rPr lang="en-US" sz="1710" dirty="0">
                <a:latin typeface="Arial" panose="020B0604020202020204" pitchFamily="34" charset="0"/>
                <a:cs typeface="Arial" panose="020B0604020202020204" pitchFamily="34" charset="0"/>
                <a:sym typeface="+mn-ea"/>
              </a:rPr>
              <a:t>transition action</a:t>
            </a:r>
            <a:endParaRPr lang="en-US" sz="1710" dirty="0">
              <a:latin typeface="Arial" panose="020B0604020202020204" pitchFamily="34" charset="0"/>
              <a:cs typeface="Arial" panose="020B0604020202020204" pitchFamily="34" charset="0"/>
              <a:sym typeface="+mn-ea"/>
            </a:endParaRPr>
          </a:p>
          <a:p>
            <a:pPr lvl="1"/>
            <a:r>
              <a:rPr lang="en-US" sz="1710" dirty="0">
                <a:latin typeface="Arial" panose="020B0604020202020204" pitchFamily="34" charset="0"/>
                <a:cs typeface="Arial" panose="020B0604020202020204" pitchFamily="34" charset="0"/>
                <a:sym typeface="+mn-ea"/>
              </a:rPr>
              <a:t>expiration action</a:t>
            </a:r>
            <a:endParaRPr lang="en-US" sz="171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Arial" panose="020B0604020202020204" pitchFamily="34" charset="0"/>
              </a:rPr>
              <a:t>Overview</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Cloud Storage types</a:t>
            </a:r>
            <a:endParaRPr lang="en-US" sz="2400" dirty="0"/>
          </a:p>
          <a:p>
            <a:r>
              <a:rPr lang="en-US" sz="2400" dirty="0"/>
              <a:t>Amazon S3</a:t>
            </a:r>
            <a:endParaRPr lang="en-US" sz="2400" dirty="0"/>
          </a:p>
          <a:p>
            <a:r>
              <a:rPr lang="en-US" sz="2400" dirty="0"/>
              <a:t>Amazon EFS</a:t>
            </a:r>
            <a:endParaRPr lang="en-US" sz="2400" dirty="0"/>
          </a:p>
          <a:p>
            <a:r>
              <a:rPr lang="en-US" sz="2400" dirty="0"/>
              <a:t>Amazon EBS</a:t>
            </a:r>
            <a:endParaRPr lang="en-US" sz="2400" dirty="0"/>
          </a:p>
          <a:p>
            <a:r>
              <a:rPr lang="en-US" sz="2400" dirty="0"/>
              <a:t>AWS Storage Gateway</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S3 Cross-Region Replication</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Cross-region replication allows you to copy objects from a source bucket in one AWS region to a destination bucket in another region, automatically and asynchronously. </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Cross-region replication is enabled at the bucket-level by providing the destination bucket where you want S3 to replicate the objects and an AWS IAM role that Amazon S3 can assume to replicate objects on your behalf.</a:t>
            </a:r>
            <a:endParaRPr lang="en-US" sz="2000" dirty="0">
              <a:latin typeface="Arial" panose="020B0604020202020204" pitchFamily="34" charset="0"/>
              <a:cs typeface="Arial" panose="020B0604020202020204" pitchFamily="34" charset="0"/>
              <a:sym typeface="+mn-ea"/>
            </a:endParaRPr>
          </a:p>
          <a:p>
            <a:r>
              <a:rPr lang="en-US" sz="2000" dirty="0">
                <a:latin typeface="Arial" panose="020B0604020202020204" pitchFamily="34" charset="0"/>
                <a:cs typeface="Arial" panose="020B0604020202020204" pitchFamily="34" charset="0"/>
                <a:sym typeface="+mn-ea"/>
              </a:rPr>
              <a:t>To enable cross-region replication, you must have versioning enabled for the source and destination buckets.</a:t>
            </a:r>
            <a:endParaRPr lang="en-US" sz="20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Amazon Elastic File System (EFS)</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sym typeface="+mn-ea"/>
              </a:rPr>
              <a:t>Amazon Elastic File System (EFS) provides a highly scalable, available, and durable file storage that can be used with EC2 instances.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The storage capacity in an EFS file system is elastic and grows or shrinks as you add or delete files. EFS supports the Network File System protocols (NFSv4.1 and NFSv4.0).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EFS file systems are distributed across several storage servers, which enables the file system to grow elastically and support parallel access from multiple EC2 instances.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EFS is designed for use cases such as Big Data and Analytics workloads, Media Processing workflows, Content Management, and Web Serving.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EFS can provide high throughput coupled with read-after-write consistency, low-latency file operations, and shared file access, which is required for such use cases.</a:t>
            </a:r>
            <a:endParaRPr lang="en-US" sz="18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EFS Performance Modes</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sym typeface="+mn-ea"/>
              </a:rPr>
              <a:t>EFS provides two performance modes: (1) General Purpose and (2) Max I/O.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The General Purpose performance mode is suitable for applications requiring low latency such as web serving, content management, and file serving.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The Max I/O performance mode, is optimized for applications where a large number of EC2 instances are accessing the file system.</a:t>
            </a:r>
            <a:endParaRPr lang="en-US" sz="18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EFS Throughput Modes</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sym typeface="+mn-ea"/>
              </a:rPr>
              <a:t>EFS provides two throughput modes: (1) Bursting throughput and (2) Provisioned throughput.</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When Bursting throughput mode is used for an EFS file system, the throughput scales as a file system grows. Bursting throughput mode is useful for file-based workloads, which require low levels of throughput for most of the time and high levels of throughput occasionally.</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Provisioned throughput mode is useful for applications requiring high levels of throughput than those allowed by the Bursting throughput mode.</a:t>
            </a:r>
            <a:endParaRPr lang="en-US" sz="18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Amazon Elastic Block Store (EBS)</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sym typeface="+mn-ea"/>
              </a:rPr>
              <a:t>Amazon Elastic Block Store (EBS) provides block level storage volumes for use with EC2 instances.</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EBS is designed for high availability and durability, and the EBS volumes are automatically replicated within an availability zone.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You can attach multiple EBS volumes to an EC2 instance; however, a volume can be attached to only one instance at a time.</a:t>
            </a:r>
            <a:endParaRPr lang="en-US" sz="18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EBS Volumes</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sym typeface="+mn-ea"/>
              </a:rPr>
              <a:t>An EBS Volume is a block-level storage device that can be attached to an EC2 instance. The benefit of using an EBS volume with an EC2 instance is that it can persist independently from the life of the instance. A volume attached to an EC2 instance can be used like any other physical hard drive.</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EBS provides various types of volumes that differ in performance characteristics and cost</a:t>
            </a:r>
            <a:r>
              <a:rPr lang="x-none" altLang="en-US" sz="1800" dirty="0">
                <a:latin typeface="Arial" panose="020B0604020202020204" pitchFamily="34" charset="0"/>
                <a:cs typeface="Arial" panose="020B0604020202020204" pitchFamily="34" charset="0"/>
                <a:sym typeface="+mn-ea"/>
              </a:rPr>
              <a:t>:</a:t>
            </a:r>
            <a:endParaRPr lang="x-none" altLang="en-US" sz="1800" dirty="0">
              <a:latin typeface="Arial" panose="020B0604020202020204" pitchFamily="34" charset="0"/>
              <a:cs typeface="Arial" panose="020B0604020202020204" pitchFamily="34" charset="0"/>
              <a:sym typeface="+mn-ea"/>
            </a:endParaRPr>
          </a:p>
          <a:p>
            <a:pPr lvl="1"/>
            <a:r>
              <a:rPr lang="x-none" altLang="en-US" sz="1540" b="1" dirty="0">
                <a:latin typeface="Arial" panose="020B0604020202020204" pitchFamily="34" charset="0"/>
                <a:cs typeface="Arial" panose="020B0604020202020204" pitchFamily="34" charset="0"/>
                <a:sym typeface="+mn-ea"/>
              </a:rPr>
              <a:t>Magnetic (standard)</a:t>
            </a:r>
            <a:r>
              <a:rPr lang="x-none" altLang="en-US" sz="1540" dirty="0">
                <a:latin typeface="Arial" panose="020B0604020202020204" pitchFamily="34" charset="0"/>
                <a:cs typeface="Arial" panose="020B0604020202020204" pitchFamily="34" charset="0"/>
                <a:sym typeface="+mn-ea"/>
              </a:rPr>
              <a:t>: Magnetic volumes have low performance characteristics.</a:t>
            </a:r>
            <a:endParaRPr lang="x-none" altLang="en-US" sz="1540" dirty="0">
              <a:latin typeface="Arial" panose="020B0604020202020204" pitchFamily="34" charset="0"/>
              <a:cs typeface="Arial" panose="020B0604020202020204" pitchFamily="34" charset="0"/>
              <a:sym typeface="+mn-ea"/>
            </a:endParaRPr>
          </a:p>
          <a:p>
            <a:pPr lvl="1"/>
            <a:r>
              <a:rPr lang="x-none" altLang="en-US" sz="1540" b="1" dirty="0">
                <a:latin typeface="Arial" panose="020B0604020202020204" pitchFamily="34" charset="0"/>
                <a:cs typeface="Arial" panose="020B0604020202020204" pitchFamily="34" charset="0"/>
                <a:sym typeface="+mn-ea"/>
              </a:rPr>
              <a:t>General Purpose SSD (gp2)</a:t>
            </a:r>
            <a:r>
              <a:rPr lang="x-none" altLang="en-US" sz="1540" dirty="0">
                <a:latin typeface="Arial" panose="020B0604020202020204" pitchFamily="34" charset="0"/>
                <a:cs typeface="Arial" panose="020B0604020202020204" pitchFamily="34" charset="0"/>
                <a:sym typeface="+mn-ea"/>
              </a:rPr>
              <a:t>: General Purpose SSD volumes offer cost-effective storage that balances price and performance for a wide variety of workloads.</a:t>
            </a:r>
            <a:endParaRPr lang="x-none" altLang="en-US" sz="1540" dirty="0">
              <a:latin typeface="Arial" panose="020B0604020202020204" pitchFamily="34" charset="0"/>
              <a:cs typeface="Arial" panose="020B0604020202020204" pitchFamily="34" charset="0"/>
              <a:sym typeface="+mn-ea"/>
            </a:endParaRPr>
          </a:p>
          <a:p>
            <a:pPr lvl="1"/>
            <a:r>
              <a:rPr lang="x-none" altLang="en-US" sz="1540" b="1" dirty="0">
                <a:latin typeface="Arial" panose="020B0604020202020204" pitchFamily="34" charset="0"/>
                <a:cs typeface="Arial" panose="020B0604020202020204" pitchFamily="34" charset="0"/>
                <a:sym typeface="+mn-ea"/>
              </a:rPr>
              <a:t>Provisioned IOPS SSD (io1)</a:t>
            </a:r>
            <a:r>
              <a:rPr lang="x-none" altLang="en-US" sz="1540" dirty="0">
                <a:latin typeface="Arial" panose="020B0604020202020204" pitchFamily="34" charset="0"/>
                <a:cs typeface="Arial" panose="020B0604020202020204" pitchFamily="34" charset="0"/>
                <a:sym typeface="+mn-ea"/>
              </a:rPr>
              <a:t>: Provisioned IOPS SSD volumes are the highest-performance volumes designed for mission-critical low-latency or high-throughput workloads.</a:t>
            </a:r>
            <a:endParaRPr lang="x-none" altLang="en-US" sz="1540" dirty="0">
              <a:latin typeface="Arial" panose="020B0604020202020204" pitchFamily="34" charset="0"/>
              <a:cs typeface="Arial" panose="020B0604020202020204" pitchFamily="34" charset="0"/>
              <a:sym typeface="+mn-ea"/>
            </a:endParaRPr>
          </a:p>
          <a:p>
            <a:pPr lvl="1"/>
            <a:r>
              <a:rPr lang="x-none" altLang="en-US" sz="1540" b="1" dirty="0">
                <a:latin typeface="Arial" panose="020B0604020202020204" pitchFamily="34" charset="0"/>
                <a:cs typeface="Arial" panose="020B0604020202020204" pitchFamily="34" charset="0"/>
                <a:sym typeface="+mn-ea"/>
              </a:rPr>
              <a:t>Cold HDD (sc1)</a:t>
            </a:r>
            <a:r>
              <a:rPr lang="x-none" altLang="en-US" sz="1540" dirty="0">
                <a:latin typeface="Arial" panose="020B0604020202020204" pitchFamily="34" charset="0"/>
                <a:cs typeface="Arial" panose="020B0604020202020204" pitchFamily="34" charset="0"/>
                <a:sym typeface="+mn-ea"/>
              </a:rPr>
              <a:t>: Cold HDD volumes are designed for less frequently accessed workloads.</a:t>
            </a:r>
            <a:endParaRPr lang="x-none" altLang="en-US" sz="1540" dirty="0">
              <a:latin typeface="Arial" panose="020B0604020202020204" pitchFamily="34" charset="0"/>
              <a:cs typeface="Arial" panose="020B0604020202020204" pitchFamily="34" charset="0"/>
              <a:sym typeface="+mn-ea"/>
            </a:endParaRPr>
          </a:p>
          <a:p>
            <a:pPr lvl="1"/>
            <a:r>
              <a:rPr lang="x-none" altLang="en-US" sz="1540" b="1" dirty="0">
                <a:latin typeface="Arial" panose="020B0604020202020204" pitchFamily="34" charset="0"/>
                <a:cs typeface="Arial" panose="020B0604020202020204" pitchFamily="34" charset="0"/>
                <a:sym typeface="+mn-ea"/>
              </a:rPr>
              <a:t>Throughput Optimized HDD (st1)</a:t>
            </a:r>
            <a:r>
              <a:rPr lang="x-none" altLang="en-US" sz="1540" dirty="0">
                <a:latin typeface="Arial" panose="020B0604020202020204" pitchFamily="34" charset="0"/>
                <a:cs typeface="Arial" panose="020B0604020202020204" pitchFamily="34" charset="0"/>
                <a:sym typeface="+mn-ea"/>
              </a:rPr>
              <a:t>: Throughput Optimized HDD volumes are designed for frequently accessed, throughput-intensive workloads.</a:t>
            </a:r>
            <a:endParaRPr lang="x-none" altLang="en-US" sz="154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x-none" dirty="0" smtClean="0">
                <a:latin typeface="Arial" panose="020B0604020202020204" pitchFamily="34" charset="0"/>
              </a:rPr>
              <a:t>AWS Storage Gateway</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a:latin typeface="Arial" panose="020B0604020202020204" pitchFamily="34" charset="0"/>
                <a:cs typeface="Arial" panose="020B0604020202020204" pitchFamily="34" charset="0"/>
                <a:sym typeface="+mn-ea"/>
              </a:rPr>
              <a:t>AWS Storage Gateway is a service connecting an on-premises software appliance with cloud-based storage to provide seamless and secure integration between an organization’s on-premises IT environment and AWS’s storage infrastructure. </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You can run Storage Gateway either on-premises as a VM appliance, or as a hardware appliance, or in AWS as an Amazon EC2 instance.</a:t>
            </a:r>
            <a:endParaRPr lang="en-US" sz="1800" dirty="0">
              <a:latin typeface="Arial" panose="020B0604020202020204" pitchFamily="34" charset="0"/>
              <a:cs typeface="Arial" panose="020B0604020202020204" pitchFamily="34" charset="0"/>
              <a:sym typeface="+mn-ea"/>
            </a:endParaRPr>
          </a:p>
          <a:p>
            <a:r>
              <a:rPr lang="en-US" sz="1800" dirty="0">
                <a:latin typeface="Arial" panose="020B0604020202020204" pitchFamily="34" charset="0"/>
                <a:cs typeface="Arial" panose="020B0604020202020204" pitchFamily="34" charset="0"/>
                <a:sym typeface="+mn-ea"/>
              </a:rPr>
              <a:t>AWS Storage Gateway supports three types of storage solutions:</a:t>
            </a:r>
            <a:endParaRPr lang="en-US" sz="1600" dirty="0">
              <a:latin typeface="Arial" panose="020B0604020202020204" pitchFamily="34" charset="0"/>
              <a:cs typeface="Arial" panose="020B0604020202020204" pitchFamily="34" charset="0"/>
              <a:sym typeface="+mn-ea"/>
            </a:endParaRPr>
          </a:p>
          <a:p>
            <a:pPr lvl="1"/>
            <a:r>
              <a:rPr lang="en-US" sz="1600" b="1" dirty="0">
                <a:latin typeface="Arial" panose="020B0604020202020204" pitchFamily="34" charset="0"/>
                <a:cs typeface="Arial" panose="020B0604020202020204" pitchFamily="34" charset="0"/>
                <a:sym typeface="+mn-ea"/>
              </a:rPr>
              <a:t>File Gateway</a:t>
            </a:r>
            <a:r>
              <a:rPr lang="en-US" sz="1600" dirty="0">
                <a:latin typeface="Arial" panose="020B0604020202020204" pitchFamily="34" charset="0"/>
                <a:cs typeface="Arial" panose="020B0604020202020204" pitchFamily="34" charset="0"/>
                <a:sym typeface="+mn-ea"/>
              </a:rPr>
              <a:t>: A file gateway allows you to store files as objects in Amazon S3, with a local cache for low-latency access to your most recently used data.</a:t>
            </a:r>
            <a:endParaRPr lang="en-US" sz="1600" dirty="0">
              <a:latin typeface="Arial" panose="020B0604020202020204" pitchFamily="34" charset="0"/>
              <a:cs typeface="Arial" panose="020B0604020202020204" pitchFamily="34" charset="0"/>
              <a:sym typeface="+mn-ea"/>
            </a:endParaRPr>
          </a:p>
          <a:p>
            <a:pPr lvl="1"/>
            <a:r>
              <a:rPr lang="en-US" sz="1600" b="1" dirty="0">
                <a:latin typeface="Arial" panose="020B0604020202020204" pitchFamily="34" charset="0"/>
                <a:cs typeface="Arial" panose="020B0604020202020204" pitchFamily="34" charset="0"/>
                <a:sym typeface="+mn-ea"/>
              </a:rPr>
              <a:t>Volume Gateway</a:t>
            </a:r>
            <a:r>
              <a:rPr lang="en-US" sz="1600" dirty="0">
                <a:latin typeface="Arial" panose="020B0604020202020204" pitchFamily="34" charset="0"/>
                <a:cs typeface="Arial" panose="020B0604020202020204" pitchFamily="34" charset="0"/>
                <a:sym typeface="+mn-ea"/>
              </a:rPr>
              <a:t>: A volume gateway provides cloud-backed storage volumes that you can mount as Internet Small Computer System Interface (iSCSI) devices from your on-premises application servers.</a:t>
            </a:r>
            <a:endParaRPr lang="en-US" sz="1600" dirty="0">
              <a:latin typeface="Arial" panose="020B0604020202020204" pitchFamily="34" charset="0"/>
              <a:cs typeface="Arial" panose="020B0604020202020204" pitchFamily="34" charset="0"/>
              <a:sym typeface="+mn-ea"/>
            </a:endParaRPr>
          </a:p>
          <a:p>
            <a:pPr lvl="1"/>
            <a:r>
              <a:rPr lang="en-US" sz="1600" b="1" dirty="0">
                <a:latin typeface="Arial" panose="020B0604020202020204" pitchFamily="34" charset="0"/>
                <a:cs typeface="Arial" panose="020B0604020202020204" pitchFamily="34" charset="0"/>
                <a:sym typeface="+mn-ea"/>
              </a:rPr>
              <a:t>Tape Gateway</a:t>
            </a:r>
            <a:r>
              <a:rPr lang="en-US" sz="1600" dirty="0">
                <a:latin typeface="Arial" panose="020B0604020202020204" pitchFamily="34" charset="0"/>
                <a:cs typeface="Arial" panose="020B0604020202020204" pitchFamily="34" charset="0"/>
                <a:sym typeface="+mn-ea"/>
              </a:rPr>
              <a:t>: Tape gateway allows you to back up your data to Amazon S3 and archive in Amazon Glacier by leveraging your existing tape-based backup software infrastructure.</a:t>
            </a:r>
            <a:endParaRPr lang="en-US" sz="16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Arial" panose="020B0604020202020204" pitchFamily="34" charset="0"/>
              </a:rPr>
              <a:t>Storage Types</a:t>
            </a:r>
            <a:endParaRPr lang="x-none" altLang="en-US" dirty="0" smtClean="0">
              <a:latin typeface="Arial" panose="020B0604020202020204" pitchFamily="34" charset="0"/>
            </a:endParaRPr>
          </a:p>
        </p:txBody>
      </p:sp>
      <p:sp>
        <p:nvSpPr>
          <p:cNvPr id="3" name="Content Placeholder 2"/>
          <p:cNvSpPr>
            <a:spLocks noGrp="1"/>
          </p:cNvSpPr>
          <p:nvPr>
            <p:ph idx="1"/>
          </p:nvPr>
        </p:nvSpPr>
        <p:spPr>
          <a:xfrm>
            <a:off x="838200" y="1825625"/>
            <a:ext cx="4697095" cy="4351655"/>
          </a:xfrm>
        </p:spPr>
        <p:txBody>
          <a:bodyPr/>
          <a:lstStyle/>
          <a:p>
            <a:r>
              <a:rPr lang="en-US" sz="2400" dirty="0"/>
              <a:t>In cloud computing environments, three types of storage solutions are offered: </a:t>
            </a:r>
            <a:endParaRPr lang="en-US" sz="2400" dirty="0"/>
          </a:p>
          <a:p>
            <a:pPr lvl="1"/>
            <a:r>
              <a:rPr lang="en-US" sz="2055" dirty="0"/>
              <a:t>Block storage</a:t>
            </a:r>
            <a:endParaRPr lang="en-US" sz="2055" dirty="0"/>
          </a:p>
          <a:p>
            <a:pPr lvl="1"/>
            <a:r>
              <a:rPr lang="en-US" sz="2055" dirty="0"/>
              <a:t>File storage</a:t>
            </a:r>
            <a:endParaRPr lang="en-US" sz="2055" dirty="0"/>
          </a:p>
          <a:p>
            <a:pPr lvl="1"/>
            <a:r>
              <a:rPr lang="en-US" sz="2055" dirty="0"/>
              <a:t>Object storage</a:t>
            </a:r>
            <a:endParaRPr lang="en-US" sz="2055"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descr="Screenshot from 2019-08-16 11-38-19"/>
          <p:cNvPicPr>
            <a:picLocks noChangeAspect="1"/>
          </p:cNvPicPr>
          <p:nvPr/>
        </p:nvPicPr>
        <p:blipFill>
          <a:blip r:embed="rId1"/>
          <a:stretch>
            <a:fillRect/>
          </a:stretch>
        </p:blipFill>
        <p:spPr>
          <a:xfrm>
            <a:off x="5534660" y="1825625"/>
            <a:ext cx="6657340" cy="3937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sym typeface="+mn-ea"/>
              </a:rPr>
              <a:t>Block </a:t>
            </a:r>
            <a:r>
              <a:rPr lang="x-none" altLang="en-US" dirty="0">
                <a:sym typeface="+mn-ea"/>
              </a:rPr>
              <a:t>S</a:t>
            </a:r>
            <a:r>
              <a:rPr lang="en-US" dirty="0">
                <a:sym typeface="+mn-ea"/>
              </a:rPr>
              <a:t>torage</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Block storage operates at the operating system kernel level, and the data is stored and organized as an array of unrelated blocks. </a:t>
            </a:r>
            <a:endParaRPr lang="en-US" sz="2400" dirty="0"/>
          </a:p>
          <a:p>
            <a:r>
              <a:rPr lang="en-US" sz="2400" dirty="0"/>
              <a:t>In Block storage, the data is stored without any concept of data format or type. </a:t>
            </a:r>
            <a:endParaRPr lang="en-US" sz="2400" dirty="0"/>
          </a:p>
          <a:p>
            <a:r>
              <a:rPr lang="en-US" sz="2400" dirty="0"/>
              <a:t>Block storage is accessed over the network as a Storage Area Network (SAN) using protocols such as iSCSI.</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sym typeface="+mn-ea"/>
              </a:rPr>
              <a:t>File </a:t>
            </a:r>
            <a:r>
              <a:rPr lang="x-none" altLang="en-US" dirty="0">
                <a:sym typeface="+mn-ea"/>
              </a:rPr>
              <a:t>S</a:t>
            </a:r>
            <a:r>
              <a:rPr lang="en-US" dirty="0">
                <a:sym typeface="+mn-ea"/>
              </a:rPr>
              <a:t>torage</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File storage operates at the operating system user level, and the data is stored as data blocks which are managed by a file system. </a:t>
            </a:r>
            <a:endParaRPr lang="en-US" sz="2400" dirty="0"/>
          </a:p>
          <a:p>
            <a:r>
              <a:rPr lang="en-US" sz="2400" dirty="0"/>
              <a:t>In file storage, data is managed as a named hierarchy of files and folders. </a:t>
            </a:r>
            <a:endParaRPr lang="en-US" sz="2400" dirty="0"/>
          </a:p>
          <a:p>
            <a:r>
              <a:rPr lang="en-US" sz="2400" dirty="0"/>
              <a:t>Files have meta-data associated with them (such as file name, type, and creation date). </a:t>
            </a:r>
            <a:endParaRPr lang="en-US" sz="2400" dirty="0"/>
          </a:p>
          <a:p>
            <a:r>
              <a:rPr lang="en-US" sz="2400" dirty="0"/>
              <a:t>File storage is accessed over the network as a Network Attached Storage (NAS) using protocols such as Network File System (NFS) or Common Internet File System (CIFS).</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a:sym typeface="+mn-ea"/>
              </a:rPr>
              <a:t>Object S</a:t>
            </a:r>
            <a:r>
              <a:rPr lang="en-US" dirty="0">
                <a:sym typeface="+mn-ea"/>
              </a:rPr>
              <a:t>torage</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Object storage operates at the application level, and the data is stored as objects. </a:t>
            </a:r>
            <a:endParaRPr lang="en-US" sz="2400" dirty="0"/>
          </a:p>
          <a:p>
            <a:r>
              <a:rPr lang="en-US" sz="2400" dirty="0"/>
              <a:t>Each object consists of an object identifier (OID), data, and meta-data. </a:t>
            </a:r>
            <a:endParaRPr lang="en-US" sz="2400" dirty="0"/>
          </a:p>
          <a:p>
            <a:r>
              <a:rPr lang="en-US" sz="2400" dirty="0"/>
              <a:t>Object storage is accessed with protocols such as HTTP using REST APIs.</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dirty="0">
                <a:sym typeface="+mn-ea"/>
              </a:rPr>
              <a:t>Amazon Simple Storage Service (S3)</a:t>
            </a:r>
            <a:endParaRPr dirty="0">
              <a:sym typeface="+mn-ea"/>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rPr>
              <a:t>Amazon Simple Storage Service(S3) is an online cloud-based data storage infrastructure for storing and retrieving any amount of data.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S3 provides a highly reliable, scalable, fast, fully redundant, and affordable storage infrastructure.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S3 is a cloud object storage service.</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Data stored on S3 is organized in the form of buckets.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S3 console provides simple wizards for creating a new bucket and uploading files.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You can upload any type of file to S3.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While uploading a file, you can specify the redundancy and encryption options and access permissions.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Data stored on S3 is independent of any server and is accessed over the Internet using the S3 web interface or console, S3 REST APIs or using the AWS SDKs.</a:t>
            </a:r>
            <a:endParaRPr lang="en-US" sz="20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dirty="0" smtClean="0">
                <a:latin typeface="Arial" panose="020B0604020202020204" pitchFamily="34" charset="0"/>
              </a:rPr>
              <a:t>S3 Buckets</a:t>
            </a:r>
            <a:endParaRPr lang="x-none"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latin typeface="Arial" panose="020B0604020202020204" pitchFamily="34" charset="0"/>
                <a:cs typeface="Arial" panose="020B0604020202020204" pitchFamily="34" charset="0"/>
                <a:sym typeface="+mn-ea"/>
              </a:rPr>
              <a:t>Data stored on S3 is organized in the form of buckets. </a:t>
            </a:r>
            <a:endParaRPr lang="en-US" sz="2000" dirty="0">
              <a:latin typeface="Arial" panose="020B0604020202020204" pitchFamily="34" charset="0"/>
              <a:cs typeface="Arial" panose="020B0604020202020204" pitchFamily="34" charset="0"/>
              <a:sym typeface="+mn-ea"/>
            </a:endParaRPr>
          </a:p>
          <a:p>
            <a:r>
              <a:rPr lang="en-US" sz="2000" dirty="0">
                <a:cs typeface="Arial" panose="020B0604020202020204" pitchFamily="34" charset="0"/>
              </a:rPr>
              <a:t>While creating a bucket, a bucket name is provided. </a:t>
            </a:r>
            <a:endParaRPr lang="en-US" sz="2000" dirty="0">
              <a:cs typeface="Arial" panose="020B0604020202020204" pitchFamily="34" charset="0"/>
            </a:endParaRPr>
          </a:p>
          <a:p>
            <a:r>
              <a:rPr lang="en-US" sz="2000" dirty="0">
                <a:cs typeface="Arial" panose="020B0604020202020204" pitchFamily="34" charset="0"/>
              </a:rPr>
              <a:t>The bucket name has to be unique across all AWS accounts, and not just within your AWS account. </a:t>
            </a:r>
            <a:endParaRPr lang="en-US" sz="2000" dirty="0">
              <a:cs typeface="Arial" panose="020B0604020202020204" pitchFamily="34" charset="0"/>
            </a:endParaRPr>
          </a:p>
          <a:p>
            <a:r>
              <a:rPr lang="en-US" sz="2000" dirty="0">
                <a:cs typeface="Arial" panose="020B0604020202020204" pitchFamily="34" charset="0"/>
              </a:rPr>
              <a:t>An S3 bucket is created for a specific region. </a:t>
            </a:r>
            <a:endParaRPr lang="en-US" sz="2000" dirty="0">
              <a:cs typeface="Arial" panose="020B0604020202020204" pitchFamily="34" charset="0"/>
            </a:endParaRPr>
          </a:p>
          <a:p>
            <a:r>
              <a:rPr lang="en-US" sz="2000" dirty="0">
                <a:cs typeface="Arial" panose="020B0604020202020204" pitchFamily="34" charset="0"/>
              </a:rPr>
              <a:t>By selecting a region for the bucket, you can control where your data is stored.</a:t>
            </a:r>
            <a:endParaRPr lang="en-US" sz="2000" dirty="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dirty="0" smtClean="0">
                <a:latin typeface="Arial" panose="020B0604020202020204" pitchFamily="34" charset="0"/>
              </a:rPr>
              <a:t>S3 Objects</a:t>
            </a:r>
            <a:endParaRPr lang="x-none" dirty="0" smtClean="0">
              <a:latin typeface="Arial" panose="020B0604020202020204" pitchFamily="34" charset="0"/>
            </a:endParaRPr>
          </a:p>
        </p:txBody>
      </p:sp>
      <p:sp>
        <p:nvSpPr>
          <p:cNvPr id="3" name="Content Placeholder 2"/>
          <p:cNvSpPr>
            <a:spLocks noGrp="1"/>
          </p:cNvSpPr>
          <p:nvPr>
            <p:ph idx="1"/>
          </p:nvPr>
        </p:nvSpPr>
        <p:spPr/>
        <p:txBody>
          <a:bodyPr>
            <a:normAutofit fontScale="70000"/>
          </a:bodyPr>
          <a:lstStyle/>
          <a:p>
            <a:r>
              <a:rPr lang="en-US" sz="2400" dirty="0">
                <a:latin typeface="Arial" panose="020B0604020202020204" pitchFamily="34" charset="0"/>
                <a:cs typeface="Arial" panose="020B0604020202020204" pitchFamily="34" charset="0"/>
                <a:sym typeface="+mn-ea"/>
              </a:rPr>
              <a:t>Objects are the entities which are stored in Amazon S3. </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Objects have object data and meta-data. Objects can store data in any format, and the data stored is opaque to S3.</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Objects size can range from 0 bytes to 5TB. </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An object consists of a Key, Version ID, Value, Meta-data, Subresources, and Access Control Information. </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Each object is uniquely identified by a combination of Bucket, Key, and an optional Version ID. </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Key is the name that is assigned to the object. </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You can use versioning to keep multiple versions of the same object in a bucket.</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Version ID allows you to identify a specific version of an object. </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The Value of an object is the actual content which you store. Value is a sequence of bytes. </a:t>
            </a:r>
            <a:endParaRPr lang="en-US" sz="2400" dirty="0">
              <a:latin typeface="Arial" panose="020B0604020202020204" pitchFamily="34" charset="0"/>
              <a:cs typeface="Arial" panose="020B0604020202020204" pitchFamily="34" charset="0"/>
              <a:sym typeface="+mn-ea"/>
            </a:endParaRPr>
          </a:p>
          <a:p>
            <a:r>
              <a:rPr lang="en-US" sz="2400" dirty="0">
                <a:latin typeface="Arial" panose="020B0604020202020204" pitchFamily="34" charset="0"/>
                <a:cs typeface="Arial" panose="020B0604020202020204" pitchFamily="34" charset="0"/>
                <a:sym typeface="+mn-ea"/>
              </a:rPr>
              <a:t>The Metadata for an object consists of a set of key-value pairs which provide information regarding the object</a:t>
            </a:r>
            <a:endParaRPr lang="en-US" sz="2400" dirty="0">
              <a:latin typeface="Arial" panose="020B0604020202020204" pitchFamily="34" charset="0"/>
              <a:cs typeface="Arial" panose="020B0604020202020204" pitchFamily="34" charset="0"/>
              <a:sym typeface="+mn-ea"/>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15101</Words>
  <Application>WPS Presentation</Application>
  <PresentationFormat>Widescreen</PresentationFormat>
  <Paragraphs>256</Paragraphs>
  <Slides>26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SimSun</vt:lpstr>
      <vt:lpstr>Wingdings</vt:lpstr>
      <vt:lpstr>Calibri</vt:lpstr>
      <vt:lpstr>微软雅黑</vt:lpstr>
      <vt:lpstr>Droid Sans Fallback</vt:lpstr>
      <vt:lpstr>Arial Unicode MS</vt:lpstr>
      <vt:lpstr>Calibri Light</vt:lpstr>
      <vt:lpstr>Webdings</vt:lpstr>
      <vt:lpstr>Times New Roman</vt:lpstr>
      <vt:lpstr>Office Theme</vt:lpstr>
      <vt:lpstr>PowerPoint 演示文稿</vt:lpstr>
      <vt:lpstr>Cost Optimization Pillar</vt:lpstr>
      <vt:lpstr>Overview</vt:lpstr>
      <vt:lpstr>Block storage</vt:lpstr>
      <vt:lpstr>Overview</vt:lpstr>
      <vt:lpstr>Block storage</vt:lpstr>
      <vt:lpstr>Object Storage</vt:lpstr>
      <vt:lpstr>Object Storage</vt:lpstr>
      <vt:lpstr>S3 Buckets</vt:lpstr>
      <vt:lpstr>S3 Objects</vt:lpstr>
      <vt:lpstr>S3 Bucket Policies and ACLs</vt:lpstr>
      <vt:lpstr>Cross-Origin Resource Sharing (CORS) in S3</vt:lpstr>
      <vt:lpstr>Versioning in S3</vt:lpstr>
      <vt:lpstr>Versioning in S3</vt:lpstr>
      <vt:lpstr>Encryption in S3</vt:lpstr>
      <vt:lpstr>Transfer Acceleration in S3</vt:lpstr>
      <vt:lpstr>S3 Durability and Availability	</vt:lpstr>
      <vt:lpstr>S3 Consistency	</vt:lpstr>
      <vt:lpstr>S3 Consistency	</vt:lpstr>
      <vt:lpstr>S3 Object Lifecycle Management	</vt:lpstr>
      <vt:lpstr>S3 Cross-Region Replication</vt:lpstr>
      <vt:lpstr>Amazon Elastic File System (EFS)</vt:lpstr>
      <vt:lpstr>EFS Performance Modes</vt:lpstr>
      <vt:lpstr>EFS Throughput Modes</vt:lpstr>
      <vt:lpstr>Amazon Elastic Block Store (EBS)</vt:lpstr>
      <vt:lpstr>Amazon Elastic Block Store (EBS)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57</cp:revision>
  <dcterms:created xsi:type="dcterms:W3CDTF">2019-08-16T06:47:53Z</dcterms:created>
  <dcterms:modified xsi:type="dcterms:W3CDTF">2019-08-16T06:47:53Z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