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3" r:id="rId4"/>
    <p:sldId id="267" r:id="rId6"/>
    <p:sldId id="268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</a:t>
            </a:r>
            <a:r>
              <a:rPr lang="x-none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x-none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5448" y="3022352"/>
            <a:ext cx="690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 the Cost Optimization Pillar</a:t>
            </a:r>
            <a:endParaRPr 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Cost Optimization </a:t>
            </a:r>
            <a:r>
              <a:rPr lang="en-US" dirty="0" smtClean="0">
                <a:latin typeface="Arial" panose="020B0604020202020204" pitchFamily="34" charset="0"/>
                <a:sym typeface="+mn-ea"/>
              </a:rPr>
              <a:t>Pillar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Cost Optimization pillar includes the ability to run systems to deliver business value at the lowest price point. </a:t>
            </a:r>
            <a:endParaRPr lang="en-US" sz="2400" dirty="0"/>
          </a:p>
          <a:p>
            <a:r>
              <a:rPr lang="en-US" sz="2400" dirty="0"/>
              <a:t>Within the Cost Optimization pillar, there are four best practice areas: </a:t>
            </a:r>
            <a:endParaRPr lang="en-US" sz="2400" dirty="0"/>
          </a:p>
          <a:p>
            <a:pPr lvl="1"/>
            <a:r>
              <a:rPr lang="en-US" sz="2055" dirty="0"/>
              <a:t>Expenditure Awareness</a:t>
            </a:r>
            <a:endParaRPr lang="en-US" sz="2055" dirty="0"/>
          </a:p>
          <a:p>
            <a:pPr lvl="1"/>
            <a:r>
              <a:rPr lang="en-US" sz="2055" dirty="0"/>
              <a:t>Cost-Effective Resources</a:t>
            </a:r>
            <a:endParaRPr lang="en-US" sz="2055" dirty="0"/>
          </a:p>
          <a:p>
            <a:pPr lvl="1"/>
            <a:r>
              <a:rPr lang="en-US" sz="2055" dirty="0"/>
              <a:t>Matching supply and demand</a:t>
            </a:r>
            <a:endParaRPr lang="en-US" sz="2055" dirty="0"/>
          </a:p>
          <a:p>
            <a:pPr lvl="1"/>
            <a:r>
              <a:rPr lang="en-US" sz="2055" dirty="0"/>
              <a:t>Optimizing Over Time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x-none" altLang="en-US" sz="3600" dirty="0" smtClean="0">
                <a:latin typeface="Arial" panose="020B0604020202020204" pitchFamily="34" charset="0"/>
              </a:rPr>
              <a:t>D</a:t>
            </a:r>
            <a:r>
              <a:rPr lang="en-US" sz="3600" dirty="0" smtClean="0">
                <a:latin typeface="Arial" panose="020B0604020202020204" pitchFamily="34" charset="0"/>
              </a:rPr>
              <a:t>esign </a:t>
            </a:r>
            <a:r>
              <a:rPr lang="x-none" altLang="en-US" sz="3600" dirty="0" smtClean="0">
                <a:latin typeface="Arial" panose="020B0604020202020204" pitchFamily="34" charset="0"/>
              </a:rPr>
              <a:t>P</a:t>
            </a:r>
            <a:r>
              <a:rPr lang="en-US" sz="3600" dirty="0" smtClean="0">
                <a:latin typeface="Arial" panose="020B0604020202020204" pitchFamily="34" charset="0"/>
              </a:rPr>
              <a:t>rinciples </a:t>
            </a:r>
            <a:r>
              <a:rPr lang="x-none" altLang="en-US" sz="3600" dirty="0" smtClean="0">
                <a:latin typeface="Arial" panose="020B0604020202020204" pitchFamily="34" charset="0"/>
              </a:rPr>
              <a:t>for </a:t>
            </a:r>
            <a:r>
              <a:rPr lang="en-US" sz="3600" dirty="0" smtClean="0">
                <a:latin typeface="Arial" panose="020B0604020202020204" pitchFamily="34" charset="0"/>
                <a:sym typeface="+mn-ea"/>
              </a:rPr>
              <a:t>Cost Optimization</a:t>
            </a:r>
            <a:r>
              <a:rPr lang="en-US" sz="3600" dirty="0" smtClean="0">
                <a:latin typeface="Arial" panose="020B0604020202020204" pitchFamily="34" charset="0"/>
                <a:sym typeface="+mn-ea"/>
              </a:rPr>
              <a:t> </a:t>
            </a:r>
            <a:r>
              <a:rPr lang="x-none" altLang="en-US" sz="3600" dirty="0" smtClean="0">
                <a:latin typeface="Arial" panose="020B0604020202020204" pitchFamily="34" charset="0"/>
              </a:rPr>
              <a:t>Pillar</a:t>
            </a:r>
            <a:endParaRPr lang="x-none" alt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Increase or decrease the usage of cloud resources based on your business requirements and stop any unused resources to save costs. </a:t>
            </a:r>
            <a:endParaRPr lang="en-US" sz="2000" dirty="0"/>
          </a:p>
          <a:p>
            <a:r>
              <a:rPr lang="en-US" sz="2000" dirty="0"/>
              <a:t>Measure the efficiency of your system and the associated costs. </a:t>
            </a:r>
            <a:endParaRPr lang="en-US" sz="2000" dirty="0"/>
          </a:p>
          <a:p>
            <a:r>
              <a:rPr lang="en-US" sz="2000" dirty="0"/>
              <a:t>Use cloud services instead of spending money on-premises data centers to save costs. </a:t>
            </a:r>
            <a:endParaRPr lang="en-US" sz="2000" dirty="0"/>
          </a:p>
          <a:p>
            <a:r>
              <a:rPr lang="en-US" sz="2000" dirty="0"/>
              <a:t>Analyze your cloud expenditure to measure the return on investment (ROI) and optimize your resources to reduce costs. </a:t>
            </a:r>
            <a:endParaRPr lang="en-US" sz="2000" dirty="0"/>
          </a:p>
          <a:p>
            <a:r>
              <a:rPr lang="en-US" sz="2000" dirty="0"/>
              <a:t>Use managed services provided by the cloud provider instead of running and operating them by yourself to save costs.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3200" dirty="0" smtClean="0">
                <a:latin typeface="Arial" panose="020B0604020202020204" pitchFamily="34" charset="0"/>
              </a:rPr>
              <a:t>Best Practice Area: Expenditure Awareness</a:t>
            </a:r>
            <a:endParaRPr sz="32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05475" cy="4351655"/>
          </a:xfrm>
        </p:spPr>
        <p:txBody>
          <a:bodyPr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Expenditure Awareness best practice area highlights the importance of being aware of your cloud expenditure and tracking the costs of each cloud service and where you spend.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govern the usage of resources, you should develop policies that define how resources are managed by your organization and their cost aspects.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monitor usage and cost, configure cost and usage reports, billing and cost management tools, and implement tagging across resources.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decommission resources, you should implement a method to track resources and a process to identify and decommission orphaned resources.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70885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lide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2380" y="1548765"/>
            <a:ext cx="5849620" cy="467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3200" dirty="0" smtClean="0">
                <a:latin typeface="Arial" panose="020B0604020202020204" pitchFamily="34" charset="0"/>
              </a:rPr>
              <a:t>Best Practice Area: Cost-Effective Resources</a:t>
            </a:r>
            <a:endParaRPr sz="32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989830" cy="4351655"/>
          </a:xfrm>
        </p:spPr>
        <p:txBody>
          <a:bodyPr>
            <a:normAutofit fontScale="70000"/>
          </a:bodyPr>
          <a:lstStyle/>
          <a:p>
            <a:r>
              <a:rPr lang="en-US" sz="2000" dirty="0"/>
              <a:t>The Cost-Effective Resources best practice area highlights the importance of choosing the most cost-effective resources and using managed services instead of operating and maintaining your servers. </a:t>
            </a:r>
            <a:endParaRPr lang="en-US" sz="2000" dirty="0"/>
          </a:p>
          <a:p>
            <a:r>
              <a:rPr lang="en-US" sz="2000" dirty="0"/>
              <a:t>To evaluate cost when you select services, you should analyze all components of your system and the cost of each component. </a:t>
            </a:r>
            <a:endParaRPr lang="en-US" sz="2000" dirty="0"/>
          </a:p>
          <a:p>
            <a:r>
              <a:rPr lang="en-US" sz="2000" dirty="0"/>
              <a:t>To meet cost targets when you select resource type and size, you should perform cost modeling of the system and its components. </a:t>
            </a:r>
            <a:endParaRPr lang="en-US" sz="2000" dirty="0"/>
          </a:p>
          <a:p>
            <a:r>
              <a:rPr lang="en-US" sz="2000" dirty="0"/>
              <a:t>To use pricing models to reduce cost, you should perform an analysis of each component of your system and then implement pricing models for all components. </a:t>
            </a:r>
            <a:endParaRPr lang="en-US" sz="2000" dirty="0"/>
          </a:p>
          <a:p>
            <a:r>
              <a:rPr lang="en-US" sz="2000" dirty="0"/>
              <a:t>To plan for data transfer charges, you should perform data transfer modeling of your system and its components, and implement services to reduce data transfer costs.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6" name="Picture 5" descr="Slide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0" y="1419225"/>
            <a:ext cx="61245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3200" dirty="0" smtClean="0">
                <a:latin typeface="Arial" panose="020B0604020202020204" pitchFamily="34" charset="0"/>
              </a:rPr>
              <a:t>Best Practice Area: Matching supply and demand</a:t>
            </a:r>
            <a:endParaRPr sz="32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200" y="1546225"/>
            <a:ext cx="10906125" cy="4631055"/>
          </a:xfrm>
        </p:spPr>
        <p:txBody>
          <a:bodyPr>
            <a:no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Matching Supply and Demand best practice area highlights the importance of provisioning resources to match your demand.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 match the supply of resources with demand, you should perform an analysis of the demand of your system or application and provision resources based on demand to avoid underutilization.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6" name="Picture 5" descr="Slide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230" y="3694430"/>
            <a:ext cx="6733540" cy="171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3200" dirty="0" smtClean="0">
                <a:latin typeface="Arial" panose="020B0604020202020204" pitchFamily="34" charset="0"/>
              </a:rPr>
              <a:t>Best Practice Area: Optimizing Over Time</a:t>
            </a:r>
            <a:endParaRPr sz="32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200" y="1546225"/>
            <a:ext cx="10948670" cy="4631055"/>
          </a:xfrm>
        </p:spPr>
        <p:txBody>
          <a:bodyPr>
            <a:no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Optimizing Over Time best practice area highlights the importance of continuously optimizing your system over time to ensure that it remains cost-effective.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 evaluate new services, you should review your existing architecture, cloud costs, and usage and ensure that they continue to remain cost-effective.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6" name="Picture 5" descr="Slide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4030" y="3598545"/>
            <a:ext cx="604837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4000" dirty="0" smtClean="0">
                <a:latin typeface="Arial" panose="020B0604020202020204" pitchFamily="34" charset="0"/>
              </a:rPr>
              <a:t>Recipe for </a:t>
            </a:r>
            <a:r>
              <a:rPr lang="en-US" sz="4000" dirty="0" smtClean="0">
                <a:latin typeface="Arial" panose="020B0604020202020204" pitchFamily="34" charset="0"/>
                <a:sym typeface="+mn-ea"/>
              </a:rPr>
              <a:t>Cost Optimization</a:t>
            </a:r>
            <a:r>
              <a:rPr lang="en-US" sz="4000" dirty="0" smtClean="0">
                <a:latin typeface="Arial" panose="020B0604020202020204" pitchFamily="34" charset="0"/>
                <a:sym typeface="+mn-ea"/>
              </a:rPr>
              <a:t> </a:t>
            </a:r>
            <a:r>
              <a:rPr sz="4000" dirty="0" smtClean="0">
                <a:latin typeface="Arial" panose="020B0604020202020204" pitchFamily="34" charset="0"/>
              </a:rPr>
              <a:t>Pillar</a:t>
            </a:r>
            <a:endParaRPr sz="40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53660" cy="4351655"/>
          </a:xfrm>
        </p:spPr>
        <p:txBody>
          <a:bodyPr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With this recipe, we make the photo gallery application more cost-efficient by matching the supply and demand.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this recipe, we use the Auto Scaling, which allows you to add or remove resources to match demand without overspending.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creenshot from 2019-08-16 09-26-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4605" y="1457960"/>
            <a:ext cx="5788660" cy="489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3698</Words>
  <Application>WPS Presentation</Application>
  <PresentationFormat>Widescreen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SimSun</vt:lpstr>
      <vt:lpstr>Wingdings</vt:lpstr>
      <vt:lpstr>Calibri</vt:lpstr>
      <vt:lpstr>微软雅黑</vt:lpstr>
      <vt:lpstr>Droid Sans Fallback</vt:lpstr>
      <vt:lpstr>Arial Unicode MS</vt:lpstr>
      <vt:lpstr>Calibri Light</vt:lpstr>
      <vt:lpstr>Webdings</vt:lpstr>
      <vt:lpstr>Times New Roman</vt:lpstr>
      <vt:lpstr>Office Theme</vt:lpstr>
      <vt:lpstr>PowerPoint 演示文稿</vt:lpstr>
      <vt:lpstr>Pillar V: Cost Optimization</vt:lpstr>
      <vt:lpstr>Design Principles for Performance Efficiency Pillar</vt:lpstr>
      <vt:lpstr>Best Practice Area: Selection</vt:lpstr>
      <vt:lpstr>Best Practice Area: Review</vt:lpstr>
      <vt:lpstr>Best Practice Area: Monitoring</vt:lpstr>
      <vt:lpstr>Best Practice Area: Tradeoffs</vt:lpstr>
      <vt:lpstr>Recipe for Performance Efficiency Pillar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arshdeep</dc:creator>
  <cp:lastModifiedBy>arshdeep</cp:lastModifiedBy>
  <cp:revision>25</cp:revision>
  <dcterms:created xsi:type="dcterms:W3CDTF">2019-08-16T04:02:04Z</dcterms:created>
  <dcterms:modified xsi:type="dcterms:W3CDTF">2019-08-16T04:02:04Z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