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61" r:id="rId4"/>
    <p:sldId id="267" r:id="rId6"/>
    <p:sldId id="270" r:id="rId7"/>
    <p:sldId id="269" r:id="rId8"/>
    <p:sldId id="271" r:id="rId9"/>
    <p:sldId id="26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r>
              <a:rPr lang="x-none" altLang="en-US" sz="5400" dirty="0" smtClean="0">
                <a:solidFill>
                  <a:schemeClr val="accent2"/>
                </a:solidFill>
                <a:latin typeface="Arial" panose="020B0604020202020204" pitchFamily="34" charset="0"/>
                <a:cs typeface="Arial" panose="020B0604020202020204" pitchFamily="34" charset="0"/>
              </a:rPr>
              <a:t>8</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506563" y="2957582"/>
            <a:ext cx="6908800" cy="119888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Applying the </a:t>
            </a:r>
            <a:endParaRPr lang="en-US" sz="3600" b="1" dirty="0">
              <a:solidFill>
                <a:srgbClr val="054772"/>
              </a:solidFill>
              <a:latin typeface="Arial" panose="020B0604020202020204" pitchFamily="34" charset="0"/>
              <a:cs typeface="Arial" panose="020B0604020202020204" pitchFamily="34" charset="0"/>
            </a:endParaRPr>
          </a:p>
          <a:p>
            <a:pPr algn="ctr"/>
            <a:r>
              <a:rPr lang="en-US" sz="3600" b="1" dirty="0">
                <a:solidFill>
                  <a:srgbClr val="054772"/>
                </a:solidFill>
                <a:latin typeface="Arial" panose="020B0604020202020204" pitchFamily="34" charset="0"/>
                <a:cs typeface="Arial" panose="020B0604020202020204" pitchFamily="34" charset="0"/>
              </a:rPr>
              <a:t>Reliability Pillar</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Reliability </a:t>
            </a:r>
            <a:r>
              <a:rPr lang="x-none" altLang="en-US" dirty="0" smtClean="0">
                <a:latin typeface="Arial" panose="020B0604020202020204" pitchFamily="34" charset="0"/>
              </a:rPr>
              <a:t>Pillar</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The Reliability pillar includes the ability of a system to recover from infrastructure or service disruptions, dynamically acquire computing resources to meet demand, and mitigate disruptions such as misconfigurations or transient network issues. </a:t>
            </a:r>
            <a:endParaRPr lang="en-US" sz="2400" dirty="0"/>
          </a:p>
          <a:p>
            <a:r>
              <a:rPr lang="en-US" sz="2400" dirty="0"/>
              <a:t>Within the Reliability pillar, there are three best practice areas: </a:t>
            </a:r>
            <a:endParaRPr lang="en-US" sz="2400" dirty="0"/>
          </a:p>
          <a:p>
            <a:pPr lvl="1"/>
            <a:r>
              <a:rPr lang="en-US" sz="2055" dirty="0"/>
              <a:t>Foundations</a:t>
            </a:r>
            <a:endParaRPr lang="en-US" sz="2055" dirty="0"/>
          </a:p>
          <a:p>
            <a:pPr lvl="1"/>
            <a:r>
              <a:rPr lang="en-US" sz="2055" dirty="0"/>
              <a:t>Change Management and Failure</a:t>
            </a:r>
            <a:endParaRPr lang="en-US" sz="2055" dirty="0"/>
          </a:p>
          <a:p>
            <a:pPr lvl="1"/>
            <a:r>
              <a:rPr lang="en-US" sz="2055" dirty="0"/>
              <a:t>Management</a:t>
            </a:r>
            <a:endParaRPr lang="en-US" sz="2055"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Arial" panose="020B0604020202020204" pitchFamily="34" charset="0"/>
              </a:rPr>
              <a:t>D</a:t>
            </a:r>
            <a:r>
              <a:rPr lang="en-US" dirty="0" smtClean="0">
                <a:latin typeface="Arial" panose="020B0604020202020204" pitchFamily="34" charset="0"/>
              </a:rPr>
              <a:t>esign </a:t>
            </a:r>
            <a:r>
              <a:rPr lang="x-none" altLang="en-US" dirty="0" smtClean="0">
                <a:latin typeface="Arial" panose="020B0604020202020204" pitchFamily="34" charset="0"/>
              </a:rPr>
              <a:t>P</a:t>
            </a:r>
            <a:r>
              <a:rPr lang="en-US" dirty="0" smtClean="0">
                <a:latin typeface="Arial" panose="020B0604020202020204" pitchFamily="34" charset="0"/>
              </a:rPr>
              <a:t>rinciples </a:t>
            </a:r>
            <a:r>
              <a:rPr lang="x-none" altLang="en-US" dirty="0" smtClean="0">
                <a:latin typeface="Arial" panose="020B0604020202020204" pitchFamily="34" charset="0"/>
              </a:rPr>
              <a:t>for </a:t>
            </a:r>
            <a:r>
              <a:rPr lang="en-US" dirty="0" smtClean="0">
                <a:latin typeface="Arial" panose="020B0604020202020204" pitchFamily="34" charset="0"/>
                <a:sym typeface="+mn-ea"/>
              </a:rPr>
              <a:t>Reliability </a:t>
            </a:r>
            <a:r>
              <a:rPr lang="x-none" altLang="en-US" dirty="0" smtClean="0">
                <a:latin typeface="Arial" panose="020B0604020202020204" pitchFamily="34" charset="0"/>
              </a:rPr>
              <a:t>Pillar</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r>
              <a:rPr lang="en-US" sz="2400" dirty="0"/>
              <a:t>Test how your system would fail and validate the recovery procedures.</a:t>
            </a:r>
            <a:endParaRPr lang="en-US" sz="2400" dirty="0"/>
          </a:p>
          <a:p>
            <a:r>
              <a:rPr lang="en-US" sz="2400" dirty="0"/>
              <a:t>Monitor your system for key performance indicators to track for failures and automatically trigger recovery procedures to recover from failure.</a:t>
            </a:r>
            <a:endParaRPr lang="en-US" sz="2400" dirty="0"/>
          </a:p>
          <a:p>
            <a:r>
              <a:rPr lang="en-US" sz="2400" dirty="0"/>
              <a:t>Scale horizontally (by adding multiple small resources) rather than vertically (using one large resource) to avoid a single point of failure.</a:t>
            </a:r>
            <a:endParaRPr lang="en-US" sz="2400" dirty="0"/>
          </a:p>
          <a:p>
            <a:r>
              <a:rPr lang="en-US" sz="2400" dirty="0"/>
              <a:t>Automate the addition and removal of resources to meet the demand instead of guessing the required capacity.</a:t>
            </a:r>
            <a:endParaRPr lang="en-US" sz="2400" dirty="0"/>
          </a:p>
          <a:p>
            <a:r>
              <a:rPr lang="en-US" sz="2400" dirty="0"/>
              <a:t>Automate changes to be done to your infrastructure.</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Foundations</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6068695" cy="4351655"/>
          </a:xfrm>
        </p:spPr>
        <p:txBody>
          <a:bodyPr>
            <a:noAutofit/>
          </a:bodyPr>
          <a:lstStyle/>
          <a:p>
            <a:r>
              <a:rPr lang="en-US" sz="1400" dirty="0">
                <a:latin typeface="Arial" panose="020B0604020202020204" pitchFamily="34" charset="0"/>
                <a:cs typeface="Arial" panose="020B0604020202020204" pitchFamily="34" charset="0"/>
              </a:rPr>
              <a:t>The Foundations best practice area highlights the importance of having a well-planned foundation and monitoring in place to achieve reliability.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To manage service limits, you should be aware that default service limits exist to prevent accidental provisioning of more resources. Monitor usage of services and implement tools to alert you when a service limit is about to be reached.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You should ensure that there is a sufficient gap between the current service limit and the maximum usage to accommodate failover as a failed resource may still be counted against limits until it is successfully terminated.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If your application exists in multiple environments such as a public cloud or on-premises data center, you must use highly available connectivity between the environments.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You should also use highly available network connectivity for the users of your application.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If your application spans multiple environments (VPCs or on-premises data center), the IP address ranges of the environments should not overlap. </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The VPC IP address ranges must have sufficient room for future expansion.</a:t>
            </a:r>
            <a:endParaRPr lang="en-US" sz="14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11"/>
          <p:cNvPicPr>
            <a:picLocks noChangeAspect="1"/>
          </p:cNvPicPr>
          <p:nvPr/>
        </p:nvPicPr>
        <p:blipFill>
          <a:blip r:embed="rId1"/>
          <a:stretch>
            <a:fillRect/>
          </a:stretch>
        </p:blipFill>
        <p:spPr>
          <a:xfrm>
            <a:off x="6771005" y="1910715"/>
            <a:ext cx="5420995" cy="374205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Change Management</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5932805" cy="4351655"/>
          </a:xfrm>
        </p:spPr>
        <p:txBody>
          <a:bodyPr>
            <a:normAutofit fontScale="70000"/>
          </a:bodyPr>
          <a:lstStyle/>
          <a:p>
            <a:r>
              <a:rPr lang="en-US" sz="2400" dirty="0"/>
              <a:t>The Change Management best practice area highlights the importance of monitoring and planning proactively for changes in demand to avoid capacity issues or SLA breaches. </a:t>
            </a:r>
            <a:endParaRPr lang="en-US" sz="2400" dirty="0"/>
          </a:p>
          <a:p>
            <a:r>
              <a:rPr lang="en-US" sz="2400" dirty="0"/>
              <a:t>To ensure that your system adapts to changes in demand, you should either manually scale resources or use a service which scales automatically. </a:t>
            </a:r>
            <a:endParaRPr lang="en-US" sz="2400" dirty="0"/>
          </a:p>
          <a:p>
            <a:r>
              <a:rPr lang="en-US" sz="2400" dirty="0"/>
              <a:t>Load test your application to ensure that it can meet the workload requirements.</a:t>
            </a:r>
            <a:endParaRPr lang="en-US" sz="2400" dirty="0"/>
          </a:p>
          <a:p>
            <a:r>
              <a:rPr lang="en-US" sz="2400" dirty="0"/>
              <a:t>To monitor your resources, use logs and metrics, and send notifications when thresholds are crossed. </a:t>
            </a:r>
            <a:endParaRPr lang="en-US" sz="2400" dirty="0"/>
          </a:p>
          <a:p>
            <a:r>
              <a:rPr lang="en-US" sz="2400" dirty="0"/>
              <a:t>Perform automated actions in the event of failures. </a:t>
            </a:r>
            <a:endParaRPr lang="en-US" sz="2400" dirty="0"/>
          </a:p>
          <a:p>
            <a:r>
              <a:rPr lang="en-US" sz="2400" dirty="0"/>
              <a:t>To implement change, deploy changes in a planned and automated manner.</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6" name="Picture 5" descr="Slide12"/>
          <p:cNvPicPr>
            <a:picLocks noChangeAspect="1"/>
          </p:cNvPicPr>
          <p:nvPr/>
        </p:nvPicPr>
        <p:blipFill>
          <a:blip r:embed="rId1"/>
          <a:stretch>
            <a:fillRect/>
          </a:stretch>
        </p:blipFill>
        <p:spPr>
          <a:xfrm>
            <a:off x="6681470" y="2124710"/>
            <a:ext cx="5510530" cy="337693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Failure </a:t>
            </a:r>
            <a:br>
              <a:rPr sz="3200" dirty="0" smtClean="0">
                <a:latin typeface="Arial" panose="020B0604020202020204" pitchFamily="34" charset="0"/>
              </a:rPr>
            </a:br>
            <a:r>
              <a:rPr sz="3200" dirty="0" smtClean="0">
                <a:latin typeface="Arial" panose="020B0604020202020204" pitchFamily="34" charset="0"/>
              </a:rPr>
              <a:t>Management</a:t>
            </a:r>
            <a:endParaRPr sz="3200" dirty="0" smtClean="0">
              <a:latin typeface="Arial" panose="020B0604020202020204" pitchFamily="34" charset="0"/>
            </a:endParaRPr>
          </a:p>
        </p:txBody>
      </p:sp>
      <p:sp>
        <p:nvSpPr>
          <p:cNvPr id="3" name="Content Placeholder 2"/>
          <p:cNvSpPr>
            <a:spLocks noGrp="1"/>
          </p:cNvSpPr>
          <p:nvPr>
            <p:ph idx="1"/>
          </p:nvPr>
        </p:nvSpPr>
        <p:spPr>
          <a:xfrm>
            <a:off x="584200" y="1546225"/>
            <a:ext cx="6309360" cy="4631055"/>
          </a:xfrm>
        </p:spPr>
        <p:txBody>
          <a:bodyPr>
            <a:noAutofit/>
          </a:bodyPr>
          <a:lstStyle/>
          <a:p>
            <a:r>
              <a:rPr lang="en-US" sz="1200" dirty="0">
                <a:latin typeface="Arial" panose="020B0604020202020204" pitchFamily="34" charset="0"/>
                <a:cs typeface="Arial" panose="020B0604020202020204" pitchFamily="34" charset="0"/>
              </a:rPr>
              <a:t>The Failure Management best practice area highlights the importance of frequent and automated testing of systems and recovery processes so that you can recover all your data and continue to serve your customers, even in the face of sustained problems.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Perform automated backups of all important data or ensure that the data can be generated from the source.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Validate your backup processes by performing periodic recovery of data.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All backups must be secured and encrypted.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To ensure that your system can withstand component failures, continuously monitor the system health, and report any performance degradation or failures.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Implement loose coupling between components so that in the event of any failure of a component, the other dependent components can continue to serve requests in a degraded manner.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Deploy your system across multiple availability zones and regions. Setup automated healing actions for all layers of your system.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Send notification on the detection of failure events even if they were healed automatically. To test the resilience of your system, use playbooks for unanticipated failures.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Review each failure event to identify the root cause of failure.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To plan for disaster recovery, define your recovery time objective (RTO) and recovery point objective (RPO). </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Regularly test your disaster recovery strategies to ensure that RTO and RPO are met.</a:t>
            </a:r>
            <a:endParaRPr lang="en-US" sz="12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6" name="Picture 5" descr="Slide13"/>
          <p:cNvPicPr>
            <a:picLocks noChangeAspect="1"/>
          </p:cNvPicPr>
          <p:nvPr/>
        </p:nvPicPr>
        <p:blipFill>
          <a:blip r:embed="rId1"/>
          <a:stretch>
            <a:fillRect/>
          </a:stretch>
        </p:blipFill>
        <p:spPr>
          <a:xfrm>
            <a:off x="6893560" y="265430"/>
            <a:ext cx="5298440" cy="609092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4000" dirty="0" smtClean="0">
                <a:latin typeface="Arial" panose="020B0604020202020204" pitchFamily="34" charset="0"/>
              </a:rPr>
              <a:t>Recipe for </a:t>
            </a:r>
            <a:r>
              <a:rPr lang="en-US" sz="4000" dirty="0" smtClean="0">
                <a:latin typeface="Arial" panose="020B0604020202020204" pitchFamily="34" charset="0"/>
                <a:sym typeface="+mn-ea"/>
              </a:rPr>
              <a:t>Reliability </a:t>
            </a:r>
            <a:r>
              <a:rPr sz="4000" dirty="0" smtClean="0">
                <a:latin typeface="Arial" panose="020B0604020202020204" pitchFamily="34" charset="0"/>
              </a:rPr>
              <a:t>Pillar</a:t>
            </a:r>
            <a:endParaRPr sz="4000" dirty="0" smtClean="0">
              <a:latin typeface="Arial" panose="020B0604020202020204" pitchFamily="34" charset="0"/>
            </a:endParaRPr>
          </a:p>
        </p:txBody>
      </p:sp>
      <p:sp>
        <p:nvSpPr>
          <p:cNvPr id="3" name="Content Placeholder 2"/>
          <p:cNvSpPr>
            <a:spLocks noGrp="1"/>
          </p:cNvSpPr>
          <p:nvPr>
            <p:ph idx="1"/>
          </p:nvPr>
        </p:nvSpPr>
        <p:spPr>
          <a:xfrm>
            <a:off x="838200" y="1825625"/>
            <a:ext cx="5789295" cy="4351655"/>
          </a:xfrm>
        </p:spPr>
        <p:txBody>
          <a:bodyPr>
            <a:noAutofit/>
          </a:bodyPr>
          <a:lstStyle/>
          <a:p>
            <a:r>
              <a:rPr lang="en-US" sz="1600" dirty="0">
                <a:latin typeface="Arial" panose="020B0604020202020204" pitchFamily="34" charset="0"/>
                <a:cs typeface="Arial" panose="020B0604020202020204" pitchFamily="34" charset="0"/>
              </a:rPr>
              <a:t>With this recipe, we make the photo gallery application more reliable by replacing the single point of failures and introducing redundancy in the application and database tiers.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To make the application highly available and reliable, we setup EC2 instances for the application servers in separate availability zones and then place the instances under an Elastic Load Balancer (ELB).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Further, we set up a Multi-AZ deployment for the database with a standby instance to provide high availability and automatic failover.</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creenshot from 2019-08-15 17-54-23"/>
          <p:cNvPicPr>
            <a:picLocks noChangeAspect="1"/>
          </p:cNvPicPr>
          <p:nvPr/>
        </p:nvPicPr>
        <p:blipFill>
          <a:blip r:embed="rId1"/>
          <a:stretch>
            <a:fillRect/>
          </a:stretch>
        </p:blipFill>
        <p:spPr>
          <a:xfrm>
            <a:off x="6707505" y="1557020"/>
            <a:ext cx="5176520" cy="462026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5018</Words>
  <Application>WPS Presentation</Application>
  <PresentationFormat>Widescreen</PresentationFormat>
  <Paragraphs>76</Paragraphs>
  <Slides>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Office Theme</vt:lpstr>
      <vt:lpstr>PowerPoint 演示文稿</vt:lpstr>
      <vt:lpstr>Pillar III: Reliability</vt:lpstr>
      <vt:lpstr>Design Principles for Security Pillar</vt:lpstr>
      <vt:lpstr>Best Practice Area: Foundations</vt:lpstr>
      <vt:lpstr>Best Practice Area: Data Protection</vt:lpstr>
      <vt:lpstr>Best Practice Area: Foundations</vt:lpstr>
      <vt:lpstr>Recipe for Security Pillar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21</cp:revision>
  <dcterms:created xsi:type="dcterms:W3CDTF">2019-08-15T12:29:36Z</dcterms:created>
  <dcterms:modified xsi:type="dcterms:W3CDTF">2019-08-15T12:29:36Z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