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
  </p:notesMasterIdLst>
  <p:handoutMasterIdLst>
    <p:handoutMasterId r:id="rId28"/>
  </p:handoutMasterIdLst>
  <p:sldIdLst>
    <p:sldId id="256" r:id="rId3"/>
    <p:sldId id="257" r:id="rId4"/>
    <p:sldId id="275" r:id="rId6"/>
    <p:sldId id="276" r:id="rId7"/>
    <p:sldId id="258" r:id="rId8"/>
    <p:sldId id="277" r:id="rId9"/>
    <p:sldId id="278" r:id="rId10"/>
    <p:sldId id="279" r:id="rId11"/>
    <p:sldId id="280" r:id="rId12"/>
    <p:sldId id="281" r:id="rId13"/>
    <p:sldId id="282" r:id="rId14"/>
    <p:sldId id="283" r:id="rId15"/>
    <p:sldId id="284" r:id="rId16"/>
    <p:sldId id="285" r:id="rId17"/>
    <p:sldId id="286" r:id="rId18"/>
    <p:sldId id="288" r:id="rId19"/>
    <p:sldId id="287" r:id="rId20"/>
    <p:sldId id="289" r:id="rId21"/>
    <p:sldId id="290" r:id="rId22"/>
    <p:sldId id="293" r:id="rId23"/>
    <p:sldId id="294" r:id="rId24"/>
    <p:sldId id="295" r:id="rId25"/>
    <p:sldId id="296" r:id="rId26"/>
    <p:sldId id="274"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BD0A"/>
    <a:srgbClr val="054772"/>
    <a:srgbClr val="DAF3FE"/>
    <a:srgbClr val="0EB2F9"/>
    <a:srgbClr val="032C52"/>
    <a:srgbClr val="021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37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86A80F9D-892C-4941-B29F-8BD0B50287AB}"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8607A0E9-4491-41B4-AB20-D835C7C86100}"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r>
              <a:rPr lang="en-US" dirty="0"/>
              <a:t>© 2019 Arshdeep Bahga &amp; Vijay Madisetti</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fld>
            <a:endParaRPr lang="en-US" dirty="0"/>
          </a:p>
        </p:txBody>
      </p:sp>
      <p:sp>
        <p:nvSpPr>
          <p:cNvPr id="8" name="Footer Placeholder 7"/>
          <p:cNvSpPr>
            <a:spLocks noGrp="1"/>
          </p:cNvSpPr>
          <p:nvPr>
            <p:ph type="ftr" sz="quarter" idx="11"/>
          </p:nvPr>
        </p:nvSpPr>
        <p:spPr/>
        <p:txBody>
          <a:bodyPr/>
          <a:lstStyle/>
          <a:p>
            <a:r>
              <a:rPr lang="en-US" dirty="0"/>
              <a:t>© 2019 Arshdeep Bahga &amp; Vijay Madisetti</a:t>
            </a:r>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fld>
            <a:endParaRPr lang="en-US" dirty="0"/>
          </a:p>
        </p:txBody>
      </p:sp>
      <p:sp>
        <p:nvSpPr>
          <p:cNvPr id="4" name="Footer Placeholder 3"/>
          <p:cNvSpPr>
            <a:spLocks noGrp="1"/>
          </p:cNvSpPr>
          <p:nvPr>
            <p:ph type="ftr" sz="quarter" idx="11"/>
          </p:nvPr>
        </p:nvSpPr>
        <p:spPr/>
        <p:txBody>
          <a:bodyPr/>
          <a:lstStyle/>
          <a:p>
            <a:r>
              <a:rPr lang="en-US" dirty="0"/>
              <a:t>© 2019 Arshdeep Bahga &amp; Vijay Madisetti</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fld>
            <a:endParaRPr lang="en-US" dirty="0"/>
          </a:p>
        </p:txBody>
      </p:sp>
      <p:sp>
        <p:nvSpPr>
          <p:cNvPr id="3" name="Footer Placeholder 2"/>
          <p:cNvSpPr>
            <a:spLocks noGrp="1"/>
          </p:cNvSpPr>
          <p:nvPr>
            <p:ph type="ftr" sz="quarter" idx="11"/>
          </p:nvPr>
        </p:nvSpPr>
        <p:spPr/>
        <p:txBody>
          <a:bodyPr/>
          <a:lstStyle/>
          <a:p>
            <a:r>
              <a:rPr lang="en-US" dirty="0"/>
              <a:t>© 2019 Arshdeep Bahga &amp; Vijay Madisetti</a:t>
            </a:r>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r>
              <a:rPr lang="en-US" dirty="0"/>
              <a:t>© 2019 Arshdeep Bahga &amp; Vijay Madisetti</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r>
              <a:rPr lang="en-US" dirty="0"/>
              <a:t>© 2019 Arshdeep Bahga &amp; Vijay Madisetti</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C764DE79-268F-4C1A-8933-263129D2AF90}" type="datetimeFigureOut">
              <a:rPr lang="en-US" smtClean="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r>
              <a:rPr lang="en-US" dirty="0"/>
              <a:t>© 2019 Arshdeep Bahga &amp; Vijay Madisetti</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1</a:t>
            </a:r>
            <a:r>
              <a:rPr lang="x-none" altLang="en-US" sz="5400" dirty="0" smtClean="0">
                <a:solidFill>
                  <a:schemeClr val="accent2"/>
                </a:solidFill>
                <a:latin typeface="Arial" panose="020B0604020202020204" pitchFamily="34" charset="0"/>
                <a:cs typeface="Arial" panose="020B0604020202020204" pitchFamily="34" charset="0"/>
              </a:rPr>
              <a:t>3</a:t>
            </a:r>
            <a:endParaRPr lang="x-none" altLang="en-US"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747863" y="3144907"/>
            <a:ext cx="6908800" cy="64516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Cloud Security</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One Time Password (OTP)</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727268" cy="4351338"/>
          </a:xfrm>
        </p:spPr>
        <p:txBody>
          <a:bodyPr>
            <a:noAutofit/>
          </a:bodyPr>
          <a:lstStyle/>
          <a:p>
            <a:r>
              <a:rPr lang="en-US" sz="1800" dirty="0"/>
              <a:t>One time password is another authentication mechanism that uses passwords which are valid for single use only for a single transaction or session. </a:t>
            </a:r>
            <a:endParaRPr lang="en-US" sz="1800" dirty="0" smtClean="0"/>
          </a:p>
          <a:p>
            <a:r>
              <a:rPr lang="en-US" sz="1800" dirty="0" smtClean="0"/>
              <a:t>Authentication </a:t>
            </a:r>
            <a:r>
              <a:rPr lang="en-US" sz="1800" dirty="0"/>
              <a:t>mechanism based on OTP tokens are more secure because they are not vulnerable to replay attacks.  </a:t>
            </a:r>
            <a:endParaRPr lang="en-US" sz="1800" dirty="0" smtClean="0"/>
          </a:p>
          <a:p>
            <a:r>
              <a:rPr lang="en-US" sz="1800" dirty="0" smtClean="0"/>
              <a:t>Text </a:t>
            </a:r>
            <a:r>
              <a:rPr lang="en-US" sz="1800" dirty="0"/>
              <a:t>messaging (SMS) is the most common delivery mode for OTP tokens. </a:t>
            </a:r>
            <a:endParaRPr lang="en-US" sz="1800" dirty="0" smtClean="0"/>
          </a:p>
          <a:p>
            <a:r>
              <a:rPr lang="en-US" sz="1800" dirty="0" smtClean="0"/>
              <a:t>The </a:t>
            </a:r>
            <a:r>
              <a:rPr lang="en-US" sz="1800" dirty="0"/>
              <a:t>most common approach for generating OTP tokens is time synchronization. </a:t>
            </a:r>
            <a:endParaRPr lang="en-US" sz="1800" dirty="0" smtClean="0"/>
          </a:p>
          <a:p>
            <a:r>
              <a:rPr lang="en-US" sz="1800" dirty="0" smtClean="0"/>
              <a:t>Time-based </a:t>
            </a:r>
            <a:r>
              <a:rPr lang="en-US" sz="1800" dirty="0"/>
              <a:t>OTP algorithm (TOTP) is a popular time synchronization based algorithm for generating OTPs.</a:t>
            </a:r>
            <a:endParaRPr lang="en-US" sz="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Authorization</a:t>
            </a:r>
            <a:endParaRPr lang="en-US" dirty="0">
              <a:latin typeface="Arial" panose="020B0604020202020204" pitchFamily="34" charset="0"/>
            </a:endParaRPr>
          </a:p>
        </p:txBody>
      </p:sp>
      <p:sp>
        <p:nvSpPr>
          <p:cNvPr id="3" name="Content Placeholder 2"/>
          <p:cNvSpPr>
            <a:spLocks noGrp="1"/>
          </p:cNvSpPr>
          <p:nvPr>
            <p:ph idx="1"/>
          </p:nvPr>
        </p:nvSpPr>
        <p:spPr>
          <a:xfrm>
            <a:off x="626745" y="1825625"/>
            <a:ext cx="6121400" cy="4351655"/>
          </a:xfrm>
        </p:spPr>
        <p:txBody>
          <a:bodyPr>
            <a:noAutofit/>
          </a:bodyPr>
          <a:lstStyle/>
          <a:p>
            <a:r>
              <a:rPr lang="en-US" sz="1600" dirty="0"/>
              <a:t>Authorization refers to specifying the access rights to the protected resources </a:t>
            </a:r>
            <a:r>
              <a:rPr lang="en-US" sz="1600" dirty="0" smtClean="0"/>
              <a:t>using access </a:t>
            </a:r>
            <a:r>
              <a:rPr lang="en-US" sz="1600" dirty="0"/>
              <a:t>policies</a:t>
            </a:r>
            <a:r>
              <a:rPr lang="en-US" sz="1600" dirty="0" smtClean="0"/>
              <a:t>.</a:t>
            </a:r>
            <a:endParaRPr lang="en-US" sz="1600" dirty="0" smtClean="0"/>
          </a:p>
          <a:p>
            <a:r>
              <a:rPr lang="en-US" sz="1600" dirty="0" smtClean="0"/>
              <a:t> </a:t>
            </a:r>
            <a:endParaRPr lang="en-US" sz="1600" dirty="0" smtClean="0"/>
          </a:p>
          <a:p>
            <a:r>
              <a:rPr lang="en-US" sz="1800" dirty="0" err="1" smtClean="0"/>
              <a:t>OAuth</a:t>
            </a:r>
            <a:endParaRPr lang="en-US" sz="1800" dirty="0"/>
          </a:p>
          <a:p>
            <a:pPr lvl="1"/>
            <a:r>
              <a:rPr lang="en-US" sz="1600" dirty="0" err="1"/>
              <a:t>OAuth</a:t>
            </a:r>
            <a:r>
              <a:rPr lang="en-US" sz="1600" dirty="0"/>
              <a:t> is an open standard for authorization that allows resource owners to share </a:t>
            </a:r>
            <a:r>
              <a:rPr lang="en-US" sz="1600" dirty="0" smtClean="0"/>
              <a:t>their private </a:t>
            </a:r>
            <a:r>
              <a:rPr lang="en-US" sz="1600" dirty="0"/>
              <a:t>resources stored on one site with another site without handing out the credentials. </a:t>
            </a:r>
            <a:endParaRPr lang="en-US" sz="1600" dirty="0"/>
          </a:p>
          <a:p>
            <a:pPr lvl="1"/>
            <a:r>
              <a:rPr lang="en-US" sz="1600" dirty="0"/>
              <a:t>In the </a:t>
            </a:r>
            <a:r>
              <a:rPr lang="en-US" sz="1600" dirty="0" err="1"/>
              <a:t>OAuth</a:t>
            </a:r>
            <a:r>
              <a:rPr lang="en-US" sz="1600" dirty="0"/>
              <a:t> model, </a:t>
            </a:r>
            <a:r>
              <a:rPr lang="en-US" sz="1600" dirty="0" smtClean="0"/>
              <a:t>an </a:t>
            </a:r>
            <a:r>
              <a:rPr lang="en-US" sz="1600" dirty="0"/>
              <a:t>application (which is not the resource owner) requests access to </a:t>
            </a:r>
            <a:r>
              <a:rPr lang="en-US" sz="1600" dirty="0" smtClean="0"/>
              <a:t>resources controlled </a:t>
            </a:r>
            <a:r>
              <a:rPr lang="en-US" sz="1600" dirty="0"/>
              <a:t>by the resource owner (but hosted by the server).  </a:t>
            </a:r>
            <a:endParaRPr lang="en-US" sz="1600" dirty="0" smtClean="0"/>
          </a:p>
          <a:p>
            <a:pPr lvl="1"/>
            <a:r>
              <a:rPr lang="en-US" sz="1600" dirty="0" smtClean="0"/>
              <a:t>The </a:t>
            </a:r>
            <a:r>
              <a:rPr lang="en-US" sz="1600" dirty="0"/>
              <a:t>resource owner </a:t>
            </a:r>
            <a:r>
              <a:rPr lang="en-US" sz="1600" dirty="0" smtClean="0"/>
              <a:t>grants permission </a:t>
            </a:r>
            <a:r>
              <a:rPr lang="en-US" sz="1600" dirty="0"/>
              <a:t>to access the resources in the form of a token and matching shared-secret. </a:t>
            </a:r>
            <a:endParaRPr lang="en-US" sz="1600" dirty="0" smtClean="0"/>
          </a:p>
          <a:p>
            <a:pPr lvl="1"/>
            <a:r>
              <a:rPr lang="en-US" sz="1600" dirty="0" smtClean="0"/>
              <a:t>Tokens make </a:t>
            </a:r>
            <a:r>
              <a:rPr lang="en-US" sz="1600" dirty="0"/>
              <a:t>it unnecessary for the resource owner to share its credentials with the application.</a:t>
            </a:r>
            <a:endParaRPr lang="en-US" sz="1600" dirty="0"/>
          </a:p>
          <a:p>
            <a:pPr lvl="1"/>
            <a:r>
              <a:rPr lang="en-US" sz="1600" dirty="0"/>
              <a:t>Tokens can be issued with a restricted scope and limited lifetime, and revoked independently.</a:t>
            </a:r>
            <a:endParaRPr lang="en-US" sz="1600" dirty="0"/>
          </a:p>
          <a:p>
            <a:endParaRPr lang="en-US" sz="1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6747933" y="1975823"/>
            <a:ext cx="5115253" cy="3739177"/>
          </a:xfrm>
          <a:prstGeom prst="rect">
            <a:avLst/>
          </a:prstGeom>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p:cNvPicPr>
            <a:picLocks noChangeAspect="1"/>
          </p:cNvPicPr>
          <p:nvPr/>
        </p:nvPicPr>
        <p:blipFill>
          <a:blip r:embed="rId2"/>
          <a:stretch>
            <a:fillRect/>
          </a:stretch>
        </p:blipFill>
        <p:spPr>
          <a:xfrm>
            <a:off x="6874933" y="2102823"/>
            <a:ext cx="5115253" cy="3739177"/>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Identity &amp; Access Management</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5909734" cy="4351338"/>
          </a:xfrm>
        </p:spPr>
        <p:txBody>
          <a:bodyPr>
            <a:noAutofit/>
          </a:bodyPr>
          <a:lstStyle/>
          <a:p>
            <a:r>
              <a:rPr lang="en-US" sz="1600" dirty="0"/>
              <a:t>Identity management provides consistent methods for digitally identifying persons and </a:t>
            </a:r>
            <a:r>
              <a:rPr lang="en-US" sz="1600" dirty="0" smtClean="0"/>
              <a:t>maintaining </a:t>
            </a:r>
            <a:r>
              <a:rPr lang="en-US" sz="1600" dirty="0"/>
              <a:t>associated identity attributes for the users across multiple organizations.  </a:t>
            </a:r>
            <a:endParaRPr lang="en-US" sz="1600" dirty="0" smtClean="0"/>
          </a:p>
          <a:p>
            <a:r>
              <a:rPr lang="en-US" sz="1600" dirty="0" smtClean="0"/>
              <a:t>Access </a:t>
            </a:r>
            <a:r>
              <a:rPr lang="en-US" sz="1600" dirty="0"/>
              <a:t>management deals with user privileges.  </a:t>
            </a:r>
            <a:endParaRPr lang="en-US" sz="1600" dirty="0" smtClean="0"/>
          </a:p>
          <a:p>
            <a:r>
              <a:rPr lang="en-US" sz="1600" dirty="0" smtClean="0"/>
              <a:t>Identity </a:t>
            </a:r>
            <a:r>
              <a:rPr lang="en-US" sz="1600" dirty="0"/>
              <a:t>and access management deal with user identities, their authentication, authorization and access policies. </a:t>
            </a:r>
            <a:endParaRPr lang="en-US" sz="1600" dirty="0"/>
          </a:p>
          <a:p>
            <a:r>
              <a:rPr lang="en-US" sz="1600" dirty="0"/>
              <a:t>Federated Identity Management</a:t>
            </a:r>
            <a:endParaRPr lang="en-US" sz="1600" dirty="0"/>
          </a:p>
          <a:p>
            <a:pPr lvl="1"/>
            <a:r>
              <a:rPr lang="en-US" sz="1200" dirty="0"/>
              <a:t>Federated identity management allows users of one domain to securely access data or systems of another domain seamlessly without the need for </a:t>
            </a:r>
            <a:r>
              <a:rPr lang="en-US" sz="1200" dirty="0" smtClean="0"/>
              <a:t>maintaining </a:t>
            </a:r>
            <a:r>
              <a:rPr lang="en-US" sz="1200" dirty="0"/>
              <a:t>identity information separately for multiple domains. </a:t>
            </a:r>
            <a:endParaRPr lang="en-US" sz="1200" dirty="0" smtClean="0"/>
          </a:p>
          <a:p>
            <a:pPr lvl="1"/>
            <a:r>
              <a:rPr lang="en-US" sz="1200" dirty="0" smtClean="0"/>
              <a:t>Federation </a:t>
            </a:r>
            <a:r>
              <a:rPr lang="en-US" sz="1200" dirty="0"/>
              <a:t>is enabled through the use single sign-on mechanisms such as SAML token and Kerberos.  </a:t>
            </a:r>
            <a:endParaRPr lang="en-US" sz="1600" dirty="0"/>
          </a:p>
          <a:p>
            <a:r>
              <a:rPr lang="en-US" sz="1600" dirty="0"/>
              <a:t>Role-based access control</a:t>
            </a:r>
            <a:endParaRPr lang="en-US" sz="1600" dirty="0"/>
          </a:p>
          <a:p>
            <a:pPr lvl="1"/>
            <a:r>
              <a:rPr lang="en-US" sz="1200" dirty="0" smtClean="0"/>
              <a:t>Used </a:t>
            </a:r>
            <a:r>
              <a:rPr lang="en-US" sz="1200" dirty="0"/>
              <a:t>for restricting access to confidential information to authorized users. </a:t>
            </a:r>
            <a:r>
              <a:rPr lang="en-US" sz="1200" dirty="0" smtClean="0"/>
              <a:t> </a:t>
            </a:r>
            <a:endParaRPr lang="en-US" sz="1200" dirty="0" smtClean="0"/>
          </a:p>
          <a:p>
            <a:pPr lvl="1"/>
            <a:r>
              <a:rPr lang="en-US" sz="1200" dirty="0" smtClean="0"/>
              <a:t>These </a:t>
            </a:r>
            <a:r>
              <a:rPr lang="en-US" sz="1200" dirty="0"/>
              <a:t>access control policies allow defining different roles for different users. </a:t>
            </a:r>
            <a:endParaRPr lang="en-US" sz="1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6704928" y="1825625"/>
            <a:ext cx="5157962" cy="3931708"/>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pic>
        <p:nvPicPr>
          <p:cNvPr id="5" name="Picture 4"/>
          <p:cNvPicPr>
            <a:picLocks noChangeAspect="1"/>
          </p:cNvPicPr>
          <p:nvPr/>
        </p:nvPicPr>
        <p:blipFill>
          <a:blip r:embed="rId2"/>
          <a:stretch>
            <a:fillRect/>
          </a:stretch>
        </p:blipFill>
        <p:spPr>
          <a:xfrm>
            <a:off x="6831928" y="1952625"/>
            <a:ext cx="5157962" cy="393170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Securing Data at Rest</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727268" cy="4351338"/>
          </a:xfrm>
        </p:spPr>
        <p:txBody>
          <a:bodyPr>
            <a:noAutofit/>
          </a:bodyPr>
          <a:lstStyle/>
          <a:p>
            <a:r>
              <a:rPr lang="en-US" sz="2000" dirty="0"/>
              <a:t>Data at rest is the data that is stored in database in the form of tables/records, files on a </a:t>
            </a:r>
            <a:r>
              <a:rPr lang="en-US" sz="2000" dirty="0" smtClean="0"/>
              <a:t>file server </a:t>
            </a:r>
            <a:r>
              <a:rPr lang="en-US" sz="2000" dirty="0"/>
              <a:t>or raw data on a distributed storage or storage area network (SAN). </a:t>
            </a:r>
            <a:endParaRPr lang="en-US" sz="2000" dirty="0" smtClean="0"/>
          </a:p>
          <a:p>
            <a:r>
              <a:rPr lang="en-US" sz="2000" dirty="0" smtClean="0"/>
              <a:t>Data </a:t>
            </a:r>
            <a:r>
              <a:rPr lang="en-US" sz="2000" dirty="0"/>
              <a:t>at rest </a:t>
            </a:r>
            <a:r>
              <a:rPr lang="en-US" sz="2000" dirty="0" smtClean="0"/>
              <a:t>is secured </a:t>
            </a:r>
            <a:r>
              <a:rPr lang="en-US" sz="2000" dirty="0"/>
              <a:t>by encryption. </a:t>
            </a:r>
            <a:endParaRPr lang="en-US" sz="2000" dirty="0" smtClean="0"/>
          </a:p>
          <a:p>
            <a:r>
              <a:rPr lang="en-US" sz="2000" dirty="0" smtClean="0"/>
              <a:t>Encryption </a:t>
            </a:r>
            <a:r>
              <a:rPr lang="en-US" sz="2000" dirty="0"/>
              <a:t>is the process of converting data from its original </a:t>
            </a:r>
            <a:r>
              <a:rPr lang="en-US" sz="2000" dirty="0" smtClean="0"/>
              <a:t>form (</a:t>
            </a:r>
            <a:r>
              <a:rPr lang="en-US" sz="2000" dirty="0"/>
              <a:t>i.e., plaintext) to a scrambled form (</a:t>
            </a:r>
            <a:r>
              <a:rPr lang="en-US" sz="2000" dirty="0" err="1"/>
              <a:t>ciphertext</a:t>
            </a:r>
            <a:r>
              <a:rPr lang="en-US" sz="2000" dirty="0"/>
              <a:t>) that is unintelligible. Decryption </a:t>
            </a:r>
            <a:r>
              <a:rPr lang="en-US" sz="2000" dirty="0" smtClean="0"/>
              <a:t>converts data </a:t>
            </a:r>
            <a:r>
              <a:rPr lang="en-US" sz="2000" dirty="0"/>
              <a:t>from </a:t>
            </a:r>
            <a:r>
              <a:rPr lang="en-US" sz="2000" dirty="0" err="1"/>
              <a:t>ciphertext</a:t>
            </a:r>
            <a:r>
              <a:rPr lang="en-US" sz="2000" dirty="0"/>
              <a:t> to plaintext. </a:t>
            </a:r>
            <a:endParaRPr lang="en-US" sz="2000" dirty="0" smtClean="0"/>
          </a:p>
          <a:p>
            <a:r>
              <a:rPr lang="en-US" sz="2000" dirty="0" smtClean="0"/>
              <a:t>Encryption </a:t>
            </a:r>
            <a:r>
              <a:rPr lang="en-US" sz="2000" dirty="0"/>
              <a:t>can be of two types:</a:t>
            </a:r>
            <a:endParaRPr lang="en-US" sz="2000" dirty="0"/>
          </a:p>
          <a:p>
            <a:pPr lvl="1"/>
            <a:r>
              <a:rPr lang="en-US" sz="1600" dirty="0"/>
              <a:t>Symmetric Encryption (symmetric-key algorithms) </a:t>
            </a:r>
            <a:endParaRPr lang="en-US" sz="1600" dirty="0" smtClean="0"/>
          </a:p>
          <a:p>
            <a:pPr lvl="1"/>
            <a:r>
              <a:rPr lang="en-US" sz="1600" dirty="0" smtClean="0"/>
              <a:t>Asymmetric </a:t>
            </a:r>
            <a:r>
              <a:rPr lang="en-US" sz="1600" dirty="0"/>
              <a:t>Encryption (public-key algorithms)</a:t>
            </a:r>
            <a:endParaRPr lang="en-US" sz="1600" dirty="0"/>
          </a:p>
          <a:p>
            <a:pPr lvl="1"/>
            <a:endParaRPr lang="en-US" sz="3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Symmetric Encryption</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422468" cy="4351338"/>
          </a:xfrm>
        </p:spPr>
        <p:txBody>
          <a:bodyPr>
            <a:noAutofit/>
          </a:bodyPr>
          <a:lstStyle/>
          <a:p>
            <a:r>
              <a:rPr lang="en-US" sz="1800" dirty="0"/>
              <a:t>Symmetric encryption uses the same secret key for both encryption and decryption. </a:t>
            </a:r>
            <a:endParaRPr lang="en-US" sz="1800" dirty="0" smtClean="0"/>
          </a:p>
          <a:p>
            <a:r>
              <a:rPr lang="en-US" sz="1800" dirty="0" smtClean="0"/>
              <a:t>The secret </a:t>
            </a:r>
            <a:r>
              <a:rPr lang="en-US" sz="1800" dirty="0"/>
              <a:t>key is shared between the sender and the receiver. </a:t>
            </a:r>
            <a:endParaRPr lang="en-US" sz="1800" dirty="0" smtClean="0"/>
          </a:p>
          <a:p>
            <a:r>
              <a:rPr lang="en-US" sz="1800" dirty="0" smtClean="0"/>
              <a:t>Symmetric </a:t>
            </a:r>
            <a:r>
              <a:rPr lang="en-US" sz="1800" dirty="0"/>
              <a:t>encryption is best </a:t>
            </a:r>
            <a:r>
              <a:rPr lang="en-US" sz="1800" dirty="0" smtClean="0"/>
              <a:t>suited for </a:t>
            </a:r>
            <a:r>
              <a:rPr lang="en-US" sz="1800" dirty="0"/>
              <a:t>securing data at rest since the data is accessed by known entities from known locations.</a:t>
            </a:r>
            <a:endParaRPr lang="en-US" sz="1800" dirty="0"/>
          </a:p>
          <a:p>
            <a:r>
              <a:rPr lang="en-US" sz="1800" dirty="0"/>
              <a:t>Popular symmetric encryption algorithms include:</a:t>
            </a:r>
            <a:endParaRPr lang="en-US" sz="1800" dirty="0"/>
          </a:p>
          <a:p>
            <a:pPr lvl="1"/>
            <a:r>
              <a:rPr lang="en-US" sz="1400" dirty="0"/>
              <a:t>Advanced Encryption Standard (AES)</a:t>
            </a:r>
            <a:endParaRPr lang="en-US" sz="1400" dirty="0"/>
          </a:p>
          <a:p>
            <a:pPr lvl="1"/>
            <a:r>
              <a:rPr lang="en-US" sz="1400" dirty="0" err="1"/>
              <a:t>Twofish</a:t>
            </a:r>
            <a:endParaRPr lang="en-US" sz="1400" dirty="0"/>
          </a:p>
          <a:p>
            <a:pPr lvl="1"/>
            <a:r>
              <a:rPr lang="en-US" sz="1400" dirty="0"/>
              <a:t>Blowfish</a:t>
            </a:r>
            <a:endParaRPr lang="en-US" sz="1400" dirty="0"/>
          </a:p>
          <a:p>
            <a:pPr lvl="1"/>
            <a:r>
              <a:rPr lang="en-US" sz="1400" dirty="0"/>
              <a:t>Triple Data Encryption Standard (3DES)</a:t>
            </a:r>
            <a:endParaRPr lang="en-US" sz="1400" dirty="0"/>
          </a:p>
          <a:p>
            <a:pPr lvl="1"/>
            <a:r>
              <a:rPr lang="en-US" sz="1400" dirty="0"/>
              <a:t>Serpent</a:t>
            </a:r>
            <a:endParaRPr lang="en-US" sz="1400" dirty="0"/>
          </a:p>
          <a:p>
            <a:pPr lvl="1"/>
            <a:r>
              <a:rPr lang="en-US" sz="1400" dirty="0"/>
              <a:t>RC6</a:t>
            </a:r>
            <a:endParaRPr lang="en-US" sz="1400" dirty="0"/>
          </a:p>
          <a:p>
            <a:pPr lvl="1"/>
            <a:r>
              <a:rPr lang="en-US" sz="1400" dirty="0" smtClean="0"/>
              <a:t>MARS</a:t>
            </a:r>
            <a:endParaRPr lang="en-US" sz="9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Asymmetric </a:t>
            </a:r>
            <a:r>
              <a:rPr lang="en-US" dirty="0">
                <a:latin typeface="Arial" panose="020B0604020202020204" pitchFamily="34" charset="0"/>
              </a:rPr>
              <a:t>Encryption</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5909734" cy="4351338"/>
          </a:xfrm>
        </p:spPr>
        <p:txBody>
          <a:bodyPr>
            <a:noAutofit/>
          </a:bodyPr>
          <a:lstStyle/>
          <a:p>
            <a:r>
              <a:rPr lang="en-US" sz="1600" dirty="0"/>
              <a:t>Asymmetric encryption uses two keys, one for encryption (public key) and other for </a:t>
            </a:r>
            <a:r>
              <a:rPr lang="en-US" sz="1600" dirty="0" smtClean="0"/>
              <a:t>decryption </a:t>
            </a:r>
            <a:r>
              <a:rPr lang="en-US" sz="1600" dirty="0"/>
              <a:t>(private key).  </a:t>
            </a:r>
            <a:endParaRPr lang="en-US" sz="1600" dirty="0" smtClean="0"/>
          </a:p>
          <a:p>
            <a:r>
              <a:rPr lang="en-US" sz="1600" dirty="0" smtClean="0"/>
              <a:t>The </a:t>
            </a:r>
            <a:r>
              <a:rPr lang="en-US" sz="1600" dirty="0"/>
              <a:t>two keys are linked to each other such that one key </a:t>
            </a:r>
            <a:r>
              <a:rPr lang="en-US" sz="1600" dirty="0" smtClean="0"/>
              <a:t>encrypts plaintext </a:t>
            </a:r>
            <a:r>
              <a:rPr lang="en-US" sz="1600" dirty="0"/>
              <a:t>to </a:t>
            </a:r>
            <a:r>
              <a:rPr lang="en-US" sz="1600" dirty="0" err="1"/>
              <a:t>ciphertext</a:t>
            </a:r>
            <a:r>
              <a:rPr lang="en-US" sz="1600" dirty="0"/>
              <a:t> and other decrypts </a:t>
            </a:r>
            <a:r>
              <a:rPr lang="en-US" sz="1600" dirty="0" err="1"/>
              <a:t>ciphertext</a:t>
            </a:r>
            <a:r>
              <a:rPr lang="en-US" sz="1600" dirty="0"/>
              <a:t> back to plaintext.  </a:t>
            </a:r>
            <a:endParaRPr lang="en-US" sz="1600" dirty="0" smtClean="0"/>
          </a:p>
          <a:p>
            <a:r>
              <a:rPr lang="en-US" sz="1600" dirty="0" smtClean="0"/>
              <a:t>Public </a:t>
            </a:r>
            <a:r>
              <a:rPr lang="en-US" sz="1600" dirty="0"/>
              <a:t>key can </a:t>
            </a:r>
            <a:r>
              <a:rPr lang="en-US" sz="1600" dirty="0" smtClean="0"/>
              <a:t>be shared </a:t>
            </a:r>
            <a:r>
              <a:rPr lang="en-US" sz="1600" dirty="0"/>
              <a:t>or published while the private key is known only to the user. </a:t>
            </a:r>
            <a:endParaRPr lang="en-US" sz="1600" dirty="0" smtClean="0"/>
          </a:p>
          <a:p>
            <a:r>
              <a:rPr lang="en-US" sz="1600" dirty="0" smtClean="0"/>
              <a:t>Asymmetric </a:t>
            </a:r>
            <a:r>
              <a:rPr lang="en-US" sz="1600" dirty="0"/>
              <a:t>encryption is best suited for securing </a:t>
            </a:r>
            <a:r>
              <a:rPr lang="en-US" sz="1600" dirty="0" smtClean="0"/>
              <a:t>data that </a:t>
            </a:r>
            <a:r>
              <a:rPr lang="en-US" sz="1600" dirty="0"/>
              <a:t>is exchanged between two parties where symmetric encryption can be unsafe </a:t>
            </a:r>
            <a:r>
              <a:rPr lang="en-US" sz="1600" dirty="0" smtClean="0"/>
              <a:t>because the </a:t>
            </a:r>
            <a:r>
              <a:rPr lang="en-US" sz="1600" dirty="0"/>
              <a:t>secret key has to be exchanged between the parties and anyone who manages to </a:t>
            </a:r>
            <a:r>
              <a:rPr lang="en-US" sz="1600" dirty="0" smtClean="0"/>
              <a:t>obtain the </a:t>
            </a:r>
            <a:r>
              <a:rPr lang="en-US" sz="1600" dirty="0"/>
              <a:t>secret key can decrypt the data.  </a:t>
            </a:r>
            <a:endParaRPr lang="en-US" sz="1600" dirty="0" smtClean="0"/>
          </a:p>
          <a:p>
            <a:r>
              <a:rPr lang="en-US" sz="1600" dirty="0" smtClean="0"/>
              <a:t>In </a:t>
            </a:r>
            <a:r>
              <a:rPr lang="en-US" sz="1600" dirty="0"/>
              <a:t>asymmetric encryption a separate key is used </a:t>
            </a:r>
            <a:r>
              <a:rPr lang="en-US" sz="1600" dirty="0" smtClean="0"/>
              <a:t>for decryption </a:t>
            </a:r>
            <a:r>
              <a:rPr lang="en-US" sz="1600" dirty="0"/>
              <a:t>which is kept private. </a:t>
            </a:r>
            <a:endParaRPr lang="en-US" sz="1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p:cNvPicPr>
            <a:picLocks noChangeAspect="1"/>
          </p:cNvPicPr>
          <p:nvPr/>
        </p:nvPicPr>
        <p:blipFill>
          <a:blip r:embed="rId1"/>
          <a:stretch>
            <a:fillRect/>
          </a:stretch>
        </p:blipFill>
        <p:spPr>
          <a:xfrm>
            <a:off x="7012547" y="1902816"/>
            <a:ext cx="4658753" cy="2973984"/>
          </a:xfrm>
          <a:prstGeom prst="rect">
            <a:avLst/>
          </a:prstGeom>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p:cNvPicPr>
            <a:picLocks noChangeAspect="1"/>
          </p:cNvPicPr>
          <p:nvPr/>
        </p:nvPicPr>
        <p:blipFill>
          <a:blip r:embed="rId2"/>
          <a:stretch>
            <a:fillRect/>
          </a:stretch>
        </p:blipFill>
        <p:spPr>
          <a:xfrm>
            <a:off x="7139547" y="2029816"/>
            <a:ext cx="4658753" cy="2973984"/>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Encryption Levels</a:t>
            </a:r>
            <a:endParaRPr lang="en-US" dirty="0">
              <a:latin typeface="Arial" panose="020B0604020202020204" pitchFamily="34" charset="0"/>
            </a:endParaRPr>
          </a:p>
        </p:txBody>
      </p:sp>
      <p:sp>
        <p:nvSpPr>
          <p:cNvPr id="3" name="Content Placeholder 2"/>
          <p:cNvSpPr>
            <a:spLocks noGrp="1"/>
          </p:cNvSpPr>
          <p:nvPr>
            <p:ph idx="1"/>
          </p:nvPr>
        </p:nvSpPr>
        <p:spPr>
          <a:xfrm>
            <a:off x="355600" y="1614170"/>
            <a:ext cx="6959600" cy="4500880"/>
          </a:xfrm>
        </p:spPr>
        <p:txBody>
          <a:bodyPr>
            <a:noAutofit/>
          </a:bodyPr>
          <a:lstStyle/>
          <a:p>
            <a:pPr marL="0" indent="0">
              <a:buNone/>
            </a:pPr>
            <a:r>
              <a:rPr lang="en-US" sz="1400" dirty="0"/>
              <a:t>Encryption can be performed at various levels: </a:t>
            </a:r>
            <a:endParaRPr lang="en-US" sz="1400" dirty="0"/>
          </a:p>
          <a:p>
            <a:r>
              <a:rPr lang="en-US" sz="1400" dirty="0"/>
              <a:t>Application </a:t>
            </a:r>
            <a:endParaRPr lang="en-US" sz="1400" dirty="0"/>
          </a:p>
          <a:p>
            <a:pPr lvl="1"/>
            <a:r>
              <a:rPr lang="en-US" sz="1100" dirty="0"/>
              <a:t>Application level encryption involves encrypting application data right at the point where it originates i.e. within the application. </a:t>
            </a:r>
            <a:endParaRPr lang="en-US" sz="1100" dirty="0" smtClean="0"/>
          </a:p>
          <a:p>
            <a:pPr lvl="1"/>
            <a:r>
              <a:rPr lang="en-US" sz="1100" dirty="0" smtClean="0"/>
              <a:t>Application </a:t>
            </a:r>
            <a:r>
              <a:rPr lang="en-US" sz="1100" dirty="0"/>
              <a:t>level encryption provides security at the level of both the operating system and from other applications. </a:t>
            </a:r>
            <a:endParaRPr lang="en-US" sz="1100" dirty="0" smtClean="0"/>
          </a:p>
          <a:p>
            <a:pPr lvl="1"/>
            <a:r>
              <a:rPr lang="en-US" sz="1100" dirty="0" smtClean="0"/>
              <a:t>An </a:t>
            </a:r>
            <a:r>
              <a:rPr lang="en-US" sz="1100" dirty="0"/>
              <a:t>application encrypts all data generated in the application before it flows to the lower levels and presents decrypted data to the user. </a:t>
            </a:r>
            <a:endParaRPr lang="en-US" sz="1100" dirty="0"/>
          </a:p>
          <a:p>
            <a:r>
              <a:rPr lang="en-US" sz="1400" dirty="0"/>
              <a:t>Host </a:t>
            </a:r>
            <a:endParaRPr lang="en-US" sz="1400" dirty="0"/>
          </a:p>
          <a:p>
            <a:pPr lvl="1"/>
            <a:r>
              <a:rPr lang="en-US" sz="1100" dirty="0"/>
              <a:t>In host-level encryption, encryption is performed at the file-level for all applications running on the host. </a:t>
            </a:r>
            <a:endParaRPr lang="en-US" sz="1100" dirty="0" smtClean="0"/>
          </a:p>
          <a:p>
            <a:pPr lvl="1"/>
            <a:r>
              <a:rPr lang="en-US" sz="1100" dirty="0" smtClean="0"/>
              <a:t>Host </a:t>
            </a:r>
            <a:r>
              <a:rPr lang="en-US" sz="1100" dirty="0"/>
              <a:t>level encryption can be done in software in which case additional computational resource is required for encryption or it can be performed with specialized hardware such as a cryptographic accelerator card. </a:t>
            </a:r>
            <a:endParaRPr lang="en-US" sz="1100" dirty="0"/>
          </a:p>
          <a:p>
            <a:r>
              <a:rPr lang="en-US" sz="1400" dirty="0"/>
              <a:t>Network </a:t>
            </a:r>
            <a:endParaRPr lang="en-US" sz="1400" dirty="0"/>
          </a:p>
          <a:p>
            <a:pPr lvl="1"/>
            <a:r>
              <a:rPr lang="en-US" sz="1100" dirty="0"/>
              <a:t>Network-level encryption is best suited for cases where the threats to data are at the network or storage level and not at the application or host level. </a:t>
            </a:r>
            <a:endParaRPr lang="en-US" sz="1100" dirty="0" smtClean="0"/>
          </a:p>
          <a:p>
            <a:pPr lvl="1"/>
            <a:r>
              <a:rPr lang="en-US" sz="1100" dirty="0" smtClean="0"/>
              <a:t>Network-level </a:t>
            </a:r>
            <a:r>
              <a:rPr lang="en-US" sz="1100" dirty="0"/>
              <a:t>encryption is performed when moving the data form a creation point to its destination using a specialized hardware that encrypts all incoming data in real-time.  </a:t>
            </a:r>
            <a:endParaRPr lang="en-US" sz="1100" dirty="0"/>
          </a:p>
          <a:p>
            <a:r>
              <a:rPr lang="en-US" sz="1400" dirty="0"/>
              <a:t>Device </a:t>
            </a:r>
            <a:endParaRPr lang="en-US" sz="1400" dirty="0"/>
          </a:p>
          <a:p>
            <a:pPr lvl="1"/>
            <a:r>
              <a:rPr lang="en-US" sz="1100" dirty="0"/>
              <a:t>Device-level encryption is performed on a disk controller or a storage server. </a:t>
            </a:r>
            <a:endParaRPr lang="en-US" sz="1100" dirty="0" smtClean="0"/>
          </a:p>
          <a:p>
            <a:pPr lvl="1"/>
            <a:r>
              <a:rPr lang="en-US" sz="1100" dirty="0" smtClean="0"/>
              <a:t>Device </a:t>
            </a:r>
            <a:r>
              <a:rPr lang="en-US" sz="1100" dirty="0"/>
              <a:t>level encryption is easy to implement and is best suited for cases where the primary concern about data security is to protect data residing on storage media. </a:t>
            </a:r>
            <a:endParaRPr lang="en-US" sz="7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7238572" y="1967039"/>
            <a:ext cx="4717587" cy="2923921"/>
          </a:xfrm>
          <a:prstGeom prst="rect">
            <a:avLst/>
          </a:prstGeom>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p:cNvPicPr>
            <a:picLocks noChangeAspect="1"/>
          </p:cNvPicPr>
          <p:nvPr/>
        </p:nvPicPr>
        <p:blipFill>
          <a:blip r:embed="rId2"/>
          <a:stretch>
            <a:fillRect/>
          </a:stretch>
        </p:blipFill>
        <p:spPr>
          <a:xfrm>
            <a:off x="7365572" y="2094039"/>
            <a:ext cx="4717587" cy="2923921"/>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Securing Data in Motion</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6061075" cy="4351655"/>
          </a:xfrm>
        </p:spPr>
        <p:txBody>
          <a:bodyPr>
            <a:noAutofit/>
          </a:bodyPr>
          <a:lstStyle/>
          <a:p>
            <a:r>
              <a:rPr lang="en-US" sz="1600" dirty="0"/>
              <a:t>Securing data in motion, i.e., when the data flows between a client and a server over a potentially insecure network, is important to ensure data </a:t>
            </a:r>
            <a:r>
              <a:rPr lang="en-US" sz="1600" dirty="0" smtClean="0"/>
              <a:t>confidentiality </a:t>
            </a:r>
            <a:r>
              <a:rPr lang="en-US" sz="1600" dirty="0"/>
              <a:t>and integrity. </a:t>
            </a:r>
            <a:endParaRPr lang="en-US" sz="1600" dirty="0" smtClean="0"/>
          </a:p>
          <a:p>
            <a:r>
              <a:rPr lang="en-US" sz="1600" dirty="0" smtClean="0"/>
              <a:t>Data confidentiality </a:t>
            </a:r>
            <a:r>
              <a:rPr lang="en-US" sz="1600" dirty="0"/>
              <a:t>means limiting the access to data so that only authorized recipients can access it.  </a:t>
            </a:r>
            <a:endParaRPr lang="en-US" sz="1600" dirty="0" smtClean="0"/>
          </a:p>
          <a:p>
            <a:r>
              <a:rPr lang="en-US" sz="1600" dirty="0" smtClean="0"/>
              <a:t>Data </a:t>
            </a:r>
            <a:r>
              <a:rPr lang="en-US" sz="1600" dirty="0"/>
              <a:t>integrity means that the data remains unchanged when moving from sender to receiver. </a:t>
            </a:r>
            <a:endParaRPr lang="en-US" sz="1600" dirty="0" smtClean="0"/>
          </a:p>
          <a:p>
            <a:r>
              <a:rPr lang="en-US" sz="1600" dirty="0" smtClean="0"/>
              <a:t>Data </a:t>
            </a:r>
            <a:r>
              <a:rPr lang="en-US" sz="1600" dirty="0"/>
              <a:t>integrity ensures that the data is not altered in an unauthorized manner after it is created, transmitted or stored</a:t>
            </a:r>
            <a:r>
              <a:rPr lang="en-US" sz="1600" dirty="0" smtClean="0"/>
              <a:t>.</a:t>
            </a:r>
            <a:endParaRPr lang="en-US" sz="1600" dirty="0" smtClean="0"/>
          </a:p>
          <a:p>
            <a:r>
              <a:rPr lang="en-US" sz="1600" dirty="0" smtClean="0"/>
              <a:t>Transport </a:t>
            </a:r>
            <a:r>
              <a:rPr lang="en-US" sz="1600" dirty="0"/>
              <a:t>Layer Security (TLS) and Secure Socket Layer (SSL) are the mechanisms used for securing data in motion. </a:t>
            </a:r>
            <a:endParaRPr lang="en-US" sz="1600" dirty="0" smtClean="0"/>
          </a:p>
          <a:p>
            <a:r>
              <a:rPr lang="en-US" sz="1600" dirty="0" smtClean="0"/>
              <a:t>TLS </a:t>
            </a:r>
            <a:r>
              <a:rPr lang="en-US" sz="1600" dirty="0"/>
              <a:t>and SSL are used to encrypt web </a:t>
            </a:r>
            <a:r>
              <a:rPr lang="en-US" sz="1600" dirty="0" smtClean="0"/>
              <a:t>traffic </a:t>
            </a:r>
            <a:r>
              <a:rPr lang="en-US" sz="1600" dirty="0"/>
              <a:t>using Hypertext Transfer Protocol (HTTP). </a:t>
            </a:r>
            <a:endParaRPr lang="en-US" sz="1600" dirty="0" smtClean="0"/>
          </a:p>
          <a:p>
            <a:r>
              <a:rPr lang="en-US" sz="1600" dirty="0" smtClean="0"/>
              <a:t>TLS </a:t>
            </a:r>
            <a:r>
              <a:rPr lang="en-US" sz="1600" dirty="0"/>
              <a:t>and SSL use asymmetric cryptography for authentication of key exchange, symmetric encryption for </a:t>
            </a:r>
            <a:r>
              <a:rPr lang="en-US" sz="1600" dirty="0" smtClean="0"/>
              <a:t>confidentiality </a:t>
            </a:r>
            <a:r>
              <a:rPr lang="en-US" sz="1600" dirty="0"/>
              <a:t>and message authentication codes for message integrity.</a:t>
            </a:r>
            <a:endParaRPr lang="en-US" sz="1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6609437" y="1825625"/>
            <a:ext cx="5323303" cy="3372908"/>
          </a:xfrm>
          <a:prstGeom prst="rect">
            <a:avLst/>
          </a:prstGeom>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p:cNvPicPr>
            <a:picLocks noChangeAspect="1"/>
          </p:cNvPicPr>
          <p:nvPr/>
        </p:nvPicPr>
        <p:blipFill>
          <a:blip r:embed="rId2"/>
          <a:stretch>
            <a:fillRect/>
          </a:stretch>
        </p:blipFill>
        <p:spPr>
          <a:xfrm>
            <a:off x="6736437" y="1952625"/>
            <a:ext cx="5323303" cy="3372908"/>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Key Management</a:t>
            </a:r>
            <a:endParaRPr lang="en-US" dirty="0">
              <a:latin typeface="Arial" panose="020B0604020202020204" pitchFamily="34" charset="0"/>
            </a:endParaRPr>
          </a:p>
        </p:txBody>
      </p:sp>
      <p:sp>
        <p:nvSpPr>
          <p:cNvPr id="3" name="Content Placeholder 2"/>
          <p:cNvSpPr>
            <a:spLocks noGrp="1"/>
          </p:cNvSpPr>
          <p:nvPr>
            <p:ph idx="1"/>
          </p:nvPr>
        </p:nvSpPr>
        <p:spPr>
          <a:xfrm>
            <a:off x="838198" y="1825625"/>
            <a:ext cx="6751609" cy="4351338"/>
          </a:xfrm>
        </p:spPr>
        <p:txBody>
          <a:bodyPr>
            <a:noAutofit/>
          </a:bodyPr>
          <a:lstStyle/>
          <a:p>
            <a:r>
              <a:rPr lang="en-US" sz="1400" dirty="0"/>
              <a:t>Management of encryption keys is critical to ensure security of encrypted data.  </a:t>
            </a:r>
            <a:endParaRPr lang="en-US" sz="1400" dirty="0"/>
          </a:p>
          <a:p>
            <a:r>
              <a:rPr lang="en-US" sz="1400" dirty="0"/>
              <a:t>The key management lifecycle involves different phases including:</a:t>
            </a:r>
            <a:endParaRPr lang="en-US" sz="1400" dirty="0"/>
          </a:p>
          <a:p>
            <a:pPr lvl="1"/>
            <a:r>
              <a:rPr lang="en-US" sz="1200" dirty="0"/>
              <a:t>Creation</a:t>
            </a:r>
            <a:endParaRPr lang="en-US" sz="1200" dirty="0"/>
          </a:p>
          <a:p>
            <a:pPr lvl="1"/>
            <a:r>
              <a:rPr lang="en-US" sz="1200" dirty="0"/>
              <a:t>Backup</a:t>
            </a:r>
            <a:endParaRPr lang="en-US" sz="1200" dirty="0"/>
          </a:p>
          <a:p>
            <a:pPr lvl="1"/>
            <a:r>
              <a:rPr lang="en-US" sz="1200" dirty="0"/>
              <a:t>Deployment</a:t>
            </a:r>
            <a:endParaRPr lang="en-US" sz="1200" dirty="0"/>
          </a:p>
          <a:p>
            <a:pPr lvl="1"/>
            <a:r>
              <a:rPr lang="en-US" sz="1200" dirty="0"/>
              <a:t>Monitoring </a:t>
            </a:r>
            <a:endParaRPr lang="en-US" sz="1200" dirty="0"/>
          </a:p>
          <a:p>
            <a:pPr lvl="1"/>
            <a:r>
              <a:rPr lang="en-US" sz="1200" dirty="0"/>
              <a:t>Rotation</a:t>
            </a:r>
            <a:endParaRPr lang="en-US" sz="1200" dirty="0"/>
          </a:p>
          <a:p>
            <a:pPr lvl="1"/>
            <a:r>
              <a:rPr lang="en-US" sz="1200" dirty="0"/>
              <a:t>Expiration</a:t>
            </a:r>
            <a:endParaRPr lang="en-US" sz="1200" dirty="0"/>
          </a:p>
          <a:p>
            <a:pPr lvl="1"/>
            <a:r>
              <a:rPr lang="en-US" sz="1200" dirty="0"/>
              <a:t>Archival</a:t>
            </a:r>
            <a:endParaRPr lang="en-US" sz="1200" dirty="0"/>
          </a:p>
          <a:p>
            <a:pPr lvl="1"/>
            <a:r>
              <a:rPr lang="en-US" sz="1200" dirty="0" smtClean="0"/>
              <a:t>Destruction</a:t>
            </a:r>
            <a:endParaRPr lang="en-US" sz="1200" dirty="0" smtClean="0"/>
          </a:p>
          <a:p>
            <a:r>
              <a:rPr lang="en-US" sz="1400" dirty="0"/>
              <a:t>K</a:t>
            </a:r>
            <a:r>
              <a:rPr lang="en-US" sz="1400" dirty="0" smtClean="0"/>
              <a:t>ey Management Approach (example) </a:t>
            </a:r>
            <a:endParaRPr lang="en-US" sz="1400" dirty="0" smtClean="0"/>
          </a:p>
          <a:p>
            <a:pPr lvl="1"/>
            <a:r>
              <a:rPr lang="en-US" sz="1200" dirty="0" smtClean="0"/>
              <a:t>All </a:t>
            </a:r>
            <a:r>
              <a:rPr lang="en-US" sz="1200" dirty="0"/>
              <a:t>keys for </a:t>
            </a:r>
            <a:r>
              <a:rPr lang="en-US" sz="1200" dirty="0" smtClean="0"/>
              <a:t>encryption must </a:t>
            </a:r>
            <a:r>
              <a:rPr lang="en-US" sz="1200" dirty="0"/>
              <a:t>be stored in a data store which is separate and distinct from the actual data store</a:t>
            </a:r>
            <a:r>
              <a:rPr lang="en-US" sz="1200" dirty="0" smtClean="0"/>
              <a:t>. </a:t>
            </a:r>
            <a:endParaRPr lang="en-US" sz="1200" dirty="0" smtClean="0"/>
          </a:p>
          <a:p>
            <a:pPr lvl="1"/>
            <a:r>
              <a:rPr lang="en-US" sz="1200" dirty="0" smtClean="0"/>
              <a:t>Additional </a:t>
            </a:r>
            <a:r>
              <a:rPr lang="en-US" sz="1200" dirty="0"/>
              <a:t>security features such as key rotation and key encrypting keys can be used. </a:t>
            </a:r>
            <a:endParaRPr lang="en-US" sz="1200" dirty="0" smtClean="0"/>
          </a:p>
          <a:p>
            <a:pPr lvl="1"/>
            <a:r>
              <a:rPr lang="en-US" sz="1200" dirty="0" smtClean="0"/>
              <a:t>Keys can </a:t>
            </a:r>
            <a:r>
              <a:rPr lang="en-US" sz="1200" dirty="0"/>
              <a:t>be automatically or manually rotated. </a:t>
            </a:r>
            <a:endParaRPr lang="en-US" sz="1200" dirty="0" smtClean="0"/>
          </a:p>
          <a:p>
            <a:pPr lvl="1"/>
            <a:r>
              <a:rPr lang="en-US" sz="1200" dirty="0" smtClean="0"/>
              <a:t>In </a:t>
            </a:r>
            <a:r>
              <a:rPr lang="en-US" sz="1200" dirty="0"/>
              <a:t>the automated key change approach, the key </a:t>
            </a:r>
            <a:r>
              <a:rPr lang="en-US" sz="1200" dirty="0" smtClean="0"/>
              <a:t>is changed </a:t>
            </a:r>
            <a:r>
              <a:rPr lang="en-US" sz="1200" dirty="0"/>
              <a:t>after a certain number of transactions. </a:t>
            </a:r>
            <a:endParaRPr lang="en-US" sz="1200" dirty="0" smtClean="0"/>
          </a:p>
          <a:p>
            <a:pPr lvl="1"/>
            <a:r>
              <a:rPr lang="en-US" sz="1200" dirty="0" smtClean="0"/>
              <a:t>All </a:t>
            </a:r>
            <a:r>
              <a:rPr lang="en-US" sz="1200" dirty="0"/>
              <a:t>keys can themselves be encrypted using </a:t>
            </a:r>
            <a:r>
              <a:rPr lang="en-US" sz="1200" dirty="0" smtClean="0"/>
              <a:t>a master </a:t>
            </a:r>
            <a:r>
              <a:rPr lang="en-US" sz="1200" dirty="0"/>
              <a:t>key.</a:t>
            </a:r>
            <a:endParaRPr lang="en-US" sz="12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7589808" y="1825625"/>
            <a:ext cx="4081492" cy="2724170"/>
          </a:xfrm>
          <a:prstGeom prst="rect">
            <a:avLst/>
          </a:prstGeom>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p:cNvPicPr>
            <a:picLocks noChangeAspect="1"/>
          </p:cNvPicPr>
          <p:nvPr/>
        </p:nvPicPr>
        <p:blipFill>
          <a:blip r:embed="rId2"/>
          <a:stretch>
            <a:fillRect/>
          </a:stretch>
        </p:blipFill>
        <p:spPr>
          <a:xfrm>
            <a:off x="7716808" y="1952625"/>
            <a:ext cx="4081492" cy="272417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Auditing</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422468" cy="4351338"/>
          </a:xfrm>
        </p:spPr>
        <p:txBody>
          <a:bodyPr>
            <a:noAutofit/>
          </a:bodyPr>
          <a:lstStyle/>
          <a:p>
            <a:r>
              <a:rPr lang="en-US" sz="1800" dirty="0"/>
              <a:t>Auditing is mandated by most data security regulations. </a:t>
            </a:r>
            <a:endParaRPr lang="en-US" sz="1800" dirty="0" smtClean="0"/>
          </a:p>
          <a:p>
            <a:r>
              <a:rPr lang="en-US" sz="1800" dirty="0" smtClean="0"/>
              <a:t>Auditing </a:t>
            </a:r>
            <a:r>
              <a:rPr lang="en-US" sz="1800" dirty="0"/>
              <a:t>requires that all </a:t>
            </a:r>
            <a:r>
              <a:rPr lang="en-US" sz="1800" dirty="0" smtClean="0"/>
              <a:t>read and </a:t>
            </a:r>
            <a:r>
              <a:rPr lang="en-US" sz="1800" dirty="0"/>
              <a:t>write accesses to data be logged. </a:t>
            </a:r>
            <a:endParaRPr lang="en-US" sz="1800" dirty="0" smtClean="0"/>
          </a:p>
          <a:p>
            <a:r>
              <a:rPr lang="en-US" sz="1800" dirty="0" smtClean="0"/>
              <a:t>Logs </a:t>
            </a:r>
            <a:r>
              <a:rPr lang="en-US" sz="1800" dirty="0"/>
              <a:t>can include the user involved, type of access</a:t>
            </a:r>
            <a:r>
              <a:rPr lang="en-US" sz="1800" dirty="0" smtClean="0"/>
              <a:t>, timestamp</a:t>
            </a:r>
            <a:r>
              <a:rPr lang="en-US" sz="1800" dirty="0"/>
              <a:t>, actions performed and records accessed. </a:t>
            </a:r>
            <a:endParaRPr lang="en-US" sz="1800" dirty="0" smtClean="0"/>
          </a:p>
          <a:p>
            <a:r>
              <a:rPr lang="en-US" sz="1800" dirty="0" smtClean="0"/>
              <a:t>The </a:t>
            </a:r>
            <a:r>
              <a:rPr lang="en-US" sz="1800" dirty="0"/>
              <a:t>main purpose of auditing is to </a:t>
            </a:r>
            <a:r>
              <a:rPr lang="en-US" sz="1800" dirty="0" smtClean="0"/>
              <a:t>find security </a:t>
            </a:r>
            <a:r>
              <a:rPr lang="en-US" sz="1800" dirty="0"/>
              <a:t>breaches, so that necessary changes can be made in the application and deployment </a:t>
            </a:r>
            <a:r>
              <a:rPr lang="en-US" sz="1800" dirty="0" smtClean="0"/>
              <a:t>to prevent </a:t>
            </a:r>
            <a:r>
              <a:rPr lang="en-US" sz="1800" dirty="0"/>
              <a:t>a further security breach. </a:t>
            </a:r>
            <a:endParaRPr lang="en-US" sz="1800" dirty="0"/>
          </a:p>
          <a:p>
            <a:r>
              <a:rPr lang="en-US" sz="1800" dirty="0"/>
              <a:t>The objectives of auditing include:</a:t>
            </a:r>
            <a:endParaRPr lang="en-US" sz="1800" dirty="0"/>
          </a:p>
          <a:p>
            <a:pPr lvl="1"/>
            <a:r>
              <a:rPr lang="en-US" sz="1400" dirty="0" smtClean="0"/>
              <a:t>Verify </a:t>
            </a:r>
            <a:r>
              <a:rPr lang="en-US" sz="1400" dirty="0"/>
              <a:t>efficiency and compliance of identity and access management controls as </a:t>
            </a:r>
            <a:r>
              <a:rPr lang="en-US" sz="1400" dirty="0" smtClean="0"/>
              <a:t>per established </a:t>
            </a:r>
            <a:r>
              <a:rPr lang="en-US" sz="1400" dirty="0"/>
              <a:t>access policies.</a:t>
            </a:r>
            <a:endParaRPr lang="en-US" sz="1400" dirty="0"/>
          </a:p>
          <a:p>
            <a:pPr lvl="1"/>
            <a:r>
              <a:rPr lang="en-US" sz="1400" dirty="0" smtClean="0"/>
              <a:t>Verifying </a:t>
            </a:r>
            <a:r>
              <a:rPr lang="en-US" sz="1400" dirty="0"/>
              <a:t>that authorized users are granted access to data and services based on </a:t>
            </a:r>
            <a:r>
              <a:rPr lang="en-US" sz="1400" dirty="0" smtClean="0"/>
              <a:t>their roles</a:t>
            </a:r>
            <a:r>
              <a:rPr lang="en-US" sz="1400" dirty="0"/>
              <a:t>.</a:t>
            </a:r>
            <a:endParaRPr lang="en-US" sz="1400" dirty="0"/>
          </a:p>
          <a:p>
            <a:pPr lvl="1"/>
            <a:r>
              <a:rPr lang="en-US" sz="1400" dirty="0" smtClean="0"/>
              <a:t>Verify </a:t>
            </a:r>
            <a:r>
              <a:rPr lang="en-US" sz="1400" dirty="0"/>
              <a:t>whether access policies are updated in a timely manner upon change in the </a:t>
            </a:r>
            <a:r>
              <a:rPr lang="en-US" sz="1400" dirty="0" smtClean="0"/>
              <a:t>roles of </a:t>
            </a:r>
            <a:r>
              <a:rPr lang="en-US" sz="1400" dirty="0"/>
              <a:t>the users.</a:t>
            </a:r>
            <a:endParaRPr lang="en-US" sz="1400" dirty="0"/>
          </a:p>
          <a:p>
            <a:pPr lvl="1"/>
            <a:r>
              <a:rPr lang="en-US" sz="1400" dirty="0" smtClean="0"/>
              <a:t>Verify </a:t>
            </a:r>
            <a:r>
              <a:rPr lang="en-US" sz="1400" dirty="0"/>
              <a:t>whether the data protection policies are sufficient.</a:t>
            </a:r>
            <a:endParaRPr lang="en-US" sz="1400" dirty="0"/>
          </a:p>
          <a:p>
            <a:pPr lvl="1"/>
            <a:r>
              <a:rPr lang="en-US" sz="1400" dirty="0" smtClean="0"/>
              <a:t>Assessment </a:t>
            </a:r>
            <a:r>
              <a:rPr lang="en-US" sz="1400" dirty="0"/>
              <a:t>of support activities such as problem management.</a:t>
            </a:r>
            <a:endParaRPr lang="en-US" sz="5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Outline</a:t>
            </a:r>
            <a:endParaRPr lang="en-US" dirty="0">
              <a:latin typeface="Arial" panose="020B0604020202020204" pitchFamily="34" charset="0"/>
            </a:endParaRPr>
          </a:p>
        </p:txBody>
      </p:sp>
      <p:sp>
        <p:nvSpPr>
          <p:cNvPr id="3" name="Content Placeholder 2"/>
          <p:cNvSpPr>
            <a:spLocks noGrp="1"/>
          </p:cNvSpPr>
          <p:nvPr>
            <p:ph idx="1"/>
          </p:nvPr>
        </p:nvSpPr>
        <p:spPr/>
        <p:txBody>
          <a:bodyPr>
            <a:normAutofit fontScale="60000"/>
          </a:bodyPr>
          <a:lstStyle/>
          <a:p>
            <a:r>
              <a:rPr lang="en-US" dirty="0" smtClean="0"/>
              <a:t>Cloud </a:t>
            </a:r>
            <a:r>
              <a:rPr lang="en-US" dirty="0"/>
              <a:t>security </a:t>
            </a:r>
            <a:r>
              <a:rPr lang="en-US" dirty="0" smtClean="0"/>
              <a:t>challenges</a:t>
            </a:r>
            <a:endParaRPr lang="en-US" dirty="0" smtClean="0"/>
          </a:p>
          <a:p>
            <a:r>
              <a:rPr lang="en-US" dirty="0" smtClean="0"/>
              <a:t>Authorization</a:t>
            </a:r>
            <a:endParaRPr lang="en-US" dirty="0" smtClean="0"/>
          </a:p>
          <a:p>
            <a:r>
              <a:rPr lang="en-US" dirty="0" smtClean="0"/>
              <a:t>Authentication</a:t>
            </a:r>
            <a:endParaRPr lang="en-US" dirty="0" smtClean="0"/>
          </a:p>
          <a:p>
            <a:r>
              <a:rPr lang="en-US" dirty="0" smtClean="0"/>
              <a:t>Identify </a:t>
            </a:r>
            <a:r>
              <a:rPr lang="en-US" dirty="0"/>
              <a:t>&amp; Access </a:t>
            </a:r>
            <a:r>
              <a:rPr lang="en-US" dirty="0" smtClean="0"/>
              <a:t>Management</a:t>
            </a:r>
            <a:endParaRPr lang="en-US" dirty="0" smtClean="0"/>
          </a:p>
          <a:p>
            <a:r>
              <a:rPr lang="en-US" dirty="0" smtClean="0"/>
              <a:t>Data Security</a:t>
            </a:r>
            <a:endParaRPr lang="en-US" dirty="0" smtClean="0"/>
          </a:p>
          <a:p>
            <a:r>
              <a:rPr lang="en-US" dirty="0" smtClean="0"/>
              <a:t>Data Integrity</a:t>
            </a:r>
            <a:endParaRPr lang="en-US" dirty="0" smtClean="0"/>
          </a:p>
          <a:p>
            <a:r>
              <a:rPr lang="en-US" dirty="0" smtClean="0"/>
              <a:t>Encryption </a:t>
            </a:r>
            <a:r>
              <a:rPr lang="en-US" dirty="0"/>
              <a:t>&amp; Key Management</a:t>
            </a:r>
            <a:endParaRPr lang="en-US" dirty="0"/>
          </a:p>
          <a:p>
            <a:r>
              <a:rPr lang="en-US" dirty="0"/>
              <a:t>AWS Identity and Access Management (IAM)</a:t>
            </a:r>
            <a:endParaRPr lang="en-US" dirty="0"/>
          </a:p>
          <a:p>
            <a:r>
              <a:rPr lang="en-US" dirty="0"/>
              <a:t>AWS Key Management Service (KMS)</a:t>
            </a:r>
            <a:endParaRPr lang="en-US" dirty="0"/>
          </a:p>
          <a:p>
            <a:r>
              <a:rPr lang="en-US" dirty="0"/>
              <a:t>AWS CloudHSM</a:t>
            </a:r>
            <a:endParaRPr lang="en-US" dirty="0"/>
          </a:p>
          <a:p>
            <a:r>
              <a:rPr lang="en-US" dirty="0"/>
              <a:t>AWS Directory Service</a:t>
            </a:r>
            <a:endParaRPr 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fontScale="90000"/>
          </a:bodyPr>
          <a:lstStyle/>
          <a:p>
            <a:r>
              <a:rPr lang="en-US" dirty="0">
                <a:latin typeface="Arial" panose="020B0604020202020204" pitchFamily="34" charset="0"/>
              </a:rPr>
              <a:t>AWS Identity and Access Management (IAM)</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10854055" cy="4351655"/>
          </a:xfrm>
        </p:spPr>
        <p:txBody>
          <a:bodyPr>
            <a:noAutofit/>
          </a:bodyPr>
          <a:lstStyle/>
          <a:p>
            <a:r>
              <a:rPr lang="x-none" altLang="en-US" sz="1800" dirty="0">
                <a:latin typeface="Arial" panose="020B0604020202020204" pitchFamily="34" charset="0"/>
                <a:cs typeface="Arial" panose="020B0604020202020204" pitchFamily="34" charset="0"/>
              </a:rPr>
              <a:t>AWS IAM is a service that allows you to control access</a:t>
            </a:r>
            <a:r>
              <a:rPr lang="x-none" altLang="en-US" sz="1800" dirty="0" smtClean="0">
                <a:latin typeface="Arial" panose="020B0604020202020204" pitchFamily="34" charset="0"/>
                <a:cs typeface="Arial" panose="020B0604020202020204" pitchFamily="34" charset="0"/>
                <a:sym typeface="+mn-ea"/>
              </a:rPr>
              <a:t>to AWS resources.</a:t>
            </a:r>
            <a:endParaRPr lang="x-none" altLang="en-US" sz="1800" dirty="0" smtClean="0">
              <a:latin typeface="Arial" panose="020B0604020202020204" pitchFamily="34" charset="0"/>
              <a:cs typeface="Arial" panose="020B0604020202020204" pitchFamily="34" charset="0"/>
              <a:sym typeface="+mn-ea"/>
            </a:endParaRPr>
          </a:p>
          <a:p>
            <a:r>
              <a:rPr lang="x-none" altLang="en-US" sz="1800" dirty="0" smtClean="0">
                <a:latin typeface="Arial" panose="020B0604020202020204" pitchFamily="34" charset="0"/>
                <a:cs typeface="Arial" panose="020B0604020202020204" pitchFamily="34" charset="0"/>
                <a:sym typeface="+mn-ea"/>
              </a:rPr>
              <a:t>With IAM, you can control how users and applications access and manipulate resources in your AWS account. </a:t>
            </a:r>
            <a:endParaRPr lang="x-none" altLang="en-US" sz="1800" dirty="0" smtClean="0">
              <a:latin typeface="Arial" panose="020B0604020202020204" pitchFamily="34" charset="0"/>
              <a:cs typeface="Arial" panose="020B0604020202020204" pitchFamily="34" charset="0"/>
              <a:sym typeface="+mn-ea"/>
            </a:endParaRPr>
          </a:p>
          <a:p>
            <a:r>
              <a:rPr lang="x-none" altLang="en-US" sz="1800" dirty="0" smtClean="0">
                <a:latin typeface="Arial" panose="020B0604020202020204" pitchFamily="34" charset="0"/>
                <a:cs typeface="Arial" panose="020B0604020202020204" pitchFamily="34" charset="0"/>
                <a:sym typeface="+mn-ea"/>
              </a:rPr>
              <a:t>IAM uses the identity concepts of users, groups, policies, and roles. AWS IAM allows you to provide shared access to your AWS account without having to share your password or access key. </a:t>
            </a:r>
            <a:endParaRPr lang="x-none" altLang="en-US" sz="1800" dirty="0" smtClean="0">
              <a:latin typeface="Arial" panose="020B0604020202020204" pitchFamily="34" charset="0"/>
              <a:cs typeface="Arial" panose="020B0604020202020204" pitchFamily="34" charset="0"/>
              <a:sym typeface="+mn-ea"/>
            </a:endParaRPr>
          </a:p>
          <a:p>
            <a:r>
              <a:rPr lang="x-none" altLang="en-US" sz="1800" dirty="0" smtClean="0">
                <a:latin typeface="Arial" panose="020B0604020202020204" pitchFamily="34" charset="0"/>
                <a:cs typeface="Arial" panose="020B0604020202020204" pitchFamily="34" charset="0"/>
                <a:sym typeface="+mn-ea"/>
              </a:rPr>
              <a:t>Within IAM, you can create users and groups and grant them permissions to use different AWS resources. </a:t>
            </a:r>
            <a:endParaRPr lang="x-none" altLang="en-US" sz="1800" dirty="0" smtClean="0">
              <a:latin typeface="Arial" panose="020B0604020202020204" pitchFamily="34" charset="0"/>
              <a:cs typeface="Arial" panose="020B0604020202020204" pitchFamily="34" charset="0"/>
              <a:sym typeface="+mn-ea"/>
            </a:endParaRPr>
          </a:p>
          <a:p>
            <a:r>
              <a:rPr lang="x-none" altLang="en-US" sz="1800" dirty="0" smtClean="0">
                <a:latin typeface="Arial" panose="020B0604020202020204" pitchFamily="34" charset="0"/>
                <a:cs typeface="Arial" panose="020B0604020202020204" pitchFamily="34" charset="0"/>
                <a:sym typeface="+mn-ea"/>
              </a:rPr>
              <a:t>AWS IAM uses the concept of principals. A principal is an entity that can interact with AWS recourses. Principals can be of three types: root users, IAM users, and roles.</a:t>
            </a:r>
            <a:endParaRPr lang="x-none" altLang="en-US" sz="1800" dirty="0" smtClean="0">
              <a:latin typeface="Arial" panose="020B0604020202020204" pitchFamily="34" charset="0"/>
              <a:cs typeface="Arial" panose="020B0604020202020204" pitchFamily="34" charset="0"/>
              <a:sym typeface="+mn-ea"/>
            </a:endParaRPr>
          </a:p>
          <a:p>
            <a:r>
              <a:rPr lang="x-none" altLang="en-US" sz="1800" dirty="0" smtClean="0">
                <a:latin typeface="Arial" panose="020B0604020202020204" pitchFamily="34" charset="0"/>
                <a:cs typeface="Arial" panose="020B0604020202020204" pitchFamily="34" charset="0"/>
                <a:sym typeface="+mn-ea"/>
              </a:rPr>
              <a:t>An IAM group is a collection of IAM users.</a:t>
            </a:r>
            <a:endParaRPr lang="x-none" altLang="en-US" sz="1800" dirty="0" smtClean="0">
              <a:latin typeface="Arial" panose="020B0604020202020204" pitchFamily="34" charset="0"/>
              <a:cs typeface="Arial" panose="020B0604020202020204" pitchFamily="34" charset="0"/>
              <a:sym typeface="+mn-ea"/>
            </a:endParaRPr>
          </a:p>
          <a:p>
            <a:r>
              <a:rPr lang="x-none" altLang="en-US" sz="1800" dirty="0" smtClean="0">
                <a:latin typeface="Arial" panose="020B0604020202020204" pitchFamily="34" charset="0"/>
                <a:cs typeface="Arial" panose="020B0604020202020204" pitchFamily="34" charset="0"/>
                <a:sym typeface="+mn-ea"/>
              </a:rPr>
              <a:t>A policy defines the AWS permissions that you can assign to a user, group, or role.</a:t>
            </a:r>
            <a:endParaRPr lang="x-none" altLang="en-US" sz="1800" dirty="0" smtClean="0">
              <a:latin typeface="Arial" panose="020B0604020202020204" pitchFamily="34" charset="0"/>
              <a:cs typeface="Arial" panose="020B0604020202020204" pitchFamily="34" charset="0"/>
              <a:sym typeface="+mn-ea"/>
            </a:endParaRPr>
          </a:p>
          <a:p>
            <a:r>
              <a:rPr lang="x-none" altLang="en-US" sz="1800" dirty="0" smtClean="0">
                <a:latin typeface="Arial" panose="020B0604020202020204" pitchFamily="34" charset="0"/>
                <a:cs typeface="Arial" panose="020B0604020202020204" pitchFamily="34" charset="0"/>
                <a:sym typeface="+mn-ea"/>
              </a:rPr>
              <a:t>An IAM role is an IAM identity that you can create in your account.</a:t>
            </a:r>
            <a:endParaRPr lang="x-none" altLang="en-US" sz="1800" dirty="0" smtClean="0">
              <a:latin typeface="Arial" panose="020B0604020202020204" pitchFamily="34" charset="0"/>
              <a:cs typeface="Arial" panose="020B0604020202020204" pitchFamily="34" charset="0"/>
              <a:sym typeface="+mn-ea"/>
            </a:endParaRPr>
          </a:p>
          <a:p>
            <a:endParaRPr lang="x-none" altLang="en-US" sz="400" dirty="0" smtClean="0"/>
          </a:p>
          <a:p>
            <a:endParaRPr lang="x-none" altLang="en-US" sz="400" dirty="0" smtClean="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rPr>
              <a:t>AWS Key Management Service (KMS)</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422468" cy="4351338"/>
          </a:xfrm>
        </p:spPr>
        <p:txBody>
          <a:bodyPr>
            <a:noAutofit/>
          </a:bodyPr>
          <a:lstStyle/>
          <a:p>
            <a:r>
              <a:rPr lang="en-US" sz="2000" dirty="0"/>
              <a:t>AWS KMS is a managed service that makes it easy for you to create and control the encryption keys used to encrypt your data. </a:t>
            </a:r>
            <a:endParaRPr lang="en-US" sz="2000" dirty="0"/>
          </a:p>
          <a:p>
            <a:r>
              <a:rPr lang="en-US" sz="2000" dirty="0"/>
              <a:t>KMS is integrated with various AWS services that encrypt the data using the encryption keys managed by KMS.</a:t>
            </a:r>
            <a:endParaRPr lang="en-US" sz="2000" dirty="0"/>
          </a:p>
          <a:p>
            <a:r>
              <a:rPr lang="en-US" sz="2000" dirty="0"/>
              <a:t>With KMS you can perform various key management actions such as creating and listing master keys, enabling and disabling master keys, creating and viewing grants and access control policies for master keys, deleting master keys and other actions.</a:t>
            </a:r>
            <a:endParaRPr lang="en-US" sz="2000" dirty="0"/>
          </a:p>
          <a:p>
            <a:r>
              <a:rPr lang="en-US" sz="2000" dirty="0"/>
              <a:t>AWS KMS uses a type of key called customer master key (CMK).</a:t>
            </a:r>
            <a:endParaRPr lang="en-US" sz="2000" dirty="0"/>
          </a:p>
          <a:p>
            <a:r>
              <a:rPr lang="en-US" sz="2000" dirty="0"/>
              <a:t>KMS supports three types of CMKs: customer managed CMKs, AWS managed CMKs, and AWS owned CMKs.</a:t>
            </a:r>
            <a:endParaRPr lang="en-US" sz="20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rPr>
              <a:t>AWS CloudHSM</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422468" cy="4351338"/>
          </a:xfrm>
        </p:spPr>
        <p:txBody>
          <a:bodyPr>
            <a:noAutofit/>
          </a:bodyPr>
          <a:lstStyle/>
          <a:p>
            <a:r>
              <a:rPr lang="en-US" sz="2000" dirty="0"/>
              <a:t>AWS CloudHSM is a service that allows you to provision a cluster of individual hardware security modules (HSMs) which are kept in sync. </a:t>
            </a:r>
            <a:endParaRPr lang="en-US" sz="2000" dirty="0"/>
          </a:p>
          <a:p>
            <a:r>
              <a:rPr lang="en-US" sz="2000" dirty="0"/>
              <a:t>A hardware security module (HSM) is a computing device that processes cryptographic operations and provides secure storage for cryptographic keys. </a:t>
            </a:r>
            <a:endParaRPr lang="en-US" sz="2000" dirty="0"/>
          </a:p>
          <a:p>
            <a:r>
              <a:rPr lang="en-US" sz="2000" dirty="0"/>
              <a:t>An HSM from CloudHSM can be used to perform a variety of cryptographic tasks such as generating, storing, importing, exporting, and managing cryptographic keys.</a:t>
            </a:r>
            <a:endParaRPr lang="en-US" sz="2000" dirty="0"/>
          </a:p>
          <a:p>
            <a:r>
              <a:rPr lang="en-US" sz="2000" dirty="0"/>
              <a:t>HSMs from CloudHSM service can be used for a variety of use cases involving cryptographic tasks such as generation and storage of symmetric and asymmetric key pairs, computing message digests and hash-based message authentication codes (HMACs), and cryptographically signing data and verifying signatures.</a:t>
            </a:r>
            <a:endParaRPr lang="en-US" sz="20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rPr>
              <a:t>AWS Directory Service</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422468" cy="4351338"/>
          </a:xfrm>
        </p:spPr>
        <p:txBody>
          <a:bodyPr>
            <a:noAutofit/>
          </a:bodyPr>
          <a:lstStyle/>
          <a:p>
            <a:r>
              <a:rPr lang="en-US" sz="2000" dirty="0"/>
              <a:t>AWS Directory Service is a managed service that allows you to setup directories that contain information on application resources such as users, groups, locations, devices, policies, and the relationships between them. A directory service can be used for tasks such as managing users and groups, providing single sign-on to applications and creating and applying group policies.</a:t>
            </a:r>
            <a:endParaRPr lang="en-US" sz="2000" dirty="0"/>
          </a:p>
          <a:p>
            <a:r>
              <a:rPr lang="en-US" sz="2000" dirty="0"/>
              <a:t>The following directory types are supported within AWS Directory Service:</a:t>
            </a:r>
            <a:endParaRPr lang="en-US" sz="2000" dirty="0"/>
          </a:p>
          <a:p>
            <a:pPr lvl="1"/>
            <a:r>
              <a:rPr lang="en-US" sz="1600" dirty="0"/>
              <a:t>Amazon Cloud Directory</a:t>
            </a:r>
            <a:endParaRPr lang="en-US" sz="1600" dirty="0"/>
          </a:p>
          <a:p>
            <a:pPr lvl="1"/>
            <a:r>
              <a:rPr lang="en-US" sz="1600" dirty="0"/>
              <a:t>AWS Managed Microsoft AD</a:t>
            </a:r>
            <a:endParaRPr lang="en-US" sz="1600" dirty="0"/>
          </a:p>
          <a:p>
            <a:pPr lvl="1"/>
            <a:r>
              <a:rPr lang="en-US" sz="1600" dirty="0"/>
              <a:t>Simple AD</a:t>
            </a:r>
            <a:endParaRPr lang="en-US" sz="1600" dirty="0"/>
          </a:p>
          <a:p>
            <a:pPr lvl="1"/>
            <a:r>
              <a:rPr lang="en-US" sz="1600" dirty="0"/>
              <a:t>AD Connector</a:t>
            </a:r>
            <a:endParaRPr lang="en-US" sz="1600" dirty="0"/>
          </a:p>
          <a:p>
            <a:pPr lvl="1"/>
            <a:r>
              <a:rPr lang="en-US" sz="1600" dirty="0"/>
              <a:t>Amazon Cognito Your User Pools</a:t>
            </a:r>
            <a:endParaRPr lang="en-US" sz="1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Further Reading</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sz="1800" dirty="0" smtClean="0"/>
              <a:t>CSA </a:t>
            </a:r>
            <a:r>
              <a:rPr lang="en-US" sz="1800" dirty="0"/>
              <a:t>Trusted Cloud Initiative, https://research.cloudsecurityalliance.org/tci</a:t>
            </a:r>
            <a:r>
              <a:rPr lang="en-US" sz="1800" dirty="0" smtClean="0"/>
              <a:t>/</a:t>
            </a:r>
            <a:endParaRPr lang="en-US" sz="1800" dirty="0"/>
          </a:p>
          <a:p>
            <a:r>
              <a:rPr lang="en-US" sz="1800" dirty="0" err="1" smtClean="0"/>
              <a:t>Keberos</a:t>
            </a:r>
            <a:r>
              <a:rPr lang="en-US" sz="1800" dirty="0"/>
              <a:t>, http://web.mit.edu/kerberos</a:t>
            </a:r>
            <a:r>
              <a:rPr lang="en-US" sz="1800" dirty="0" smtClean="0"/>
              <a:t>/</a:t>
            </a:r>
            <a:endParaRPr lang="en-US" sz="1800" dirty="0"/>
          </a:p>
          <a:p>
            <a:r>
              <a:rPr lang="en-US" sz="1800" dirty="0" smtClean="0"/>
              <a:t>TOTP</a:t>
            </a:r>
            <a:r>
              <a:rPr lang="en-US" sz="1800" dirty="0"/>
              <a:t>: Time-Based One-Time Password Algorithm http://</a:t>
            </a:r>
            <a:r>
              <a:rPr lang="en-US" sz="1800" dirty="0" smtClean="0"/>
              <a:t>tools.ietf.org/html/rfc6238</a:t>
            </a:r>
            <a:endParaRPr lang="en-US" sz="1800" dirty="0"/>
          </a:p>
          <a:p>
            <a:r>
              <a:rPr lang="en-US" sz="1800" dirty="0" err="1" smtClean="0"/>
              <a:t>OAuth</a:t>
            </a:r>
            <a:r>
              <a:rPr lang="en-US" sz="1800" dirty="0" smtClean="0"/>
              <a:t> </a:t>
            </a:r>
            <a:r>
              <a:rPr lang="en-US" sz="1800" dirty="0"/>
              <a:t>community site, http://oauth.net</a:t>
            </a:r>
            <a:r>
              <a:rPr lang="en-US" sz="1800" dirty="0" smtClean="0"/>
              <a:t>/</a:t>
            </a:r>
            <a:endParaRPr lang="en-US" sz="1800" dirty="0"/>
          </a:p>
          <a:p>
            <a:r>
              <a:rPr lang="en-US" sz="1800" dirty="0" smtClean="0"/>
              <a:t>The </a:t>
            </a:r>
            <a:r>
              <a:rPr lang="en-US" sz="1800" dirty="0" err="1"/>
              <a:t>OAuth</a:t>
            </a:r>
            <a:r>
              <a:rPr lang="en-US" sz="1800" dirty="0"/>
              <a:t> 2.0 Authorization Framework, http://</a:t>
            </a:r>
            <a:r>
              <a:rPr lang="en-US" sz="1800" dirty="0" smtClean="0"/>
              <a:t>tools.ietf.org/html/rfc6749</a:t>
            </a:r>
            <a:endParaRPr lang="en-US" sz="1800" dirty="0"/>
          </a:p>
          <a:p>
            <a:r>
              <a:rPr lang="en-US" sz="1800" dirty="0" smtClean="0"/>
              <a:t>Python </a:t>
            </a:r>
            <a:r>
              <a:rPr lang="en-US" sz="1800" dirty="0"/>
              <a:t>OAuth2, https://</a:t>
            </a:r>
            <a:r>
              <a:rPr lang="en-US" sz="1800" dirty="0" smtClean="0"/>
              <a:t>github.com/simplegeo/python-oauth2</a:t>
            </a:r>
            <a:endParaRPr lang="en-US" sz="18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Cloud </a:t>
            </a:r>
            <a:r>
              <a:rPr lang="en-US" dirty="0" smtClean="0">
                <a:latin typeface="Arial" panose="020B0604020202020204" pitchFamily="34" charset="0"/>
              </a:rPr>
              <a:t>Security Challenges</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727268" cy="4351338"/>
          </a:xfrm>
        </p:spPr>
        <p:txBody>
          <a:bodyPr>
            <a:noAutofit/>
          </a:bodyPr>
          <a:lstStyle/>
          <a:p>
            <a:r>
              <a:rPr lang="en-US" sz="1800" dirty="0"/>
              <a:t>Authentication </a:t>
            </a:r>
            <a:endParaRPr lang="en-US" sz="1800" dirty="0"/>
          </a:p>
          <a:p>
            <a:pPr lvl="1"/>
            <a:r>
              <a:rPr lang="en-US" sz="1400" dirty="0"/>
              <a:t>Authentication refers to digitally confirming the identity of the entity requesting access to some protected information. </a:t>
            </a:r>
            <a:endParaRPr lang="en-US" sz="1400" dirty="0" smtClean="0"/>
          </a:p>
          <a:p>
            <a:pPr lvl="1"/>
            <a:r>
              <a:rPr lang="en-US" sz="1400" dirty="0" smtClean="0"/>
              <a:t>In </a:t>
            </a:r>
            <a:r>
              <a:rPr lang="en-US" sz="1400" dirty="0"/>
              <a:t>a traditional in-house IT environment authentication polices are under the control of the organization. However, in cloud computing environments, where applications and data are accessed over the internet, the complexity of digital authentication mechanisms increases rapidly.  </a:t>
            </a:r>
            <a:endParaRPr lang="en-US" sz="1400" dirty="0"/>
          </a:p>
          <a:p>
            <a:r>
              <a:rPr lang="en-US" sz="1800" dirty="0"/>
              <a:t>Authorization </a:t>
            </a:r>
            <a:endParaRPr lang="en-US" sz="1800" dirty="0"/>
          </a:p>
          <a:p>
            <a:pPr lvl="1"/>
            <a:r>
              <a:rPr lang="en-US" sz="1400" dirty="0"/>
              <a:t>Authorization refers to digitally specifying the access rights to the protected resources using access policies. </a:t>
            </a:r>
            <a:endParaRPr lang="en-US" sz="1400" dirty="0" smtClean="0"/>
          </a:p>
          <a:p>
            <a:pPr lvl="1"/>
            <a:r>
              <a:rPr lang="en-US" sz="1400" dirty="0" smtClean="0"/>
              <a:t>In </a:t>
            </a:r>
            <a:r>
              <a:rPr lang="en-US" sz="1400" dirty="0"/>
              <a:t>a traditional in-house IT environment, the access policies are controlled by the organization and can be altered at their convenience. </a:t>
            </a:r>
            <a:endParaRPr lang="en-US" sz="1400" dirty="0" smtClean="0"/>
          </a:p>
          <a:p>
            <a:pPr lvl="1"/>
            <a:r>
              <a:rPr lang="en-US" sz="1400" dirty="0" smtClean="0"/>
              <a:t>Authorization </a:t>
            </a:r>
            <a:r>
              <a:rPr lang="en-US" sz="1400" dirty="0"/>
              <a:t>in a cloud computing environment requires the use of the cloud service providers services for specifying the access policies. </a:t>
            </a:r>
            <a:endParaRPr lang="en-US" sz="1400" dirty="0"/>
          </a:p>
          <a:p>
            <a:r>
              <a:rPr lang="en-US" sz="1800" dirty="0"/>
              <a:t>Security of data at rest </a:t>
            </a:r>
            <a:endParaRPr lang="en-US" sz="1800" dirty="0"/>
          </a:p>
          <a:p>
            <a:pPr lvl="1"/>
            <a:r>
              <a:rPr lang="en-US" sz="1400" dirty="0"/>
              <a:t>Due to the multi-tenant environments used in the cloud, the application and database servers of different applications belonging to different organizations can be provisioned side-by-side increasing the complexity of securing the data.  </a:t>
            </a:r>
            <a:endParaRPr lang="en-US" sz="1400" dirty="0" smtClean="0"/>
          </a:p>
          <a:p>
            <a:pPr lvl="1"/>
            <a:r>
              <a:rPr lang="en-US" sz="1400" dirty="0" smtClean="0"/>
              <a:t>Appropriate </a:t>
            </a:r>
            <a:r>
              <a:rPr lang="en-US" sz="1400" dirty="0"/>
              <a:t>separation mechanisms are required to ensure the isolation between applications and data from different organizations. </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Cloud </a:t>
            </a:r>
            <a:r>
              <a:rPr lang="en-US" dirty="0" smtClean="0">
                <a:latin typeface="Arial" panose="020B0604020202020204" pitchFamily="34" charset="0"/>
              </a:rPr>
              <a:t>Security Challenges</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727268" cy="4351338"/>
          </a:xfrm>
        </p:spPr>
        <p:txBody>
          <a:bodyPr>
            <a:noAutofit/>
          </a:bodyPr>
          <a:lstStyle/>
          <a:p>
            <a:r>
              <a:rPr lang="en-US" sz="1800" dirty="0" smtClean="0"/>
              <a:t>Security </a:t>
            </a:r>
            <a:r>
              <a:rPr lang="en-US" sz="1800" dirty="0"/>
              <a:t>of data in motion </a:t>
            </a:r>
            <a:endParaRPr lang="en-US" sz="1800" dirty="0"/>
          </a:p>
          <a:p>
            <a:pPr lvl="1"/>
            <a:r>
              <a:rPr lang="en-US" sz="1400" dirty="0"/>
              <a:t>In traditional in-house IT environments all the data exchanged between the applications and users remains within the organization’s control and geographical boundaries. </a:t>
            </a:r>
            <a:endParaRPr lang="en-US" sz="1400" dirty="0" smtClean="0"/>
          </a:p>
          <a:p>
            <a:pPr lvl="1"/>
            <a:r>
              <a:rPr lang="en-US" sz="1400" dirty="0" smtClean="0"/>
              <a:t>With </a:t>
            </a:r>
            <a:r>
              <a:rPr lang="en-US" sz="1400" dirty="0"/>
              <a:t>the adoption of the cloud model, the applications and the data are moved out of the in-house IT infrastructure to the cloud provider. </a:t>
            </a:r>
            <a:endParaRPr lang="en-US" sz="1400" dirty="0" smtClean="0"/>
          </a:p>
          <a:p>
            <a:pPr lvl="1"/>
            <a:r>
              <a:rPr lang="en-US" sz="1400" dirty="0" smtClean="0"/>
              <a:t>Therefore</a:t>
            </a:r>
            <a:r>
              <a:rPr lang="en-US" sz="1400" dirty="0"/>
              <a:t>, appropriate security mechanisms are required to ensure the security of data in, and while in, motion. </a:t>
            </a:r>
            <a:endParaRPr lang="en-US" sz="1800" dirty="0"/>
          </a:p>
          <a:p>
            <a:r>
              <a:rPr lang="en-US" sz="1800" dirty="0"/>
              <a:t>Data Integrity </a:t>
            </a:r>
            <a:endParaRPr lang="en-US" sz="1800" dirty="0"/>
          </a:p>
          <a:p>
            <a:pPr lvl="1"/>
            <a:r>
              <a:rPr lang="en-US" sz="1400" dirty="0"/>
              <a:t>Data integrity ensures that the data is not altered in an unauthorized manner after it is created, transmitted or stored. Due to the outsourcing of data storage in cloud computing environments, ensuring integrity of data is important. </a:t>
            </a:r>
            <a:endParaRPr lang="en-US" sz="1800" dirty="0"/>
          </a:p>
          <a:p>
            <a:r>
              <a:rPr lang="en-US" sz="1800" dirty="0"/>
              <a:t>Auditing </a:t>
            </a:r>
            <a:endParaRPr lang="en-US" sz="1800" dirty="0"/>
          </a:p>
          <a:p>
            <a:pPr lvl="1"/>
            <a:r>
              <a:rPr lang="en-US" sz="1400" dirty="0"/>
              <a:t>Auditing is very important for applications deployed in cloud computing environments. </a:t>
            </a:r>
            <a:endParaRPr lang="en-US" sz="1400" dirty="0" smtClean="0"/>
          </a:p>
          <a:p>
            <a:pPr lvl="1"/>
            <a:r>
              <a:rPr lang="en-US" sz="1400" dirty="0" smtClean="0"/>
              <a:t>In </a:t>
            </a:r>
            <a:r>
              <a:rPr lang="en-US" sz="1400" dirty="0"/>
              <a:t>traditional in-house IT environments, organizations have complete visibility of their applications and accesses to the protected information. </a:t>
            </a:r>
            <a:endParaRPr lang="en-US" sz="1400" dirty="0" smtClean="0"/>
          </a:p>
          <a:p>
            <a:pPr lvl="1"/>
            <a:r>
              <a:rPr lang="en-US" sz="1400" dirty="0" smtClean="0"/>
              <a:t>For </a:t>
            </a:r>
            <a:r>
              <a:rPr lang="en-US" sz="1400" dirty="0"/>
              <a:t>cloud applications appropriate auditing mechanisms are required to get visibility into the application, data accesses and actions performed by the application users, including mobile users and devices such as wireless laptops and smartphones.</a:t>
            </a:r>
            <a:endParaRPr lang="en-US" sz="10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CSA Cloud Security Architecture</a:t>
            </a:r>
            <a:endParaRPr lang="en-US" dirty="0">
              <a:latin typeface="Arial" panose="020B0604020202020204" pitchFamily="34" charset="0"/>
            </a:endParaRPr>
          </a:p>
        </p:txBody>
      </p:sp>
      <p:sp>
        <p:nvSpPr>
          <p:cNvPr id="3" name="Content Placeholder 2"/>
          <p:cNvSpPr>
            <a:spLocks noGrp="1"/>
          </p:cNvSpPr>
          <p:nvPr>
            <p:ph idx="1"/>
          </p:nvPr>
        </p:nvSpPr>
        <p:spPr>
          <a:xfrm>
            <a:off x="838200" y="1732492"/>
            <a:ext cx="6434668" cy="4351338"/>
          </a:xfrm>
        </p:spPr>
        <p:txBody>
          <a:bodyPr>
            <a:noAutofit/>
          </a:bodyPr>
          <a:lstStyle/>
          <a:p>
            <a:r>
              <a:rPr lang="en-US" sz="1800" dirty="0"/>
              <a:t>Cloud Security Alliance (CSA) provides a Trusted Cloud Initiative (TCI) </a:t>
            </a:r>
            <a:r>
              <a:rPr lang="en-US" sz="1800" dirty="0" smtClean="0"/>
              <a:t>Reference Architecture.</a:t>
            </a:r>
            <a:endParaRPr lang="en-US" sz="1800" dirty="0" smtClean="0"/>
          </a:p>
          <a:p>
            <a:r>
              <a:rPr lang="en-US" sz="1800" dirty="0" smtClean="0"/>
              <a:t>TCI is </a:t>
            </a:r>
            <a:r>
              <a:rPr lang="en-US" sz="1800" dirty="0"/>
              <a:t>a methodology and a set of tools that enable cloud </a:t>
            </a:r>
            <a:r>
              <a:rPr lang="en-US" sz="1800" dirty="0" smtClean="0"/>
              <a:t>application developers </a:t>
            </a:r>
            <a:r>
              <a:rPr lang="en-US" sz="1800" dirty="0"/>
              <a:t>and security architects to assess where their internal IT and their cloud </a:t>
            </a:r>
            <a:r>
              <a:rPr lang="en-US" sz="1800" dirty="0" smtClean="0"/>
              <a:t>providers are </a:t>
            </a:r>
            <a:r>
              <a:rPr lang="en-US" sz="1800" dirty="0"/>
              <a:t>in terms of security capabilities, and to plan a roadmap to meet the security needs </a:t>
            </a:r>
            <a:r>
              <a:rPr lang="en-US" sz="1800" dirty="0" smtClean="0"/>
              <a:t>of their </a:t>
            </a:r>
            <a:r>
              <a:rPr lang="en-US" sz="1800" dirty="0"/>
              <a:t>business</a:t>
            </a:r>
            <a:r>
              <a:rPr lang="en-US" sz="1800" dirty="0" smtClean="0"/>
              <a:t>.</a:t>
            </a:r>
            <a:endParaRPr lang="en-US" sz="1800" dirty="0" smtClean="0"/>
          </a:p>
          <a:p>
            <a:r>
              <a:rPr lang="en-US" sz="1800" dirty="0" smtClean="0"/>
              <a:t>Security </a:t>
            </a:r>
            <a:r>
              <a:rPr lang="en-US" sz="1800" dirty="0"/>
              <a:t>and Risk Management (SRM) domain within the TCI </a:t>
            </a:r>
            <a:r>
              <a:rPr lang="en-US" sz="1800" dirty="0" smtClean="0"/>
              <a:t>Reference includes:</a:t>
            </a:r>
            <a:endParaRPr lang="en-US" sz="1800" dirty="0" smtClean="0"/>
          </a:p>
          <a:p>
            <a:pPr lvl="1"/>
            <a:r>
              <a:rPr lang="en-US" sz="1600" dirty="0"/>
              <a:t>Governance, Risk Management, and </a:t>
            </a:r>
            <a:r>
              <a:rPr lang="en-US" sz="1600" dirty="0" smtClean="0"/>
              <a:t>Compliance</a:t>
            </a:r>
            <a:endParaRPr lang="en-US" sz="1600" dirty="0" smtClean="0"/>
          </a:p>
          <a:p>
            <a:pPr lvl="1"/>
            <a:r>
              <a:rPr lang="en-US" sz="1600" dirty="0"/>
              <a:t>Information Security </a:t>
            </a:r>
            <a:r>
              <a:rPr lang="en-US" sz="1600" dirty="0" smtClean="0"/>
              <a:t>Management</a:t>
            </a:r>
            <a:endParaRPr lang="en-US" sz="1600" dirty="0" smtClean="0"/>
          </a:p>
          <a:p>
            <a:pPr lvl="1"/>
            <a:r>
              <a:rPr lang="en-US" sz="1600" dirty="0"/>
              <a:t>Privilege Management </a:t>
            </a:r>
            <a:r>
              <a:rPr lang="en-US" sz="1600" dirty="0" smtClean="0"/>
              <a:t>Infrastructure</a:t>
            </a:r>
            <a:endParaRPr lang="en-US" sz="1600" dirty="0" smtClean="0"/>
          </a:p>
          <a:p>
            <a:pPr lvl="1"/>
            <a:r>
              <a:rPr lang="en-US" sz="1600" dirty="0"/>
              <a:t>Threat and Vulnerability </a:t>
            </a:r>
            <a:r>
              <a:rPr lang="en-US" sz="1600" dirty="0" smtClean="0"/>
              <a:t>Management</a:t>
            </a:r>
            <a:endParaRPr lang="en-US" sz="1600" dirty="0" smtClean="0"/>
          </a:p>
          <a:p>
            <a:pPr lvl="1"/>
            <a:r>
              <a:rPr lang="en-US" sz="1600" dirty="0"/>
              <a:t>Infrastructure Protection </a:t>
            </a:r>
            <a:r>
              <a:rPr lang="en-US" sz="1600" dirty="0" smtClean="0"/>
              <a:t>Services</a:t>
            </a:r>
            <a:endParaRPr lang="en-US" sz="1600" dirty="0" smtClean="0"/>
          </a:p>
          <a:p>
            <a:pPr lvl="1"/>
            <a:r>
              <a:rPr lang="en-US" sz="1600" dirty="0"/>
              <a:t>Data </a:t>
            </a:r>
            <a:r>
              <a:rPr lang="en-US" sz="1600" dirty="0" smtClean="0"/>
              <a:t>Protection</a:t>
            </a:r>
            <a:endParaRPr lang="en-US" sz="1600" dirty="0" smtClean="0"/>
          </a:p>
          <a:p>
            <a:pPr lvl="1"/>
            <a:r>
              <a:rPr lang="en-US" sz="1600" dirty="0"/>
              <a:t>Policies and Standards</a:t>
            </a:r>
            <a:endParaRPr lang="en-US" sz="1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9" name="Picture 8"/>
          <p:cNvPicPr>
            <a:picLocks noChangeAspect="1"/>
          </p:cNvPicPr>
          <p:nvPr/>
        </p:nvPicPr>
        <p:blipFill>
          <a:blip r:embed="rId1"/>
          <a:stretch>
            <a:fillRect/>
          </a:stretch>
        </p:blipFill>
        <p:spPr>
          <a:xfrm>
            <a:off x="7335730" y="1424305"/>
            <a:ext cx="4649473" cy="5141853"/>
          </a:xfrm>
          <a:prstGeom prst="rect">
            <a:avLst/>
          </a:prstGeom>
        </p:spPr>
      </p:pic>
      <p:sp>
        <p:nvSpPr>
          <p:cNvPr id="8" name="Footer Placeholder 7"/>
          <p:cNvSpPr>
            <a:spLocks noGrp="1"/>
          </p:cNvSpPr>
          <p:nvPr>
            <p:ph type="ftr" sz="quarter" idx="11"/>
          </p:nvPr>
        </p:nvSpPr>
        <p:spPr>
          <a:xfrm>
            <a:off x="4038600" y="6455410"/>
            <a:ext cx="4114800" cy="365125"/>
          </a:xfrm>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Authentication</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727268" cy="4351338"/>
          </a:xfrm>
        </p:spPr>
        <p:txBody>
          <a:bodyPr>
            <a:noAutofit/>
          </a:bodyPr>
          <a:lstStyle/>
          <a:p>
            <a:r>
              <a:rPr lang="en-US" sz="1800" dirty="0"/>
              <a:t>Authentication refers to confirming the digital identity of the entity requesting access to some protected information. </a:t>
            </a:r>
            <a:endParaRPr lang="en-US" sz="1800" dirty="0" smtClean="0"/>
          </a:p>
          <a:p>
            <a:r>
              <a:rPr lang="en-US" sz="1800" dirty="0" smtClean="0"/>
              <a:t>The </a:t>
            </a:r>
            <a:r>
              <a:rPr lang="en-US" sz="1800" dirty="0"/>
              <a:t>process of authentication involves, but is not limited to, validating the at least one factor of identification of the entity to be authenticated. </a:t>
            </a:r>
            <a:endParaRPr lang="en-US" sz="1800" dirty="0" smtClean="0"/>
          </a:p>
          <a:p>
            <a:r>
              <a:rPr lang="en-US" sz="1800" dirty="0" smtClean="0"/>
              <a:t>A </a:t>
            </a:r>
            <a:r>
              <a:rPr lang="en-US" sz="1800" dirty="0"/>
              <a:t>factor can be something the entity or the user knows (password or pin), something the user has (such as a smart card), or something that can uniquely identify the user (such as fingerprints). </a:t>
            </a:r>
            <a:endParaRPr lang="en-US" sz="1800" dirty="0" smtClean="0"/>
          </a:p>
          <a:p>
            <a:r>
              <a:rPr lang="en-US" sz="1800" dirty="0" smtClean="0"/>
              <a:t>In </a:t>
            </a:r>
            <a:r>
              <a:rPr lang="en-US" sz="1800" dirty="0"/>
              <a:t>multifactor authentication more than one of these factors are used for authentication. </a:t>
            </a:r>
            <a:endParaRPr lang="en-US" sz="1800" dirty="0" smtClean="0"/>
          </a:p>
          <a:p>
            <a:r>
              <a:rPr lang="en-US" sz="1800" dirty="0" smtClean="0"/>
              <a:t>There are various mechanisms for </a:t>
            </a:r>
            <a:r>
              <a:rPr lang="en-US" sz="1800" dirty="0"/>
              <a:t>authentication </a:t>
            </a:r>
            <a:r>
              <a:rPr lang="en-US" sz="1800" dirty="0" smtClean="0"/>
              <a:t>including:</a:t>
            </a:r>
            <a:endParaRPr lang="en-US" sz="1800" dirty="0" smtClean="0"/>
          </a:p>
          <a:p>
            <a:pPr lvl="1"/>
            <a:r>
              <a:rPr lang="en-US" sz="1400" dirty="0" smtClean="0"/>
              <a:t>SSO</a:t>
            </a:r>
            <a:endParaRPr lang="en-US" sz="1400" dirty="0" smtClean="0"/>
          </a:p>
          <a:p>
            <a:pPr lvl="1"/>
            <a:r>
              <a:rPr lang="en-US" sz="1400" dirty="0" smtClean="0"/>
              <a:t>SAML-Token</a:t>
            </a:r>
            <a:endParaRPr lang="en-US" sz="1400" dirty="0" smtClean="0"/>
          </a:p>
          <a:p>
            <a:pPr lvl="1"/>
            <a:r>
              <a:rPr lang="en-US" sz="1400" dirty="0" smtClean="0"/>
              <a:t>OTP</a:t>
            </a:r>
            <a:endParaRPr lang="en-US" sz="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 Single Sign-on (SSO)</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727268" cy="4351338"/>
          </a:xfrm>
        </p:spPr>
        <p:txBody>
          <a:bodyPr>
            <a:noAutofit/>
          </a:bodyPr>
          <a:lstStyle/>
          <a:p>
            <a:r>
              <a:rPr lang="en-US" sz="1800" dirty="0"/>
              <a:t>Single Sign-on (SSO) enables users to access multiple systems or applications after </a:t>
            </a:r>
            <a:r>
              <a:rPr lang="en-US" sz="1800" dirty="0" smtClean="0"/>
              <a:t>signing in </a:t>
            </a:r>
            <a:r>
              <a:rPr lang="en-US" sz="1800" dirty="0"/>
              <a:t>only once, for the first time. </a:t>
            </a:r>
            <a:endParaRPr lang="en-US" sz="1800" dirty="0" smtClean="0"/>
          </a:p>
          <a:p>
            <a:r>
              <a:rPr lang="en-US" sz="1800" dirty="0" smtClean="0"/>
              <a:t>When </a:t>
            </a:r>
            <a:r>
              <a:rPr lang="en-US" sz="1800" dirty="0"/>
              <a:t>a user signs in, the user identity is recognized and </a:t>
            </a:r>
            <a:r>
              <a:rPr lang="en-US" sz="1800" dirty="0" smtClean="0"/>
              <a:t>there is </a:t>
            </a:r>
            <a:r>
              <a:rPr lang="en-US" sz="1800" dirty="0"/>
              <a:t>no need to sign in again and again to access related systems or applications. </a:t>
            </a:r>
            <a:endParaRPr lang="en-US" sz="1800" dirty="0" smtClean="0"/>
          </a:p>
          <a:p>
            <a:r>
              <a:rPr lang="en-US" sz="1800" dirty="0" smtClean="0"/>
              <a:t>Since different systems </a:t>
            </a:r>
            <a:r>
              <a:rPr lang="en-US" sz="1800" dirty="0"/>
              <a:t>or applications may be internally using different authentication mechanisms, </a:t>
            </a:r>
            <a:r>
              <a:rPr lang="en-US" sz="1800" dirty="0" smtClean="0"/>
              <a:t>SSO upon </a:t>
            </a:r>
            <a:r>
              <a:rPr lang="en-US" sz="1800" dirty="0"/>
              <a:t>receiving initial credential translates to different credentials for different systems </a:t>
            </a:r>
            <a:r>
              <a:rPr lang="en-US" sz="1800" dirty="0" smtClean="0"/>
              <a:t>or applications</a:t>
            </a:r>
            <a:r>
              <a:rPr lang="en-US" sz="1800" dirty="0"/>
              <a:t>. </a:t>
            </a:r>
            <a:endParaRPr lang="en-US" sz="1800" dirty="0" smtClean="0"/>
          </a:p>
          <a:p>
            <a:r>
              <a:rPr lang="en-US" sz="1800" dirty="0" smtClean="0"/>
              <a:t>The benefit </a:t>
            </a:r>
            <a:r>
              <a:rPr lang="en-US" sz="1800" dirty="0"/>
              <a:t>of using SSO is that it reduces human error and saves time spent </a:t>
            </a:r>
            <a:r>
              <a:rPr lang="en-US" sz="1800" dirty="0" smtClean="0"/>
              <a:t>in authenticating </a:t>
            </a:r>
            <a:r>
              <a:rPr lang="en-US" sz="1800" dirty="0"/>
              <a:t>with different systems or applications for the same identity. </a:t>
            </a:r>
            <a:r>
              <a:rPr lang="en-US" sz="1800" dirty="0" smtClean="0"/>
              <a:t> </a:t>
            </a:r>
            <a:endParaRPr lang="en-US" sz="1800" dirty="0" smtClean="0"/>
          </a:p>
          <a:p>
            <a:r>
              <a:rPr lang="en-US" sz="1800" dirty="0" smtClean="0"/>
              <a:t>There </a:t>
            </a:r>
            <a:r>
              <a:rPr lang="en-US" sz="1800" dirty="0"/>
              <a:t>are different implementation mechanisms</a:t>
            </a:r>
            <a:r>
              <a:rPr lang="en-US" sz="1800" dirty="0" smtClean="0"/>
              <a:t>:</a:t>
            </a:r>
            <a:endParaRPr lang="en-US" sz="1800" dirty="0"/>
          </a:p>
          <a:p>
            <a:pPr lvl="1"/>
            <a:r>
              <a:rPr lang="en-US" sz="1400" dirty="0" smtClean="0"/>
              <a:t>SAML-Token</a:t>
            </a:r>
            <a:endParaRPr lang="en-US" sz="1400" dirty="0" smtClean="0"/>
          </a:p>
          <a:p>
            <a:pPr lvl="1"/>
            <a:r>
              <a:rPr lang="en-US" sz="1400" dirty="0"/>
              <a:t>Kerberos</a:t>
            </a:r>
            <a:endParaRPr lang="en-US" sz="1400" dirty="0" smtClean="0"/>
          </a:p>
          <a:p>
            <a:endParaRPr lang="en-US" sz="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SAML-Token</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6313845" cy="4351338"/>
          </a:xfrm>
        </p:spPr>
        <p:txBody>
          <a:bodyPr>
            <a:noAutofit/>
          </a:bodyPr>
          <a:lstStyle/>
          <a:p>
            <a:r>
              <a:rPr lang="en-US" sz="1800" dirty="0"/>
              <a:t>Security Assertion Markup Language (SAML) is an XML-based open standard data </a:t>
            </a:r>
            <a:r>
              <a:rPr lang="en-US" sz="1800" dirty="0" smtClean="0"/>
              <a:t>format for </a:t>
            </a:r>
            <a:r>
              <a:rPr lang="en-US" sz="1800" dirty="0"/>
              <a:t>exchanging security information (authentication and authorization data) between </a:t>
            </a:r>
            <a:r>
              <a:rPr lang="en-US" sz="1800" dirty="0" smtClean="0"/>
              <a:t>an identity </a:t>
            </a:r>
            <a:r>
              <a:rPr lang="en-US" sz="1800" dirty="0"/>
              <a:t>provider and a service provider. </a:t>
            </a:r>
            <a:endParaRPr lang="en-US" sz="1800" dirty="0" smtClean="0"/>
          </a:p>
          <a:p>
            <a:endParaRPr lang="en-US" sz="1800" dirty="0" smtClean="0"/>
          </a:p>
          <a:p>
            <a:r>
              <a:rPr lang="en-US" sz="1800" dirty="0"/>
              <a:t>SAML-token based SSO authentication</a:t>
            </a:r>
            <a:endParaRPr lang="en-US" sz="1800" dirty="0" smtClean="0"/>
          </a:p>
          <a:p>
            <a:pPr lvl="1"/>
            <a:r>
              <a:rPr lang="en-US" sz="1400" dirty="0" smtClean="0"/>
              <a:t>When </a:t>
            </a:r>
            <a:r>
              <a:rPr lang="en-US" sz="1400" dirty="0"/>
              <a:t>a user tries to access the cloud application, </a:t>
            </a:r>
            <a:r>
              <a:rPr lang="en-US" sz="1400" dirty="0" smtClean="0"/>
              <a:t>a SAML </a:t>
            </a:r>
            <a:r>
              <a:rPr lang="en-US" sz="1400" dirty="0"/>
              <a:t>request is generated and the user is redirected to the identity provider. </a:t>
            </a:r>
            <a:endParaRPr lang="en-US" sz="1400" dirty="0" smtClean="0"/>
          </a:p>
          <a:p>
            <a:pPr lvl="1"/>
            <a:r>
              <a:rPr lang="en-US" sz="1400" dirty="0" smtClean="0"/>
              <a:t>The identity provider </a:t>
            </a:r>
            <a:r>
              <a:rPr lang="en-US" sz="1400" dirty="0"/>
              <a:t>parses the SAML request and authenticates the user. A SAML token is </a:t>
            </a:r>
            <a:r>
              <a:rPr lang="en-US" sz="1400" dirty="0" smtClean="0"/>
              <a:t>returned to </a:t>
            </a:r>
            <a:r>
              <a:rPr lang="en-US" sz="1400" dirty="0"/>
              <a:t>the user, who then accesses the cloud application with the token. </a:t>
            </a:r>
            <a:endParaRPr lang="en-US" sz="1400" dirty="0" smtClean="0"/>
          </a:p>
          <a:p>
            <a:pPr lvl="1"/>
            <a:r>
              <a:rPr lang="en-US" sz="1400" dirty="0" smtClean="0"/>
              <a:t>SAML </a:t>
            </a:r>
            <a:r>
              <a:rPr lang="en-US" sz="1400" dirty="0"/>
              <a:t>prevents </a:t>
            </a:r>
            <a:r>
              <a:rPr lang="en-US" sz="1400" dirty="0" smtClean="0"/>
              <a:t>man-in-the-middle </a:t>
            </a:r>
            <a:r>
              <a:rPr lang="en-US" sz="1400" dirty="0"/>
              <a:t>and replay attacks by requiring the use of SSL encryption when </a:t>
            </a:r>
            <a:r>
              <a:rPr lang="en-US" sz="1400" dirty="0" smtClean="0"/>
              <a:t>transmitting assertions </a:t>
            </a:r>
            <a:r>
              <a:rPr lang="en-US" sz="1400" dirty="0"/>
              <a:t>and messages. </a:t>
            </a:r>
            <a:endParaRPr lang="en-US" sz="1400" dirty="0" smtClean="0"/>
          </a:p>
          <a:p>
            <a:pPr lvl="1"/>
            <a:r>
              <a:rPr lang="en-US" sz="1400" dirty="0" smtClean="0"/>
              <a:t>SAML </a:t>
            </a:r>
            <a:r>
              <a:rPr lang="en-US" sz="1400" dirty="0"/>
              <a:t>also provides a digital signature mechanism that enables </a:t>
            </a:r>
            <a:r>
              <a:rPr lang="en-US" sz="1400" dirty="0" smtClean="0"/>
              <a:t>the assertion </a:t>
            </a:r>
            <a:r>
              <a:rPr lang="en-US" sz="1400" dirty="0"/>
              <a:t>to have a validity time range to prevent replay attacks.</a:t>
            </a:r>
            <a:endParaRPr lang="en-US" sz="2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7152044" y="1978998"/>
            <a:ext cx="4731040" cy="3422735"/>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pic>
        <p:nvPicPr>
          <p:cNvPr id="5" name="Picture 4"/>
          <p:cNvPicPr>
            <a:picLocks noChangeAspect="1"/>
          </p:cNvPicPr>
          <p:nvPr/>
        </p:nvPicPr>
        <p:blipFill>
          <a:blip r:embed="rId2"/>
          <a:stretch>
            <a:fillRect/>
          </a:stretch>
        </p:blipFill>
        <p:spPr>
          <a:xfrm>
            <a:off x="7279044" y="2105998"/>
            <a:ext cx="4731040" cy="342273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a:latin typeface="Arial" panose="020B0604020202020204" pitchFamily="34" charset="0"/>
              </a:rPr>
              <a:t>Kerberos</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5909734" cy="4351338"/>
          </a:xfrm>
        </p:spPr>
        <p:txBody>
          <a:bodyPr>
            <a:noAutofit/>
          </a:bodyPr>
          <a:lstStyle/>
          <a:p>
            <a:r>
              <a:rPr lang="en-US" sz="1800" dirty="0"/>
              <a:t>Kerberos is an open authentication protocol that was developed </a:t>
            </a:r>
            <a:r>
              <a:rPr lang="en-US" sz="1800" dirty="0" smtClean="0"/>
              <a:t>At MIT. </a:t>
            </a:r>
            <a:endParaRPr lang="en-US" sz="1800" dirty="0" smtClean="0"/>
          </a:p>
          <a:p>
            <a:r>
              <a:rPr lang="en-US" sz="1800" dirty="0" smtClean="0"/>
              <a:t>Kerberos uses tickets </a:t>
            </a:r>
            <a:r>
              <a:rPr lang="en-US" sz="1800" dirty="0"/>
              <a:t>for authenticating client to a service that communicate over an un-secure network.</a:t>
            </a:r>
            <a:endParaRPr lang="en-US" sz="1800" dirty="0"/>
          </a:p>
          <a:p>
            <a:r>
              <a:rPr lang="en-US" sz="1800" dirty="0"/>
              <a:t>Kerberos provides mutual authentication, i.e. both the client and the server authenticate </a:t>
            </a:r>
            <a:r>
              <a:rPr lang="en-US" sz="1800" dirty="0" smtClean="0"/>
              <a:t>with each </a:t>
            </a:r>
            <a:r>
              <a:rPr lang="en-US" sz="1800" dirty="0"/>
              <a:t>other.</a:t>
            </a:r>
            <a:endParaRPr lang="en-US" sz="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8" name="Picture 7"/>
          <p:cNvPicPr>
            <a:picLocks noChangeAspect="1"/>
          </p:cNvPicPr>
          <p:nvPr/>
        </p:nvPicPr>
        <p:blipFill>
          <a:blip r:embed="rId1"/>
          <a:stretch>
            <a:fillRect/>
          </a:stretch>
        </p:blipFill>
        <p:spPr>
          <a:xfrm>
            <a:off x="6662794" y="1724012"/>
            <a:ext cx="5300110" cy="3957121"/>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pic>
        <p:nvPicPr>
          <p:cNvPr id="5" name="Picture 4"/>
          <p:cNvPicPr>
            <a:picLocks noChangeAspect="1"/>
          </p:cNvPicPr>
          <p:nvPr/>
        </p:nvPicPr>
        <p:blipFill>
          <a:blip r:embed="rId2"/>
          <a:stretch>
            <a:fillRect/>
          </a:stretch>
        </p:blipFill>
        <p:spPr>
          <a:xfrm>
            <a:off x="6789794" y="1859267"/>
            <a:ext cx="5300110" cy="3957121"/>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17802</Words>
  <Application>WPS Presentation</Application>
  <PresentationFormat>Widescreen</PresentationFormat>
  <Paragraphs>315</Paragraphs>
  <Slides>24</Slides>
  <Notes>18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SimSun</vt:lpstr>
      <vt:lpstr>Wingdings</vt:lpstr>
      <vt:lpstr>微软雅黑</vt:lpstr>
      <vt:lpstr>Droid Sans Fallback</vt:lpstr>
      <vt:lpstr>Arial Unicode MS</vt:lpstr>
      <vt:lpstr>Calibri</vt:lpstr>
      <vt:lpstr>Webdings</vt:lpstr>
      <vt:lpstr>Times New Roman</vt:lpstr>
      <vt:lpstr>Office Theme</vt:lpstr>
      <vt:lpstr>PowerPoint 演示文稿</vt:lpstr>
      <vt:lpstr>Outline</vt:lpstr>
      <vt:lpstr>Cloud Security Challenges</vt:lpstr>
      <vt:lpstr>Cloud Security Challenges</vt:lpstr>
      <vt:lpstr> CSA Cloud Security Architecture</vt:lpstr>
      <vt:lpstr>Authentication</vt:lpstr>
      <vt:lpstr> Single Sign-on (SSO)</vt:lpstr>
      <vt:lpstr>SAML-Token</vt:lpstr>
      <vt:lpstr>Kerberos</vt:lpstr>
      <vt:lpstr>One Time Password (OTP)</vt:lpstr>
      <vt:lpstr>Authorization</vt:lpstr>
      <vt:lpstr> Identity &amp; Access Management</vt:lpstr>
      <vt:lpstr>Securing Data at Rest</vt:lpstr>
      <vt:lpstr>Symmetric Encryption</vt:lpstr>
      <vt:lpstr>Asymmetric Encryption</vt:lpstr>
      <vt:lpstr>Encryption Levels</vt:lpstr>
      <vt:lpstr> Securing Data in Motion</vt:lpstr>
      <vt:lpstr> Key Management</vt:lpstr>
      <vt:lpstr>Auditing</vt:lpstr>
      <vt:lpstr>AWS Identity and Access Management (IAM)</vt:lpstr>
      <vt:lpstr>AWS Key Management Service (KMS)</vt:lpstr>
      <vt:lpstr>AWS CloudHSM</vt:lpstr>
      <vt:lpstr>AWS Directory Service</vt:lpstr>
      <vt:lpstr>Further Reading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arshdeep</dc:creator>
  <cp:lastModifiedBy>arshdeep</cp:lastModifiedBy>
  <cp:revision>126</cp:revision>
  <dcterms:created xsi:type="dcterms:W3CDTF">2019-08-16T14:25:18Z</dcterms:created>
  <dcterms:modified xsi:type="dcterms:W3CDTF">2019-08-16T14:25:18Z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