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7" r:id="rId3"/>
    <p:sldId id="260" r:id="rId4"/>
    <p:sldId id="267" r:id="rId6"/>
    <p:sldId id="268" r:id="rId7"/>
    <p:sldId id="269" r:id="rId8"/>
    <p:sldId id="270" r:id="rId9"/>
    <p:sldId id="271" r:id="rId10"/>
    <p:sldId id="272" r:id="rId11"/>
    <p:sldId id="273"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2" autoAdjust="0"/>
    <p:restoredTop sz="94660"/>
  </p:normalViewPr>
  <p:slideViewPr>
    <p:cSldViewPr snapToGrid="0">
      <p:cViewPr varScale="1">
        <p:scale>
          <a:sx n="53" d="100"/>
          <a:sy n="53" d="100"/>
        </p:scale>
        <p:origin x="180"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5" Type="http://schemas.openxmlformats.org/officeDocument/2006/relationships/tableStyles" Target="tableStyles.xml"/><Relationship Id="rId14" Type="http://schemas.openxmlformats.org/officeDocument/2006/relationships/viewProps" Target="viewProps.xml"/><Relationship Id="rId13" Type="http://schemas.openxmlformats.org/officeDocument/2006/relationships/presProps" Target="presProps.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FD42F7-718C-4B98-AAEC-167E6DDD60A7}" type="datetimeFigureOut">
              <a:rPr lang="en-US" smtClean="0"/>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B2AA4F-B828-4D7C-AFD3-893933DAFCB4}"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07A0E9-4491-41B4-AB20-D835C7C86100}" type="slidenum">
              <a:rPr lang="en-US" smtClean="0"/>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fld id="{63A1C593-65D0-4073-BCC9-577B9352EA97}"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lstStyle/>
          <a:p>
            <a:fld id="{63A1C593-65D0-4073-BCC9-577B9352EA97}"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lstStyle/>
          <a:p>
            <a:fld id="{63A1C593-65D0-4073-BCC9-577B9352EA97}"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3A1C593-65D0-4073-BCC9-577B9352EA97}"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A1C593-65D0-4073-BCC9-577B9352EA97}"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63A1C593-65D0-4073-BCC9-577B9352EA97}"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63A1C593-65D0-4073-BCC9-577B9352EA97}"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A1C593-65D0-4073-BCC9-577B9352EA97}" type="datetimeFigureOut">
              <a:rPr lang="en-US" smtClean="0"/>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618960-8005-486C-9A75-10CB2AAC16F9}"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2514600"/>
            <a:ext cx="7419340" cy="1968500"/>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7" name="TextBox 6"/>
          <p:cNvSpPr txBox="1"/>
          <p:nvPr/>
        </p:nvSpPr>
        <p:spPr>
          <a:xfrm>
            <a:off x="747863" y="662142"/>
            <a:ext cx="6908800" cy="922020"/>
          </a:xfrm>
          <a:prstGeom prst="rect">
            <a:avLst/>
          </a:prstGeom>
          <a:noFill/>
        </p:spPr>
        <p:txBody>
          <a:bodyPr wrap="square" rtlCol="0">
            <a:spAutoFit/>
          </a:bodyPr>
          <a:lstStyle/>
          <a:p>
            <a:r>
              <a:rPr lang="en-US" sz="5400" dirty="0" smtClean="0">
                <a:solidFill>
                  <a:schemeClr val="accent2"/>
                </a:solidFill>
                <a:latin typeface="Arial" panose="020B0604020202020204" pitchFamily="34" charset="0"/>
                <a:cs typeface="Arial" panose="020B0604020202020204" pitchFamily="34" charset="0"/>
              </a:rPr>
              <a:t>Chapter 1</a:t>
            </a:r>
            <a:r>
              <a:rPr lang="x-none" altLang="en-US" sz="5400" dirty="0" smtClean="0">
                <a:solidFill>
                  <a:schemeClr val="accent2"/>
                </a:solidFill>
                <a:latin typeface="Arial" panose="020B0604020202020204" pitchFamily="34" charset="0"/>
                <a:cs typeface="Arial" panose="020B0604020202020204" pitchFamily="34" charset="0"/>
              </a:rPr>
              <a:t>7</a:t>
            </a:r>
            <a:endParaRPr lang="x-none" altLang="en-US" sz="5400" dirty="0" smtClean="0">
              <a:solidFill>
                <a:schemeClr val="accent2"/>
              </a:solidFill>
              <a:latin typeface="Arial" panose="020B0604020202020204" pitchFamily="34" charset="0"/>
              <a:cs typeface="Arial" panose="020B0604020202020204" pitchFamily="34" charset="0"/>
            </a:endParaRPr>
          </a:p>
        </p:txBody>
      </p:sp>
      <p:sp>
        <p:nvSpPr>
          <p:cNvPr id="8" name="TextBox 7"/>
          <p:cNvSpPr txBox="1"/>
          <p:nvPr/>
        </p:nvSpPr>
        <p:spPr>
          <a:xfrm>
            <a:off x="475448" y="2899162"/>
            <a:ext cx="6908800" cy="1198880"/>
          </a:xfrm>
          <a:prstGeom prst="rect">
            <a:avLst/>
          </a:prstGeom>
          <a:noFill/>
        </p:spPr>
        <p:txBody>
          <a:bodyPr wrap="square" rtlCol="0">
            <a:spAutoFit/>
          </a:bodyPr>
          <a:lstStyle/>
          <a:p>
            <a:pPr algn="ctr"/>
            <a:r>
              <a:rPr lang="en-US" sz="3600" b="1" dirty="0">
                <a:solidFill>
                  <a:srgbClr val="054772"/>
                </a:solidFill>
                <a:latin typeface="Arial" panose="020B0604020202020204" pitchFamily="34" charset="0"/>
                <a:cs typeface="Arial" panose="020B0604020202020204" pitchFamily="34" charset="0"/>
              </a:rPr>
              <a:t>Applying the </a:t>
            </a:r>
            <a:endParaRPr lang="en-US" sz="3600" b="1" dirty="0">
              <a:solidFill>
                <a:srgbClr val="054772"/>
              </a:solidFill>
              <a:latin typeface="Arial" panose="020B0604020202020204" pitchFamily="34" charset="0"/>
              <a:cs typeface="Arial" panose="020B0604020202020204" pitchFamily="34" charset="0"/>
            </a:endParaRPr>
          </a:p>
          <a:p>
            <a:pPr algn="ctr"/>
            <a:r>
              <a:rPr lang="en-US" sz="3600" b="1" dirty="0">
                <a:solidFill>
                  <a:srgbClr val="054772"/>
                </a:solidFill>
                <a:latin typeface="Arial" panose="020B0604020202020204" pitchFamily="34" charset="0"/>
                <a:cs typeface="Arial" panose="020B0604020202020204" pitchFamily="34" charset="0"/>
              </a:rPr>
              <a:t>Security Pillar</a:t>
            </a:r>
            <a:endParaRPr lang="en-US" sz="3600" b="1" dirty="0">
              <a:solidFill>
                <a:srgbClr val="054772"/>
              </a:solidFill>
              <a:latin typeface="Arial" panose="020B0604020202020204" pitchFamily="34" charset="0"/>
              <a:cs typeface="Arial" panose="020B0604020202020204" pitchFamily="34" charset="0"/>
            </a:endParaRPr>
          </a:p>
        </p:txBody>
      </p:sp>
      <p:sp>
        <p:nvSpPr>
          <p:cNvPr id="9" name="Rectangle 8"/>
          <p:cNvSpPr/>
          <p:nvPr/>
        </p:nvSpPr>
        <p:spPr>
          <a:xfrm>
            <a:off x="-13179" y="0"/>
            <a:ext cx="444021"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3" name="TextBox 11"/>
          <p:cNvSpPr txBox="1"/>
          <p:nvPr/>
        </p:nvSpPr>
        <p:spPr>
          <a:xfrm>
            <a:off x="475448" y="6400026"/>
            <a:ext cx="3529642" cy="275590"/>
          </a:xfrm>
          <a:prstGeom prst="rect">
            <a:avLst/>
          </a:prstGeom>
          <a:noFill/>
        </p:spPr>
        <p:txBody>
          <a:bodyPr wrap="square" rtlCol="0">
            <a:spAutoFit/>
          </a:bodyPr>
          <a:p>
            <a:r>
              <a:rPr lang="en-US" sz="1200" dirty="0" smtClean="0">
                <a:solidFill>
                  <a:schemeClr val="tx1">
                    <a:lumMod val="50000"/>
                    <a:lumOff val="50000"/>
                  </a:schemeClr>
                </a:solidFill>
                <a:latin typeface="Arial" panose="020B0604020202020204" pitchFamily="34" charset="0"/>
                <a:cs typeface="Arial" panose="020B0604020202020204" pitchFamily="34" charset="0"/>
              </a:rPr>
              <a:t>Book website: </a:t>
            </a:r>
            <a:r>
              <a:rPr lang="x-none" altLang="en-US" sz="1200" dirty="0" smtClean="0">
                <a:solidFill>
                  <a:schemeClr val="tx1">
                    <a:lumMod val="50000"/>
                    <a:lumOff val="50000"/>
                  </a:schemeClr>
                </a:solidFill>
                <a:latin typeface="Arial" panose="020B0604020202020204" pitchFamily="34" charset="0"/>
                <a:cs typeface="Arial" panose="020B0604020202020204" pitchFamily="34" charset="0"/>
              </a:rPr>
              <a:t>www.</a:t>
            </a:r>
            <a:r>
              <a:rPr lang="en-US" sz="1200" dirty="0" smtClean="0">
                <a:solidFill>
                  <a:schemeClr val="tx1">
                    <a:lumMod val="50000"/>
                    <a:lumOff val="50000"/>
                  </a:schemeClr>
                </a:solidFill>
                <a:latin typeface="Arial" panose="020B0604020202020204" pitchFamily="34" charset="0"/>
                <a:cs typeface="Arial" panose="020B0604020202020204" pitchFamily="34" charset="0"/>
              </a:rPr>
              <a:t>hands-on-books-series.com</a:t>
            </a:r>
            <a:endParaRPr lang="en-US" sz="1200" dirty="0" smtClean="0">
              <a:solidFill>
                <a:schemeClr val="tx1">
                  <a:lumMod val="50000"/>
                  <a:lumOff val="50000"/>
                </a:schemeClr>
              </a:solidFill>
              <a:latin typeface="Arial" panose="020B0604020202020204" pitchFamily="34" charset="0"/>
              <a:cs typeface="Arial" panose="020B0604020202020204" pitchFamily="34" charset="0"/>
            </a:endParaRPr>
          </a:p>
        </p:txBody>
      </p:sp>
      <p:sp>
        <p:nvSpPr>
          <p:cNvPr id="5" name="Footer Placeholder 4"/>
          <p:cNvSpPr>
            <a:spLocks noGrp="1"/>
          </p:cNvSpPr>
          <p:nvPr>
            <p:ph type="ftr" sz="quarter" idx="11"/>
          </p:nvPr>
        </p:nvSpPr>
        <p:spPr/>
        <p:txBody>
          <a:bodyPr/>
          <a:p>
            <a:pPr algn="l"/>
            <a:r>
              <a:rPr lang="en-US" dirty="0"/>
              <a:t>© 2019 Arshdeep Bahga &amp; Vijay Madisetti</a:t>
            </a:r>
            <a:endParaRPr lang="en-US" dirty="0"/>
          </a:p>
        </p:txBody>
      </p:sp>
      <p:pic>
        <p:nvPicPr>
          <p:cNvPr id="2" name="Picture 1" descr="ccsa_f"/>
          <p:cNvPicPr>
            <a:picLocks noChangeAspect="1"/>
          </p:cNvPicPr>
          <p:nvPr/>
        </p:nvPicPr>
        <p:blipFill>
          <a:blip r:embed="rId1"/>
          <a:stretch>
            <a:fillRect/>
          </a:stretch>
        </p:blipFill>
        <p:spPr>
          <a:xfrm>
            <a:off x="7419340" y="0"/>
            <a:ext cx="4773295" cy="685800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en-US" dirty="0" smtClean="0">
                <a:latin typeface="Arial" panose="020B0604020202020204" pitchFamily="34" charset="0"/>
              </a:rPr>
              <a:t>Security </a:t>
            </a:r>
            <a:r>
              <a:rPr lang="x-none" altLang="en-US" dirty="0" smtClean="0">
                <a:latin typeface="Arial" panose="020B0604020202020204" pitchFamily="34" charset="0"/>
              </a:rPr>
              <a:t>Pillar</a:t>
            </a:r>
            <a:endParaRPr lang="x-none" altLang="en-US" dirty="0" smtClean="0">
              <a:latin typeface="Arial" panose="020B0604020202020204" pitchFamily="34" charset="0"/>
            </a:endParaRPr>
          </a:p>
        </p:txBody>
      </p:sp>
      <p:sp>
        <p:nvSpPr>
          <p:cNvPr id="3" name="Content Placeholder 2"/>
          <p:cNvSpPr>
            <a:spLocks noGrp="1"/>
          </p:cNvSpPr>
          <p:nvPr>
            <p:ph idx="1"/>
          </p:nvPr>
        </p:nvSpPr>
        <p:spPr/>
        <p:txBody>
          <a:bodyPr/>
          <a:lstStyle/>
          <a:p>
            <a:r>
              <a:rPr lang="en-US" sz="2400" dirty="0"/>
              <a:t>The Security pillar includes the ability to protect information, systems, and assets while delivering business value through risk assessments and mitigation strategies. </a:t>
            </a:r>
            <a:endParaRPr lang="en-US" sz="2400" dirty="0"/>
          </a:p>
          <a:p>
            <a:r>
              <a:rPr lang="en-US" sz="2400" dirty="0"/>
              <a:t>Within the Security pillar, there are five best practice areas: </a:t>
            </a:r>
            <a:endParaRPr lang="en-US" sz="2400" dirty="0"/>
          </a:p>
          <a:p>
            <a:pPr lvl="1"/>
            <a:r>
              <a:rPr lang="en-US" sz="2055" dirty="0"/>
              <a:t>Identity and Access Management</a:t>
            </a:r>
            <a:endParaRPr lang="en-US" sz="2055" dirty="0"/>
          </a:p>
          <a:p>
            <a:pPr lvl="1"/>
            <a:r>
              <a:rPr lang="en-US" sz="2055" dirty="0"/>
              <a:t>Detective Controls</a:t>
            </a:r>
            <a:endParaRPr lang="en-US" sz="2055" dirty="0"/>
          </a:p>
          <a:p>
            <a:pPr lvl="1"/>
            <a:r>
              <a:rPr lang="en-US" sz="2055" dirty="0"/>
              <a:t>Infrastructure Protection</a:t>
            </a:r>
            <a:endParaRPr lang="en-US" sz="2055" dirty="0"/>
          </a:p>
          <a:p>
            <a:pPr lvl="1"/>
            <a:r>
              <a:rPr lang="en-US" sz="2055" dirty="0"/>
              <a:t>Data Protection</a:t>
            </a:r>
            <a:endParaRPr lang="en-US" sz="2055" dirty="0"/>
          </a:p>
          <a:p>
            <a:pPr lvl="1"/>
            <a:r>
              <a:rPr lang="en-US" sz="2055" dirty="0"/>
              <a:t>Incident Response</a:t>
            </a:r>
            <a:endParaRPr lang="en-US" sz="2055"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lang="x-none" altLang="en-US" dirty="0" smtClean="0">
                <a:latin typeface="Arial" panose="020B0604020202020204" pitchFamily="34" charset="0"/>
              </a:rPr>
              <a:t>D</a:t>
            </a:r>
            <a:r>
              <a:rPr lang="en-US" dirty="0" smtClean="0">
                <a:latin typeface="Arial" panose="020B0604020202020204" pitchFamily="34" charset="0"/>
              </a:rPr>
              <a:t>esign </a:t>
            </a:r>
            <a:r>
              <a:rPr lang="x-none" altLang="en-US" dirty="0" smtClean="0">
                <a:latin typeface="Arial" panose="020B0604020202020204" pitchFamily="34" charset="0"/>
              </a:rPr>
              <a:t>P</a:t>
            </a:r>
            <a:r>
              <a:rPr lang="en-US" dirty="0" smtClean="0">
                <a:latin typeface="Arial" panose="020B0604020202020204" pitchFamily="34" charset="0"/>
              </a:rPr>
              <a:t>rinciples </a:t>
            </a:r>
            <a:r>
              <a:rPr lang="x-none" altLang="en-US" dirty="0" smtClean="0">
                <a:latin typeface="Arial" panose="020B0604020202020204" pitchFamily="34" charset="0"/>
              </a:rPr>
              <a:t>for </a:t>
            </a:r>
            <a:r>
              <a:rPr lang="en-US" dirty="0" smtClean="0">
                <a:latin typeface="Arial" panose="020B0604020202020204" pitchFamily="34" charset="0"/>
              </a:rPr>
              <a:t>Security </a:t>
            </a:r>
            <a:r>
              <a:rPr lang="x-none" altLang="en-US" dirty="0" smtClean="0">
                <a:latin typeface="Arial" panose="020B0604020202020204" pitchFamily="34" charset="0"/>
              </a:rPr>
              <a:t>Pillar</a:t>
            </a:r>
            <a:endParaRPr lang="x-none" altLang="en-US" dirty="0" smtClean="0">
              <a:latin typeface="Arial" panose="020B0604020202020204" pitchFamily="34" charset="0"/>
            </a:endParaRPr>
          </a:p>
        </p:txBody>
      </p:sp>
      <p:sp>
        <p:nvSpPr>
          <p:cNvPr id="3" name="Content Placeholder 2"/>
          <p:cNvSpPr>
            <a:spLocks noGrp="1"/>
          </p:cNvSpPr>
          <p:nvPr>
            <p:ph idx="1"/>
          </p:nvPr>
        </p:nvSpPr>
        <p:spPr/>
        <p:txBody>
          <a:bodyPr>
            <a:normAutofit fontScale="90000"/>
          </a:bodyPr>
          <a:lstStyle/>
          <a:p>
            <a:r>
              <a:rPr lang="en-US" sz="2400" dirty="0"/>
              <a:t>Implement the principle of least privilege and centralize privilege management.</a:t>
            </a:r>
            <a:endParaRPr lang="en-US" sz="2400" dirty="0"/>
          </a:p>
          <a:p>
            <a:r>
              <a:rPr lang="en-US" sz="2400" dirty="0"/>
              <a:t>Enable traceability, collect logs and metrics, and monitor all changes to your environment.</a:t>
            </a:r>
            <a:endParaRPr lang="en-US" sz="2400" dirty="0"/>
          </a:p>
          <a:p>
            <a:r>
              <a:rPr lang="en-US" sz="2400" dirty="0"/>
              <a:t>Apply security at all the layers of your application (for instance, load balancer, instances, and operating system).</a:t>
            </a:r>
            <a:endParaRPr lang="en-US" sz="2400" dirty="0"/>
          </a:p>
          <a:p>
            <a:r>
              <a:rPr lang="en-US" sz="2400" dirty="0"/>
              <a:t>Protect data in transit and at rest</a:t>
            </a:r>
            <a:endParaRPr lang="en-US" sz="2400" dirty="0"/>
          </a:p>
          <a:p>
            <a:r>
              <a:rPr lang="en-US" sz="2400" dirty="0"/>
              <a:t>Reduce or eliminate the need for direct access to data and manual processing of data.</a:t>
            </a:r>
            <a:endParaRPr lang="en-US" sz="2400" dirty="0"/>
          </a:p>
          <a:p>
            <a:r>
              <a:rPr lang="en-US" sz="2400" dirty="0"/>
              <a:t>Have an incident management process and automate detection and recovery from security events.</a:t>
            </a:r>
            <a:endParaRPr lang="en-US" sz="24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p:txBody>
          <a:bodyPr/>
          <a:p>
            <a:r>
              <a:rPr lang="en-US" dirty="0"/>
              <a:t>© 2019 Arshdeep Bahga &amp; Vijay Madisetti</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sz="3200" dirty="0" smtClean="0">
                <a:latin typeface="Arial" panose="020B0604020202020204" pitchFamily="34" charset="0"/>
              </a:rPr>
              <a:t>Best Practice Area: Identity and Access Management</a:t>
            </a:r>
            <a:endParaRPr sz="3200" dirty="0" smtClean="0">
              <a:latin typeface="Arial" panose="020B0604020202020204" pitchFamily="34" charset="0"/>
            </a:endParaRPr>
          </a:p>
        </p:txBody>
      </p:sp>
      <p:sp>
        <p:nvSpPr>
          <p:cNvPr id="3" name="Content Placeholder 2"/>
          <p:cNvSpPr>
            <a:spLocks noGrp="1"/>
          </p:cNvSpPr>
          <p:nvPr>
            <p:ph idx="1"/>
          </p:nvPr>
        </p:nvSpPr>
        <p:spPr>
          <a:xfrm>
            <a:off x="838200" y="1825625"/>
            <a:ext cx="5932805" cy="4351655"/>
          </a:xfrm>
        </p:spPr>
        <p:txBody>
          <a:bodyPr>
            <a:normAutofit fontScale="50000"/>
          </a:bodyPr>
          <a:lstStyle/>
          <a:p>
            <a:r>
              <a:rPr lang="en-US" sz="2400" dirty="0"/>
              <a:t>The Identity and Access Management best practice area highlights the importance of ensuring that only authorized and authenticated users can access your resources and do so only in an intended manner. </a:t>
            </a:r>
            <a:endParaRPr lang="en-US" sz="2400" dirty="0"/>
          </a:p>
          <a:p>
            <a:r>
              <a:rPr lang="en-US" sz="2400" dirty="0"/>
              <a:t>To manage your credentials and authentication, you must define identity and access management configurations. </a:t>
            </a:r>
            <a:endParaRPr lang="en-US" sz="2400" dirty="0"/>
          </a:p>
          <a:p>
            <a:r>
              <a:rPr lang="en-US" sz="2400" dirty="0"/>
              <a:t>The AWS root user must be secured by using multi-factor authentication (MFA) and by limiting its use. </a:t>
            </a:r>
            <a:endParaRPr lang="en-US" sz="2400" dirty="0"/>
          </a:p>
          <a:p>
            <a:r>
              <a:rPr lang="en-US" sz="2400" dirty="0"/>
              <a:t>Enforcement of access controls should be automated. Where possible, use a federated identity provider or directory service to authenticate all users in a centralized place. </a:t>
            </a:r>
            <a:endParaRPr lang="en-US" sz="2400" dirty="0"/>
          </a:p>
          <a:p>
            <a:r>
              <a:rPr lang="en-US" sz="2400" dirty="0"/>
              <a:t>Enforce password requirements and rotate credentials regularly. </a:t>
            </a:r>
            <a:endParaRPr lang="en-US" sz="2400" dirty="0"/>
          </a:p>
          <a:p>
            <a:r>
              <a:rPr lang="en-US" sz="2400" dirty="0"/>
              <a:t>Credentials must be audited to ensure the defined controls such as MFA are enforced. </a:t>
            </a:r>
            <a:endParaRPr lang="en-US" sz="2400" dirty="0"/>
          </a:p>
          <a:p>
            <a:r>
              <a:rPr lang="en-US" sz="2400" dirty="0"/>
              <a:t>To control human access, the access requirements for users should be defined based on job function, and only the least privileges should be granted to reduce the risk of unauthorized access. </a:t>
            </a:r>
            <a:endParaRPr lang="en-US" sz="2400" dirty="0"/>
          </a:p>
          <a:p>
            <a:r>
              <a:rPr lang="en-US" sz="2400" dirty="0"/>
              <a:t>To control programmatic access, you should clearly define access requirements for programmatic access and grant only the least privileges.</a:t>
            </a:r>
            <a:endParaRPr lang="en-US" sz="24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a:xfrm>
            <a:off x="3724910" y="6356350"/>
            <a:ext cx="4114800" cy="365125"/>
          </a:xfrm>
        </p:spPr>
        <p:txBody>
          <a:bodyPr/>
          <a:p>
            <a:r>
              <a:rPr lang="en-US" dirty="0"/>
              <a:t>© 2019 Arshdeep Bahga &amp; Vijay Madisetti</a:t>
            </a:r>
            <a:endParaRPr lang="en-US" dirty="0"/>
          </a:p>
        </p:txBody>
      </p:sp>
      <p:pic>
        <p:nvPicPr>
          <p:cNvPr id="6" name="Picture 5" descr="Slide6"/>
          <p:cNvPicPr>
            <a:picLocks noChangeAspect="1"/>
          </p:cNvPicPr>
          <p:nvPr/>
        </p:nvPicPr>
        <p:blipFill>
          <a:blip r:embed="rId1"/>
          <a:stretch>
            <a:fillRect/>
          </a:stretch>
        </p:blipFill>
        <p:spPr>
          <a:xfrm>
            <a:off x="6771640" y="1419225"/>
            <a:ext cx="5420360" cy="5065395"/>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sz="3200" dirty="0" smtClean="0">
                <a:latin typeface="Arial" panose="020B0604020202020204" pitchFamily="34" charset="0"/>
              </a:rPr>
              <a:t>Best Practice Area: Detective Controls</a:t>
            </a:r>
            <a:endParaRPr sz="3200" dirty="0" smtClean="0">
              <a:latin typeface="Arial" panose="020B0604020202020204" pitchFamily="34" charset="0"/>
            </a:endParaRPr>
          </a:p>
        </p:txBody>
      </p:sp>
      <p:sp>
        <p:nvSpPr>
          <p:cNvPr id="3" name="Content Placeholder 2"/>
          <p:cNvSpPr>
            <a:spLocks noGrp="1"/>
          </p:cNvSpPr>
          <p:nvPr>
            <p:ph idx="1"/>
          </p:nvPr>
        </p:nvSpPr>
        <p:spPr>
          <a:xfrm>
            <a:off x="838200" y="1825625"/>
            <a:ext cx="5932805" cy="4351655"/>
          </a:xfrm>
        </p:spPr>
        <p:txBody>
          <a:bodyPr>
            <a:normAutofit fontScale="70000"/>
          </a:bodyPr>
          <a:lstStyle/>
          <a:p>
            <a:r>
              <a:rPr lang="en-US" sz="2400" dirty="0"/>
              <a:t>The Detective Controls best practice area highlights the importance of using detective controls to identify a potential security threat or incident.</a:t>
            </a:r>
            <a:endParaRPr lang="en-US" sz="2400" dirty="0"/>
          </a:p>
          <a:p>
            <a:r>
              <a:rPr lang="en-US" sz="2400" dirty="0"/>
              <a:t>To detect and investigate security events, you should capture and analyze logs and metrics. </a:t>
            </a:r>
            <a:endParaRPr lang="en-US" sz="2400" dirty="0"/>
          </a:p>
          <a:p>
            <a:r>
              <a:rPr lang="en-US" sz="2400" dirty="0"/>
              <a:t>Requirements for collecting logs and metrics and requirements for alerts should be defined. </a:t>
            </a:r>
            <a:endParaRPr lang="en-US" sz="2400" dirty="0"/>
          </a:p>
          <a:p>
            <a:r>
              <a:rPr lang="en-US" sz="2400" dirty="0"/>
              <a:t>Logs must be collected and analyzed centrally to detect any anomalous access patterns and malicious activities, and alerting should be automated on key indicators. </a:t>
            </a:r>
            <a:endParaRPr lang="en-US" sz="2400" dirty="0"/>
          </a:p>
          <a:p>
            <a:r>
              <a:rPr lang="en-US" sz="2400" dirty="0"/>
              <a:t>To defend against emerging security threats, you should keep up to date with security best practices and security </a:t>
            </a:r>
            <a:r>
              <a:rPr lang="x-none" altLang="en-US" sz="2400" dirty="0"/>
              <a:t>threats.</a:t>
            </a:r>
            <a:endParaRPr lang="x-none" altLang="en-US" sz="24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a:xfrm>
            <a:off x="3724910" y="6356350"/>
            <a:ext cx="4114800" cy="365125"/>
          </a:xfrm>
        </p:spPr>
        <p:txBody>
          <a:bodyPr/>
          <a:p>
            <a:r>
              <a:rPr lang="en-US" dirty="0"/>
              <a:t>© 2019 Arshdeep Bahga &amp; Vijay Madisetti</a:t>
            </a:r>
            <a:endParaRPr lang="en-US" dirty="0"/>
          </a:p>
        </p:txBody>
      </p:sp>
      <p:pic>
        <p:nvPicPr>
          <p:cNvPr id="5" name="Picture 4" descr="Slide7"/>
          <p:cNvPicPr>
            <a:picLocks noChangeAspect="1"/>
          </p:cNvPicPr>
          <p:nvPr/>
        </p:nvPicPr>
        <p:blipFill>
          <a:blip r:embed="rId1"/>
          <a:stretch>
            <a:fillRect/>
          </a:stretch>
        </p:blipFill>
        <p:spPr>
          <a:xfrm>
            <a:off x="6694170" y="1596390"/>
            <a:ext cx="5497830" cy="3738245"/>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sz="3200" dirty="0" smtClean="0">
                <a:latin typeface="Arial" panose="020B0604020202020204" pitchFamily="34" charset="0"/>
              </a:rPr>
              <a:t>Best Practice Area: Infrastructure Protection</a:t>
            </a:r>
            <a:endParaRPr sz="3200" dirty="0" smtClean="0">
              <a:latin typeface="Arial" panose="020B0604020202020204" pitchFamily="34" charset="0"/>
            </a:endParaRPr>
          </a:p>
        </p:txBody>
      </p:sp>
      <p:sp>
        <p:nvSpPr>
          <p:cNvPr id="3" name="Content Placeholder 2"/>
          <p:cNvSpPr>
            <a:spLocks noGrp="1"/>
          </p:cNvSpPr>
          <p:nvPr>
            <p:ph idx="1"/>
          </p:nvPr>
        </p:nvSpPr>
        <p:spPr>
          <a:xfrm>
            <a:off x="838200" y="1825625"/>
            <a:ext cx="5932805" cy="4351655"/>
          </a:xfrm>
        </p:spPr>
        <p:txBody>
          <a:bodyPr>
            <a:normAutofit fontScale="60000"/>
          </a:bodyPr>
          <a:lstStyle/>
          <a:p>
            <a:r>
              <a:rPr lang="en-US" sz="2400" dirty="0"/>
              <a:t>The Infrastructure Protection best practice area highlights the importance of protecting your network and compute resources. </a:t>
            </a:r>
            <a:endParaRPr lang="en-US" sz="2400" dirty="0"/>
          </a:p>
          <a:p>
            <a:r>
              <a:rPr lang="en-US" sz="2400" dirty="0"/>
              <a:t>To protect your networks, you should define your network protection requirements and limit the exposure of your application’s resources to the Internet. </a:t>
            </a:r>
            <a:endParaRPr lang="en-US" sz="2400" dirty="0"/>
          </a:p>
          <a:p>
            <a:r>
              <a:rPr lang="en-US" sz="2400" dirty="0"/>
              <a:t>Configuration management and network protection should be automated. </a:t>
            </a:r>
            <a:endParaRPr lang="en-US" sz="2400" dirty="0"/>
          </a:p>
          <a:p>
            <a:r>
              <a:rPr lang="en-US" sz="2400" dirty="0"/>
              <a:t>Traffic should be controlled at all layers. </a:t>
            </a:r>
            <a:endParaRPr lang="en-US" sz="2400" dirty="0"/>
          </a:p>
          <a:p>
            <a:r>
              <a:rPr lang="en-US" sz="2400" dirty="0"/>
              <a:t>To protect your compute resources, you should define protection requirements for compute resources. </a:t>
            </a:r>
            <a:endParaRPr lang="en-US" sz="2400" dirty="0"/>
          </a:p>
          <a:p>
            <a:r>
              <a:rPr lang="en-US" sz="2400" dirty="0"/>
              <a:t>Configuration management and compute protection should be automated. </a:t>
            </a:r>
            <a:endParaRPr lang="en-US" sz="2400" dirty="0"/>
          </a:p>
          <a:p>
            <a:r>
              <a:rPr lang="en-US" sz="2400" dirty="0"/>
              <a:t>Where possible, you should use managed services such as Amazon RDS for database instead of managing your databases on EC2 instances.</a:t>
            </a:r>
            <a:endParaRPr lang="en-US" sz="24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a:xfrm>
            <a:off x="3724910" y="6356350"/>
            <a:ext cx="4114800" cy="365125"/>
          </a:xfrm>
        </p:spPr>
        <p:txBody>
          <a:bodyPr/>
          <a:p>
            <a:r>
              <a:rPr lang="en-US" dirty="0"/>
              <a:t>© 2019 Arshdeep Bahga &amp; Vijay Madisetti</a:t>
            </a:r>
            <a:endParaRPr lang="en-US" dirty="0"/>
          </a:p>
        </p:txBody>
      </p:sp>
      <p:pic>
        <p:nvPicPr>
          <p:cNvPr id="5" name="Picture 4" descr="Slide8"/>
          <p:cNvPicPr>
            <a:picLocks noChangeAspect="1"/>
          </p:cNvPicPr>
          <p:nvPr/>
        </p:nvPicPr>
        <p:blipFill>
          <a:blip r:embed="rId1"/>
          <a:stretch>
            <a:fillRect/>
          </a:stretch>
        </p:blipFill>
        <p:spPr>
          <a:xfrm>
            <a:off x="6671945" y="1825625"/>
            <a:ext cx="5462270" cy="3367405"/>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sz="3200" dirty="0" smtClean="0">
                <a:latin typeface="Arial" panose="020B0604020202020204" pitchFamily="34" charset="0"/>
              </a:rPr>
              <a:t>Best Practice Area: Data Protection</a:t>
            </a:r>
            <a:endParaRPr sz="3200" dirty="0" smtClean="0">
              <a:latin typeface="Arial" panose="020B0604020202020204" pitchFamily="34" charset="0"/>
            </a:endParaRPr>
          </a:p>
        </p:txBody>
      </p:sp>
      <p:sp>
        <p:nvSpPr>
          <p:cNvPr id="3" name="Content Placeholder 2"/>
          <p:cNvSpPr>
            <a:spLocks noGrp="1"/>
          </p:cNvSpPr>
          <p:nvPr>
            <p:ph idx="1"/>
          </p:nvPr>
        </p:nvSpPr>
        <p:spPr>
          <a:xfrm>
            <a:off x="838200" y="1825625"/>
            <a:ext cx="5932805" cy="4351655"/>
          </a:xfrm>
        </p:spPr>
        <p:txBody>
          <a:bodyPr>
            <a:normAutofit fontScale="60000"/>
          </a:bodyPr>
          <a:lstStyle/>
          <a:p>
            <a:r>
              <a:rPr lang="en-US" sz="2400" dirty="0"/>
              <a:t>The Data Protection best practice area highlights the importance of protecting your data in transit and at rest. </a:t>
            </a:r>
            <a:endParaRPr lang="en-US" sz="2400" dirty="0"/>
          </a:p>
          <a:p>
            <a:r>
              <a:rPr lang="en-US" sz="2400" dirty="0"/>
              <a:t>To classify your data according to the levels of sensitivity, you should define the data classification requirements and protect data according to its classification level. </a:t>
            </a:r>
            <a:endParaRPr lang="en-US" sz="2400" dirty="0"/>
          </a:p>
          <a:p>
            <a:r>
              <a:rPr lang="en-US" sz="2400" dirty="0"/>
              <a:t>The identification and classification of data should be automated. </a:t>
            </a:r>
            <a:endParaRPr lang="en-US" sz="2400" dirty="0"/>
          </a:p>
          <a:p>
            <a:r>
              <a:rPr lang="en-US" sz="2400" dirty="0"/>
              <a:t>To protect your data at rest, you should define data management and protection at rest requirements. </a:t>
            </a:r>
            <a:endParaRPr lang="en-US" sz="2400" dirty="0"/>
          </a:p>
          <a:p>
            <a:r>
              <a:rPr lang="en-US" sz="2400" dirty="0"/>
              <a:t>Data at rest must be encrypted, and the encryption keys must be stored securely and rotated with strict access control. </a:t>
            </a:r>
            <a:endParaRPr lang="en-US" sz="2400" dirty="0"/>
          </a:p>
          <a:p>
            <a:r>
              <a:rPr lang="en-US" sz="2400" dirty="0"/>
              <a:t>Users should be prevented from directly accessing sensitive data; instead, access to data should be provided indirectly through dashboards and other tools. </a:t>
            </a:r>
            <a:endParaRPr lang="en-US" sz="2400" dirty="0"/>
          </a:p>
          <a:p>
            <a:r>
              <a:rPr lang="en-US" sz="2400" dirty="0"/>
              <a:t>To protect your data in transit, you should define requirements for data protection in transit. </a:t>
            </a:r>
            <a:endParaRPr lang="en-US" sz="2400" dirty="0"/>
          </a:p>
          <a:p>
            <a:r>
              <a:rPr lang="en-US" sz="2400" dirty="0"/>
              <a:t>All data in transit must be encrypted using protocols such as TLS, and the encryption keys and certificates must be stored securely.</a:t>
            </a:r>
            <a:endParaRPr lang="en-US" sz="24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a:xfrm>
            <a:off x="3724910" y="6356350"/>
            <a:ext cx="4114800" cy="365125"/>
          </a:xfrm>
        </p:spPr>
        <p:txBody>
          <a:bodyPr/>
          <a:p>
            <a:r>
              <a:rPr lang="en-US" dirty="0"/>
              <a:t>© 2019 Arshdeep Bahga &amp; Vijay Madisetti</a:t>
            </a:r>
            <a:endParaRPr lang="en-US" dirty="0"/>
          </a:p>
        </p:txBody>
      </p:sp>
      <p:pic>
        <p:nvPicPr>
          <p:cNvPr id="5" name="Picture 4" descr="Slide9"/>
          <p:cNvPicPr>
            <a:picLocks noChangeAspect="1"/>
          </p:cNvPicPr>
          <p:nvPr/>
        </p:nvPicPr>
        <p:blipFill>
          <a:blip r:embed="rId1"/>
          <a:stretch>
            <a:fillRect/>
          </a:stretch>
        </p:blipFill>
        <p:spPr>
          <a:xfrm>
            <a:off x="6851015" y="1557655"/>
            <a:ext cx="5277485" cy="403733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sz="3200" dirty="0" smtClean="0">
                <a:latin typeface="Arial" panose="020B0604020202020204" pitchFamily="34" charset="0"/>
              </a:rPr>
              <a:t>Best Practice Area: Incident Response</a:t>
            </a:r>
            <a:endParaRPr sz="3200" dirty="0" smtClean="0">
              <a:latin typeface="Arial" panose="020B0604020202020204" pitchFamily="34" charset="0"/>
            </a:endParaRPr>
          </a:p>
        </p:txBody>
      </p:sp>
      <p:sp>
        <p:nvSpPr>
          <p:cNvPr id="3" name="Content Placeholder 2"/>
          <p:cNvSpPr>
            <a:spLocks noGrp="1"/>
          </p:cNvSpPr>
          <p:nvPr>
            <p:ph idx="1"/>
          </p:nvPr>
        </p:nvSpPr>
        <p:spPr>
          <a:xfrm>
            <a:off x="838200" y="1825625"/>
            <a:ext cx="5719445" cy="4351655"/>
          </a:xfrm>
        </p:spPr>
        <p:txBody>
          <a:bodyPr/>
          <a:lstStyle/>
          <a:p>
            <a:r>
              <a:rPr lang="en-US" sz="2000" dirty="0"/>
              <a:t>The Incident Response best practice area highlights the importance of putting processes in place to respond to and mitigate the potential impact of security incidents. </a:t>
            </a:r>
            <a:endParaRPr lang="en-US" sz="2000" dirty="0"/>
          </a:p>
          <a:p>
            <a:r>
              <a:rPr lang="en-US" sz="2000" dirty="0"/>
              <a:t>To respond to security incidents promptly, you should identify the key personnel and external resources for incident response and provide them with the right tools so that appropriate responses can be made. </a:t>
            </a:r>
            <a:endParaRPr lang="en-US" sz="2000" dirty="0"/>
          </a:p>
          <a:p>
            <a:r>
              <a:rPr lang="en-US" sz="2000" dirty="0"/>
              <a:t>You should create incident response plans and automate containment of an incident to reduce the response time and impact.</a:t>
            </a:r>
            <a:endParaRPr lang="en-US" sz="2000" dirty="0"/>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a:xfrm>
            <a:off x="3724910" y="6356350"/>
            <a:ext cx="4114800" cy="365125"/>
          </a:xfrm>
        </p:spPr>
        <p:txBody>
          <a:bodyPr/>
          <a:p>
            <a:r>
              <a:rPr lang="en-US" dirty="0"/>
              <a:t>© 2019 Arshdeep Bahga &amp; Vijay Madisetti</a:t>
            </a:r>
            <a:endParaRPr lang="en-US" dirty="0"/>
          </a:p>
        </p:txBody>
      </p:sp>
      <p:pic>
        <p:nvPicPr>
          <p:cNvPr id="6" name="Picture 5" descr="Slide10"/>
          <p:cNvPicPr>
            <a:picLocks noChangeAspect="1"/>
          </p:cNvPicPr>
          <p:nvPr/>
        </p:nvPicPr>
        <p:blipFill>
          <a:blip r:embed="rId1"/>
          <a:stretch>
            <a:fillRect/>
          </a:stretch>
        </p:blipFill>
        <p:spPr>
          <a:xfrm>
            <a:off x="6557645" y="1825625"/>
            <a:ext cx="5558155" cy="2489200"/>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1419186"/>
          </a:xfrm>
          <a:prstGeom prst="rect">
            <a:avLst/>
          </a:prstGeom>
          <a:solidFill>
            <a:srgbClr val="DAF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2" name="Title 1"/>
          <p:cNvSpPr>
            <a:spLocks noGrp="1"/>
          </p:cNvSpPr>
          <p:nvPr>
            <p:ph type="title"/>
          </p:nvPr>
        </p:nvSpPr>
        <p:spPr>
          <a:xfrm>
            <a:off x="838200" y="187325"/>
            <a:ext cx="10515600" cy="1082675"/>
          </a:xfrm>
        </p:spPr>
        <p:txBody>
          <a:bodyPr/>
          <a:lstStyle/>
          <a:p>
            <a:r>
              <a:rPr sz="4000" dirty="0" smtClean="0">
                <a:latin typeface="Arial" panose="020B0604020202020204" pitchFamily="34" charset="0"/>
              </a:rPr>
              <a:t>Recipe for </a:t>
            </a:r>
            <a:r>
              <a:rPr lang="x-none" sz="4000" dirty="0" smtClean="0">
                <a:latin typeface="Arial" panose="020B0604020202020204" pitchFamily="34" charset="0"/>
              </a:rPr>
              <a:t>Security</a:t>
            </a:r>
            <a:r>
              <a:rPr sz="4000" dirty="0" smtClean="0">
                <a:latin typeface="Arial" panose="020B0604020202020204" pitchFamily="34" charset="0"/>
              </a:rPr>
              <a:t> Pillar</a:t>
            </a:r>
            <a:endParaRPr sz="4000" dirty="0" smtClean="0">
              <a:latin typeface="Arial" panose="020B0604020202020204" pitchFamily="34" charset="0"/>
            </a:endParaRPr>
          </a:p>
        </p:txBody>
      </p:sp>
      <p:sp>
        <p:nvSpPr>
          <p:cNvPr id="3" name="Content Placeholder 2"/>
          <p:cNvSpPr>
            <a:spLocks noGrp="1"/>
          </p:cNvSpPr>
          <p:nvPr>
            <p:ph idx="1"/>
          </p:nvPr>
        </p:nvSpPr>
        <p:spPr>
          <a:xfrm>
            <a:off x="838200" y="1825625"/>
            <a:ext cx="5789295" cy="4351655"/>
          </a:xfrm>
        </p:spPr>
        <p:txBody>
          <a:bodyPr>
            <a:noAutofit/>
          </a:bodyPr>
          <a:lstStyle/>
          <a:p>
            <a:r>
              <a:rPr lang="en-US" sz="1500" dirty="0">
                <a:latin typeface="Arial" panose="020B0604020202020204" pitchFamily="34" charset="0"/>
                <a:cs typeface="Arial" panose="020B0604020202020204" pitchFamily="34" charset="0"/>
              </a:rPr>
              <a:t>This recipe uses AWS IAM for securely controlling access to AWS services and resources used by the photo gallery application. </a:t>
            </a:r>
            <a:endParaRPr lang="en-US" sz="1500" dirty="0">
              <a:latin typeface="Arial" panose="020B0604020202020204" pitchFamily="34" charset="0"/>
              <a:cs typeface="Arial" panose="020B0604020202020204" pitchFamily="34" charset="0"/>
            </a:endParaRPr>
          </a:p>
          <a:p>
            <a:r>
              <a:rPr lang="en-US" sz="1500" dirty="0">
                <a:latin typeface="Arial" panose="020B0604020202020204" pitchFamily="34" charset="0"/>
                <a:cs typeface="Arial" panose="020B0604020202020204" pitchFamily="34" charset="0"/>
              </a:rPr>
              <a:t>For user directory and authentication, Amazon Cognito service is used. </a:t>
            </a:r>
            <a:endParaRPr lang="en-US" sz="1500" dirty="0">
              <a:latin typeface="Arial" panose="020B0604020202020204" pitchFamily="34" charset="0"/>
              <a:cs typeface="Arial" panose="020B0604020202020204" pitchFamily="34" charset="0"/>
            </a:endParaRPr>
          </a:p>
          <a:p>
            <a:r>
              <a:rPr lang="en-US" sz="1500" dirty="0">
                <a:latin typeface="Arial" panose="020B0604020202020204" pitchFamily="34" charset="0"/>
                <a:cs typeface="Arial" panose="020B0604020202020204" pitchFamily="34" charset="0"/>
              </a:rPr>
              <a:t>The application is implemented in Python and uses the Flask web framework. </a:t>
            </a:r>
            <a:endParaRPr lang="en-US" sz="1500" dirty="0">
              <a:latin typeface="Arial" panose="020B0604020202020204" pitchFamily="34" charset="0"/>
              <a:cs typeface="Arial" panose="020B0604020202020204" pitchFamily="34" charset="0"/>
            </a:endParaRPr>
          </a:p>
          <a:p>
            <a:r>
              <a:rPr lang="en-US" sz="1500" dirty="0">
                <a:latin typeface="Arial" panose="020B0604020202020204" pitchFamily="34" charset="0"/>
                <a:cs typeface="Arial" panose="020B0604020202020204" pitchFamily="34" charset="0"/>
              </a:rPr>
              <a:t>The application is deployed on an Amazon EC2 instance. </a:t>
            </a:r>
            <a:endParaRPr lang="en-US" sz="1500" dirty="0">
              <a:latin typeface="Arial" panose="020B0604020202020204" pitchFamily="34" charset="0"/>
              <a:cs typeface="Arial" panose="020B0604020202020204" pitchFamily="34" charset="0"/>
            </a:endParaRPr>
          </a:p>
          <a:p>
            <a:r>
              <a:rPr lang="en-US" sz="1500" dirty="0">
                <a:latin typeface="Arial" panose="020B0604020202020204" pitchFamily="34" charset="0"/>
                <a:cs typeface="Arial" panose="020B0604020202020204" pitchFamily="34" charset="0"/>
              </a:rPr>
              <a:t>The photos uploaded to the application are stored in an Amazon S3 bucket. </a:t>
            </a:r>
            <a:endParaRPr lang="en-US" sz="1500" dirty="0">
              <a:latin typeface="Arial" panose="020B0604020202020204" pitchFamily="34" charset="0"/>
              <a:cs typeface="Arial" panose="020B0604020202020204" pitchFamily="34" charset="0"/>
            </a:endParaRPr>
          </a:p>
          <a:p>
            <a:r>
              <a:rPr lang="en-US" sz="1500" dirty="0">
                <a:latin typeface="Arial" panose="020B0604020202020204" pitchFamily="34" charset="0"/>
                <a:cs typeface="Arial" panose="020B0604020202020204" pitchFamily="34" charset="0"/>
              </a:rPr>
              <a:t>The records of photos are maintained in a MySQL database instance on Amazon RDS.</a:t>
            </a:r>
            <a:endParaRPr lang="en-US" sz="1500" dirty="0">
              <a:latin typeface="Arial" panose="020B0604020202020204" pitchFamily="34" charset="0"/>
              <a:cs typeface="Arial" panose="020B0604020202020204" pitchFamily="34" charset="0"/>
            </a:endParaRPr>
          </a:p>
        </p:txBody>
      </p:sp>
      <p:sp>
        <p:nvSpPr>
          <p:cNvPr id="7" name="Rectangle 6"/>
          <p:cNvSpPr/>
          <p:nvPr/>
        </p:nvSpPr>
        <p:spPr>
          <a:xfrm>
            <a:off x="-13179" y="0"/>
            <a:ext cx="203679" cy="6858000"/>
          </a:xfrm>
          <a:prstGeom prst="rect">
            <a:avLst/>
          </a:prstGeom>
          <a:solidFill>
            <a:srgbClr val="FEBD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8" name="Footer Placeholder 7"/>
          <p:cNvSpPr>
            <a:spLocks noGrp="1"/>
          </p:cNvSpPr>
          <p:nvPr>
            <p:ph type="ftr" sz="quarter" idx="11"/>
          </p:nvPr>
        </p:nvSpPr>
        <p:spPr>
          <a:xfrm>
            <a:off x="3724910" y="6356350"/>
            <a:ext cx="4114800" cy="365125"/>
          </a:xfrm>
        </p:spPr>
        <p:txBody>
          <a:bodyPr/>
          <a:p>
            <a:r>
              <a:rPr lang="en-US" dirty="0"/>
              <a:t>© 2019 Arshdeep Bahga &amp; Vijay Madisetti</a:t>
            </a:r>
            <a:endParaRPr lang="en-US" dirty="0"/>
          </a:p>
        </p:txBody>
      </p:sp>
      <p:pic>
        <p:nvPicPr>
          <p:cNvPr id="6" name="Picture 5" descr="Screenshot from 2019-08-15 17-44-26"/>
          <p:cNvPicPr>
            <a:picLocks noChangeAspect="1"/>
          </p:cNvPicPr>
          <p:nvPr/>
        </p:nvPicPr>
        <p:blipFill>
          <a:blip r:embed="rId1"/>
          <a:stretch>
            <a:fillRect/>
          </a:stretch>
        </p:blipFill>
        <p:spPr>
          <a:xfrm>
            <a:off x="7025005" y="1535430"/>
            <a:ext cx="5053965" cy="4820285"/>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5861</Words>
  <Application>WPS Presentation</Application>
  <PresentationFormat>Widescreen</PresentationFormat>
  <Paragraphs>99</Paragraphs>
  <Slides>9</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9</vt:i4>
      </vt:variant>
    </vt:vector>
  </HeadingPairs>
  <TitlesOfParts>
    <vt:vector size="18" baseType="lpstr">
      <vt:lpstr>Arial</vt:lpstr>
      <vt:lpstr>SimSun</vt:lpstr>
      <vt:lpstr>Wingdings</vt:lpstr>
      <vt:lpstr>Calibri</vt:lpstr>
      <vt:lpstr>微软雅黑</vt:lpstr>
      <vt:lpstr>Droid Sans Fallback</vt:lpstr>
      <vt:lpstr>Arial Unicode MS</vt:lpstr>
      <vt:lpstr>Calibri Light</vt:lpstr>
      <vt:lpstr>Office Theme</vt:lpstr>
      <vt:lpstr>PowerPoint 演示文稿</vt:lpstr>
      <vt:lpstr>Security Pillar</vt:lpstr>
      <vt:lpstr>Design Principles for Security Pillar</vt:lpstr>
      <vt:lpstr>Best Practice Area: Identity and Access Management</vt:lpstr>
      <vt:lpstr>Best Practice Area: Detective Controls</vt:lpstr>
      <vt:lpstr>Best Practice Area: Infrastructure Protection</vt:lpstr>
      <vt:lpstr>Best Practice Area: Data Protection</vt:lpstr>
      <vt:lpstr>Best Practice Area: Incident Response</vt:lpstr>
      <vt:lpstr>Recipe for Security Pillar</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WPS Presentation</dc:title>
  <dc:creator>arshdeep</dc:creator>
  <cp:lastModifiedBy>arshdeep</cp:lastModifiedBy>
  <cp:revision>27</cp:revision>
  <dcterms:created xsi:type="dcterms:W3CDTF">2019-08-16T04:03:03Z</dcterms:created>
  <dcterms:modified xsi:type="dcterms:W3CDTF">2019-08-16T04:03:03Z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1033-11.1.0.8392</vt:lpwstr>
  </property>
</Properties>
</file>