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7" r:id="rId3"/>
    <p:sldId id="263" r:id="rId4"/>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r>
              <a:rPr lang="en-US"/>
              <a:t>© 2019 Arshdeep Bahga &amp; Vijay Madisetti</a:t>
            </a:r>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r>
              <a:rPr lang="en-US"/>
              <a:t>© 2019 Arshdeep Bahga &amp; Vijay Madisetti</a:t>
            </a:r>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r>
              <a:rPr lang="en-US"/>
              <a:t>© 2019 Arshdeep Bahga &amp; Vijay Madisetti</a:t>
            </a:r>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2019 Arshdeep Bahga &amp; Vijay Madisetti</a:t>
            </a: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a:t>
            </a:r>
            <a:r>
              <a:rPr lang="x-none" altLang="en-US" sz="5400" dirty="0" smtClean="0">
                <a:solidFill>
                  <a:schemeClr val="accent2"/>
                </a:solidFill>
                <a:latin typeface="Arial" panose="020B0604020202020204" pitchFamily="34" charset="0"/>
                <a:cs typeface="Arial" panose="020B0604020202020204" pitchFamily="34" charset="0"/>
              </a:rPr>
              <a:t>6</a:t>
            </a:r>
            <a:endParaRPr lang="x-none" altLang="en-US"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475448" y="3176022"/>
            <a:ext cx="6908800" cy="64516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Relational (SQL) Databases</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x-none" altLang="en-US" dirty="0" smtClean="0">
                <a:latin typeface="+mn-lt"/>
              </a:rPr>
              <a:t>Mapping ER Model to Relational Model</a:t>
            </a:r>
            <a:endParaRPr lang="x-none" altLang="en-US" dirty="0" smtClean="0">
              <a:latin typeface="+mn-lt"/>
            </a:endParaRPr>
          </a:p>
        </p:txBody>
      </p:sp>
      <p:sp>
        <p:nvSpPr>
          <p:cNvPr id="3" name="Content Placeholder 2"/>
          <p:cNvSpPr>
            <a:spLocks noGrp="1"/>
          </p:cNvSpPr>
          <p:nvPr>
            <p:ph idx="1"/>
          </p:nvPr>
        </p:nvSpPr>
        <p:spPr>
          <a:xfrm>
            <a:off x="838200" y="1825625"/>
            <a:ext cx="10687050" cy="4351338"/>
          </a:xfrm>
        </p:spPr>
        <p:txBody>
          <a:bodyPr>
            <a:noAutofit/>
          </a:bodyPr>
          <a:lstStyle/>
          <a:p>
            <a:pPr marL="0" indent="0">
              <a:buNone/>
            </a:pPr>
            <a:r>
              <a:rPr lang="en-US" sz="1800" dirty="0">
                <a:latin typeface="Arial" panose="020B0604020202020204" pitchFamily="34" charset="0"/>
                <a:cs typeface="Arial" panose="020B0604020202020204" pitchFamily="34" charset="0"/>
              </a:rPr>
              <a:t>To map the ER model represented in the ER diagram to a relational model, we follow the following rules:</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For each regular entity in the ER model, create a relation (table).</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Make the attributes of the entity as the attributes of the table (or columns in a table). Choose one of the key attributes of the entity as the primary key for the relation.</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For 1:1 relationship between two entities (say P and Q), include as a foreign key in one of the relations, say the relation for entity P, the primary key of the other relation Q.</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For 1:N relationship between two entities (say R and S), include as a foreign key in relation for entity S (where S is the entity on the N side of the relationship), the primary key of relation for entity R.</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For a M:N relationship between two entities (say U and V), create a new relation and in that relation include as foreign keys, the primary keys of the relations for entities U and V. If the M:N relationship has any simple attributes, include those as well in the new relation.</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x-none" altLang="en-US" dirty="0" smtClean="0">
                <a:latin typeface="+mn-lt"/>
              </a:rPr>
              <a:t>SQL statements for creating tables</a:t>
            </a:r>
            <a:endParaRPr lang="x-none" altLang="en-US" dirty="0" smtClean="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
        <p:nvSpPr>
          <p:cNvPr id="10" name="Text Box 9"/>
          <p:cNvSpPr txBox="1"/>
          <p:nvPr/>
        </p:nvSpPr>
        <p:spPr>
          <a:xfrm>
            <a:off x="1939925" y="1840230"/>
            <a:ext cx="8838565" cy="4184650"/>
          </a:xfrm>
          <a:prstGeom prst="rect">
            <a:avLst/>
          </a:prstGeom>
          <a:noFill/>
        </p:spPr>
        <p:txBody>
          <a:bodyPr wrap="square" rtlCol="0" anchor="t">
            <a:spAutoFit/>
          </a:bodyPr>
          <a:p>
            <a:r>
              <a:rPr lang="en-US" sz="1400">
                <a:latin typeface="Courier New" panose="02070309020205020404" charset="0"/>
                <a:cs typeface="Courier New" panose="02070309020205020404" charset="0"/>
              </a:rPr>
              <a:t>CREATE TABLE department(</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number varchar(50) NOT NULL PRIMARY KEY,</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name varchar(200) NULL</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CREATE TABLE employee (</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number varchar(100) NOT NULL PRIMARY KEY,</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name varchar(100) NOT NULL,</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salary varchar(20) NOT NULL,</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department_id varchar(20) REFERENCES department (number),</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CREATE TABLE project (</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number varchar(20) NOT NULL PRIMARY KEY,</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name varchar(100) NOT NULL</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CREATE TABLE workson (</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id INT(6) UNSIGNED AUTO_INCREMENT PRIMARY KEY,</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employee_id varchar(20) NOT NULL REFERENCES employee (number),</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project_id varchar(20) NOT NULL REFERENCES project (number)</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a:t>
            </a:r>
            <a:endParaRPr lang="en-US" sz="1400">
              <a:latin typeface="Courier New" panose="02070309020205020404" charset="0"/>
              <a:cs typeface="Courier New" panose="0207030902020502040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normAutofit fontScale="90000"/>
          </a:bodyPr>
          <a:lstStyle/>
          <a:p>
            <a:r>
              <a:rPr lang="x-none" altLang="en-US" dirty="0" smtClean="0">
                <a:latin typeface="+mn-lt"/>
              </a:rPr>
              <a:t>SQL statements for inserting data into tables</a:t>
            </a:r>
            <a:endParaRPr lang="x-none" altLang="en-US" dirty="0" smtClean="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
        <p:nvSpPr>
          <p:cNvPr id="10" name="Text Box 9"/>
          <p:cNvSpPr txBox="1"/>
          <p:nvPr/>
        </p:nvSpPr>
        <p:spPr>
          <a:xfrm>
            <a:off x="1939925" y="1840230"/>
            <a:ext cx="8838565" cy="1814830"/>
          </a:xfrm>
          <a:prstGeom prst="rect">
            <a:avLst/>
          </a:prstGeom>
          <a:noFill/>
        </p:spPr>
        <p:txBody>
          <a:bodyPr wrap="square" rtlCol="0" anchor="t">
            <a:spAutoFit/>
          </a:bodyPr>
          <a:p>
            <a:r>
              <a:rPr lang="en-US" sz="1400">
                <a:latin typeface="Courier New" panose="02070309020205020404" charset="0"/>
                <a:cs typeface="Courier New" panose="02070309020205020404" charset="0"/>
              </a:rPr>
              <a:t>INSERT INTO department VALUES ("1001", "ECE");</a:t>
            </a:r>
            <a:endParaRPr lang="en-US" sz="1400">
              <a:latin typeface="Courier New" panose="02070309020205020404" charset="0"/>
              <a:cs typeface="Courier New" panose="02070309020205020404" charset="0"/>
            </a:endParaRPr>
          </a:p>
          <a:p>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INSERT INTO employee (number, name, salary,department_id) VALUES ("5001",</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"Alex", "50000", "1001");</a:t>
            </a:r>
            <a:endParaRPr lang="en-US" sz="1400">
              <a:latin typeface="Courier New" panose="02070309020205020404" charset="0"/>
              <a:cs typeface="Courier New" panose="02070309020205020404" charset="0"/>
            </a:endParaRPr>
          </a:p>
          <a:p>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INSERT INTO project VALUES ("201", "Cloud");</a:t>
            </a:r>
            <a:endParaRPr lang="en-US" sz="1400">
              <a:latin typeface="Courier New" panose="02070309020205020404" charset="0"/>
              <a:cs typeface="Courier New" panose="02070309020205020404" charset="0"/>
            </a:endParaRPr>
          </a:p>
          <a:p>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INSERT INTO workson(employee_id,project_id) VALUES ("5001", "201");</a:t>
            </a:r>
            <a:endParaRPr lang="en-US" sz="1400">
              <a:latin typeface="Courier New" panose="02070309020205020404" charset="0"/>
              <a:cs typeface="Courier New" panose="0207030902020502040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x-none" altLang="en-US" dirty="0" smtClean="0">
                <a:latin typeface="+mn-lt"/>
              </a:rPr>
              <a:t>SQL statements for querying tables</a:t>
            </a:r>
            <a:endParaRPr lang="x-none" altLang="en-US" dirty="0" smtClean="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
        <p:nvSpPr>
          <p:cNvPr id="10" name="Text Box 9"/>
          <p:cNvSpPr txBox="1"/>
          <p:nvPr/>
        </p:nvSpPr>
        <p:spPr>
          <a:xfrm>
            <a:off x="1939925" y="1840230"/>
            <a:ext cx="8838565" cy="2676525"/>
          </a:xfrm>
          <a:prstGeom prst="rect">
            <a:avLst/>
          </a:prstGeom>
          <a:noFill/>
        </p:spPr>
        <p:txBody>
          <a:bodyPr wrap="square" rtlCol="0" anchor="t">
            <a:spAutoFit/>
          </a:bodyPr>
          <a:p>
            <a:r>
              <a:rPr lang="en-US" sz="1400">
                <a:latin typeface="Courier New" panose="02070309020205020404" charset="0"/>
                <a:cs typeface="Courier New" panose="02070309020205020404" charset="0"/>
              </a:rPr>
              <a:t># Retrieve all employees</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SELECT * FROM employee;</a:t>
            </a:r>
            <a:endParaRPr lang="en-US" sz="1400">
              <a:latin typeface="Courier New" panose="02070309020205020404" charset="0"/>
              <a:cs typeface="Courier New" panose="02070309020205020404" charset="0"/>
            </a:endParaRPr>
          </a:p>
          <a:p>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 Retrieve top 3 employees with highest salary</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SELECT * FROM employee ORDER BY salary DESC LIMIT 3;</a:t>
            </a:r>
            <a:endParaRPr lang="en-US" sz="1400">
              <a:latin typeface="Courier New" panose="02070309020205020404" charset="0"/>
              <a:cs typeface="Courier New" panose="02070309020205020404" charset="0"/>
            </a:endParaRPr>
          </a:p>
          <a:p>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 Retrieve all employees in department ’ECE’</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SELECT e.name, e.number, d.name FROM employee e, department d WHERE d.name=’ECE’ ;</a:t>
            </a:r>
            <a:endParaRPr lang="en-US" sz="1400">
              <a:latin typeface="Courier New" panose="02070309020205020404" charset="0"/>
              <a:cs typeface="Courier New" panose="02070309020205020404" charset="0"/>
            </a:endParaRPr>
          </a:p>
          <a:p>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 Count the number of employees working on ’IoT’ project</a:t>
            </a:r>
            <a:endParaRPr lang="en-US" sz="1400">
              <a:latin typeface="Courier New" panose="02070309020205020404" charset="0"/>
              <a:cs typeface="Courier New" panose="02070309020205020404" charset="0"/>
            </a:endParaRPr>
          </a:p>
          <a:p>
            <a:r>
              <a:rPr lang="en-US" sz="1400">
                <a:latin typeface="Courier New" panose="02070309020205020404" charset="0"/>
                <a:cs typeface="Courier New" panose="02070309020205020404" charset="0"/>
              </a:rPr>
              <a:t>SELECT COUNT(*) FROM project p, workson w WHERE p.name=’IoT’ ;</a:t>
            </a:r>
            <a:endParaRPr lang="en-US" sz="1400">
              <a:latin typeface="Courier New" panose="02070309020205020404" charset="0"/>
              <a:cs typeface="Courier New" panose="0207030902020502040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normAutofit fontScale="90000"/>
          </a:bodyPr>
          <a:lstStyle/>
          <a:p>
            <a:r>
              <a:rPr lang="x-none" altLang="en-US" dirty="0" smtClean="0">
                <a:latin typeface="+mn-lt"/>
              </a:rPr>
              <a:t>Amazon Relational Database Service (RDS)</a:t>
            </a:r>
            <a:endParaRPr lang="x-none" altLang="en-US" dirty="0" smtClean="0">
              <a:latin typeface="+mn-lt"/>
            </a:endParaRPr>
          </a:p>
        </p:txBody>
      </p:sp>
      <p:sp>
        <p:nvSpPr>
          <p:cNvPr id="3" name="Content Placeholder 2"/>
          <p:cNvSpPr>
            <a:spLocks noGrp="1"/>
          </p:cNvSpPr>
          <p:nvPr>
            <p:ph idx="1"/>
          </p:nvPr>
        </p:nvSpPr>
        <p:spPr>
          <a:xfrm>
            <a:off x="838200" y="1825625"/>
            <a:ext cx="10687050" cy="4351338"/>
          </a:xfrm>
        </p:spPr>
        <p:txBody>
          <a:bodyPr>
            <a:noAutofit/>
          </a:bodyPr>
          <a:lstStyle/>
          <a:p>
            <a:r>
              <a:rPr lang="en-US" sz="2000" dirty="0">
                <a:latin typeface="Arial" panose="020B0604020202020204" pitchFamily="34" charset="0"/>
                <a:cs typeface="Arial" panose="020B0604020202020204" pitchFamily="34" charset="0"/>
              </a:rPr>
              <a:t>Amazon Relational Database Service (RDS) is a web service that makes it easy to set up, operate, and scale a relational database in the cloud.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benefit of using a managed relational database service such as RDS over your own on-premises database server or a database server running on a cloud instance (such as MySQL database server on running on EC2), is that with a managed service, you do not need to worry about operating system installation and patches, software installation, database engine patches, server maintenance, scalability, and backups.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RDS service takes care of all these tasks while you can focus on your application development.</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RDS supports various database engines, including Amazon Aurora, MySQL, MariaDB,PostgreSQL, Oracle, and Microsoft SQL Server.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RDS supports two licensing models: License Included and Bring Your Own License (BYOL).</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normAutofit/>
          </a:bodyPr>
          <a:lstStyle/>
          <a:p>
            <a:r>
              <a:rPr lang="x-none" altLang="en-US" dirty="0" smtClean="0">
                <a:latin typeface="+mn-lt"/>
              </a:rPr>
              <a:t>RDS Multi-AZ Deployments</a:t>
            </a:r>
            <a:endParaRPr lang="x-none" altLang="en-US" dirty="0" smtClean="0">
              <a:latin typeface="+mn-lt"/>
            </a:endParaRPr>
          </a:p>
        </p:txBody>
      </p:sp>
      <p:sp>
        <p:nvSpPr>
          <p:cNvPr id="3" name="Content Placeholder 2"/>
          <p:cNvSpPr>
            <a:spLocks noGrp="1"/>
          </p:cNvSpPr>
          <p:nvPr>
            <p:ph idx="1"/>
          </p:nvPr>
        </p:nvSpPr>
        <p:spPr>
          <a:xfrm>
            <a:off x="838200" y="1825625"/>
            <a:ext cx="10687050" cy="4351338"/>
          </a:xfrm>
        </p:spPr>
        <p:txBody>
          <a:bodyPr>
            <a:noAutofit/>
          </a:bodyPr>
          <a:lstStyle/>
          <a:p>
            <a:r>
              <a:rPr lang="en-US" sz="2000" dirty="0">
                <a:latin typeface="Arial" panose="020B0604020202020204" pitchFamily="34" charset="0"/>
                <a:cs typeface="Arial" panose="020B0604020202020204" pitchFamily="34" charset="0"/>
              </a:rPr>
              <a:t>RDS supports Multi-AZ deployments where a database cluster can be created that spans across multiple Availability Zones.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If you choose the Multi-AZ deployment option while creating a DB instance, RDS creates a replica in a different availability zone to provide data redundancy, eliminate I/O freezes, and minimize latency spikes during system backups.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 primary instance is created in one availability zone, and a secondary instance is created in another availability zone.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RDS automatically replicates data from the primary instance to the secondary instance using synchronous replication.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RDS provides automatic failovers and switches over the primary DB instance automatically in the case of a failover event such as an availability zone outage, failure of the primary DB instance, change in server type of DB instance, operating system patching of DB instance in progress, or when a manual failover of the DB instance is initiated.</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normAutofit/>
          </a:bodyPr>
          <a:lstStyle/>
          <a:p>
            <a:r>
              <a:rPr lang="x-none" altLang="en-US" dirty="0" smtClean="0">
                <a:latin typeface="+mn-lt"/>
              </a:rPr>
              <a:t>RDS Scaling	</a:t>
            </a:r>
            <a:endParaRPr lang="x-none" altLang="en-US" dirty="0" smtClean="0">
              <a:latin typeface="+mn-lt"/>
            </a:endParaRPr>
          </a:p>
        </p:txBody>
      </p:sp>
      <p:sp>
        <p:nvSpPr>
          <p:cNvPr id="3" name="Content Placeholder 2"/>
          <p:cNvSpPr>
            <a:spLocks noGrp="1"/>
          </p:cNvSpPr>
          <p:nvPr>
            <p:ph idx="1"/>
          </p:nvPr>
        </p:nvSpPr>
        <p:spPr>
          <a:xfrm>
            <a:off x="838200" y="1825625"/>
            <a:ext cx="10687050" cy="4351338"/>
          </a:xfrm>
        </p:spPr>
        <p:txBody>
          <a:bodyPr>
            <a:noAutofit/>
          </a:bodyPr>
          <a:lstStyle/>
          <a:p>
            <a:r>
              <a:rPr lang="en-US" sz="2000" dirty="0">
                <a:latin typeface="Arial" panose="020B0604020202020204" pitchFamily="34" charset="0"/>
                <a:cs typeface="Arial" panose="020B0604020202020204" pitchFamily="34" charset="0"/>
              </a:rPr>
              <a:t>RDS databases can be scaled either vertically or horizontally.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In vertical scaling, you can choose a different DB instance size/class to scale-up or scale-down a database based on the application’s workload requirements.</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Horizontal scaling of a database can be achieved with sharding or read replicas.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Sharding involves partitioning a large database into multiple database instances or shards. When sharding is used, the application needs to be aware of how the data is partitioned to route the queries to the correct shard.</a:t>
            </a:r>
            <a:endParaRPr lang="en-US" sz="2000" dirty="0">
              <a:latin typeface="Arial" panose="020B0604020202020204" pitchFamily="34" charset="0"/>
              <a:cs typeface="Arial" panose="020B0604020202020204" pitchFamily="34" charset="0"/>
            </a:endParaRPr>
          </a:p>
          <a:p>
            <a:r>
              <a:rPr lang="x-none" sz="2000" dirty="0">
                <a:latin typeface="Arial" panose="020B0604020202020204" pitchFamily="34" charset="0"/>
                <a:cs typeface="Arial" panose="020B0604020202020204" pitchFamily="34" charset="0"/>
              </a:rPr>
              <a:t>When using </a:t>
            </a:r>
            <a:r>
              <a:rPr lang="en-US" sz="2000" dirty="0">
                <a:latin typeface="Arial" panose="020B0604020202020204" pitchFamily="34" charset="0"/>
                <a:cs typeface="Arial" panose="020B0604020202020204" pitchFamily="34" charset="0"/>
              </a:rPr>
              <a:t>read replicas</a:t>
            </a:r>
            <a:r>
              <a:rPr lang="x-none" altLang="en-US" sz="2000" dirty="0">
                <a:latin typeface="Arial" panose="020B0604020202020204" pitchFamily="34" charset="0"/>
                <a:cs typeface="Arial" panose="020B0604020202020204" pitchFamily="34" charset="0"/>
              </a:rPr>
              <a:t>, a</a:t>
            </a:r>
            <a:r>
              <a:rPr lang="en-US" sz="2000" dirty="0">
                <a:latin typeface="Arial" panose="020B0604020202020204" pitchFamily="34" charset="0"/>
                <a:cs typeface="Arial" panose="020B0604020202020204" pitchFamily="34" charset="0"/>
              </a:rPr>
              <a:t>ll the write transactions go to a primary database, and the read transactions are served from the read replicas.</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normAutofit/>
          </a:bodyPr>
          <a:lstStyle/>
          <a:p>
            <a:r>
              <a:rPr lang="x-none" altLang="en-US" dirty="0" smtClean="0">
                <a:latin typeface="+mn-lt"/>
              </a:rPr>
              <a:t>Case Study: Photo Gallery Application</a:t>
            </a:r>
            <a:endParaRPr lang="x-none" altLang="en-US" dirty="0" smtClean="0">
              <a:latin typeface="+mn-lt"/>
            </a:endParaRPr>
          </a:p>
        </p:txBody>
      </p:sp>
      <p:sp>
        <p:nvSpPr>
          <p:cNvPr id="3" name="Content Placeholder 2"/>
          <p:cNvSpPr>
            <a:spLocks noGrp="1"/>
          </p:cNvSpPr>
          <p:nvPr>
            <p:ph idx="1"/>
          </p:nvPr>
        </p:nvSpPr>
        <p:spPr>
          <a:xfrm>
            <a:off x="838200" y="1825625"/>
            <a:ext cx="4481195" cy="4351655"/>
          </a:xfrm>
        </p:spPr>
        <p:txBody>
          <a:bodyPr>
            <a:noAutofit/>
          </a:bodyPr>
          <a:lstStyle/>
          <a:p>
            <a:r>
              <a:rPr lang="en-US" sz="1800" dirty="0">
                <a:latin typeface="Arial" panose="020B0604020202020204" pitchFamily="34" charset="0"/>
                <a:cs typeface="Arial" panose="020B0604020202020204" pitchFamily="34" charset="0"/>
              </a:rPr>
              <a:t>The application is implemented in Python and uses the Flask web framework.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Flask application is deployed on an Amazon EC2 instance.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Photos uploaded to the application are stored in an Amazon S3 bucket.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records of photos are maintained in a MySQL database instance on Amazon RDS.</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pic>
        <p:nvPicPr>
          <p:cNvPr id="5" name="Picture 4" descr="Screenshot from 2019-08-16 12-58-04"/>
          <p:cNvPicPr>
            <a:picLocks noChangeAspect="1"/>
          </p:cNvPicPr>
          <p:nvPr/>
        </p:nvPicPr>
        <p:blipFill>
          <a:blip r:embed="rId1"/>
          <a:stretch>
            <a:fillRect/>
          </a:stretch>
        </p:blipFill>
        <p:spPr>
          <a:xfrm>
            <a:off x="5419090" y="1716405"/>
            <a:ext cx="6529705" cy="391477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normAutofit/>
          </a:bodyPr>
          <a:lstStyle/>
          <a:p>
            <a:r>
              <a:rPr lang="x-none" altLang="en-US" dirty="0" smtClean="0">
                <a:latin typeface="+mn-lt"/>
              </a:rPr>
              <a:t>Amazon Redshift</a:t>
            </a:r>
            <a:endParaRPr lang="x-none" altLang="en-US" dirty="0" smtClean="0">
              <a:latin typeface="+mn-lt"/>
            </a:endParaRPr>
          </a:p>
        </p:txBody>
      </p:sp>
      <p:sp>
        <p:nvSpPr>
          <p:cNvPr id="3" name="Content Placeholder 2"/>
          <p:cNvSpPr>
            <a:spLocks noGrp="1"/>
          </p:cNvSpPr>
          <p:nvPr>
            <p:ph idx="1"/>
          </p:nvPr>
        </p:nvSpPr>
        <p:spPr>
          <a:xfrm>
            <a:off x="838200" y="1825625"/>
            <a:ext cx="10687050" cy="4351338"/>
          </a:xfrm>
        </p:spPr>
        <p:txBody>
          <a:bodyPr>
            <a:noAutofit/>
          </a:bodyPr>
          <a:lstStyle/>
          <a:p>
            <a:r>
              <a:rPr lang="en-US" sz="2000" dirty="0">
                <a:latin typeface="Arial" panose="020B0604020202020204" pitchFamily="34" charset="0"/>
                <a:cs typeface="Arial" panose="020B0604020202020204" pitchFamily="34" charset="0"/>
              </a:rPr>
              <a:t>Amazon Redshift is a fast, massive-scale fully managed data warehouse service.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Redshift is designed for OLAP use cases and specializes in handling queries on datasets of sizes up to a petabyte or more through the use of a Massively Parallel Processing (MPP) architecture, which parallelizes SQL queries across all resources in the Redshift cluster.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Redshift provides columnar storage and advanced data compression, which enable fast searches on keys.</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 Redshift data warehouse comprises </a:t>
            </a:r>
            <a:r>
              <a:rPr lang="en-US" sz="2000" b="1" dirty="0">
                <a:latin typeface="Arial" panose="020B0604020202020204" pitchFamily="34" charset="0"/>
                <a:cs typeface="Arial" panose="020B0604020202020204" pitchFamily="34" charset="0"/>
              </a:rPr>
              <a:t>clusters </a:t>
            </a:r>
            <a:r>
              <a:rPr lang="en-US" sz="2000" dirty="0">
                <a:latin typeface="Arial" panose="020B0604020202020204" pitchFamily="34" charset="0"/>
                <a:cs typeface="Arial" panose="020B0604020202020204" pitchFamily="34" charset="0"/>
              </a:rPr>
              <a:t>which include a collection of </a:t>
            </a:r>
            <a:r>
              <a:rPr lang="en-US" sz="2000" b="1" dirty="0">
                <a:latin typeface="Arial" panose="020B0604020202020204" pitchFamily="34" charset="0"/>
                <a:cs typeface="Arial" panose="020B0604020202020204" pitchFamily="34" charset="0"/>
              </a:rPr>
              <a:t>nodes</a:t>
            </a:r>
            <a:r>
              <a:rPr lang="en-US"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Redshift supports six node types (including dc1.large, dc2.large, dc1.8xlarge, dc2.8xlarge, ds2.xlarge and ds2.8xlarge) and a cluster can have upto a maximum of 128 nodes.</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normAutofit/>
          </a:bodyPr>
          <a:lstStyle/>
          <a:p>
            <a:r>
              <a:rPr lang="x-none" altLang="en-US" dirty="0" smtClean="0">
                <a:latin typeface="+mn-lt"/>
              </a:rPr>
              <a:t>Redshift D</a:t>
            </a:r>
            <a:r>
              <a:rPr lang="en-US" dirty="0">
                <a:latin typeface="Arial" panose="020B0604020202020204" pitchFamily="34" charset="0"/>
                <a:cs typeface="Arial" panose="020B0604020202020204" pitchFamily="34" charset="0"/>
                <a:sym typeface="+mn-ea"/>
              </a:rPr>
              <a:t>istribution </a:t>
            </a:r>
            <a:r>
              <a:rPr lang="x-none" altLang="en-US" dirty="0">
                <a:latin typeface="Arial" panose="020B0604020202020204" pitchFamily="34" charset="0"/>
                <a:cs typeface="Arial" panose="020B0604020202020204" pitchFamily="34" charset="0"/>
                <a:sym typeface="+mn-ea"/>
              </a:rPr>
              <a:t>S</a:t>
            </a:r>
            <a:r>
              <a:rPr lang="en-US" dirty="0">
                <a:latin typeface="Arial" panose="020B0604020202020204" pitchFamily="34" charset="0"/>
                <a:cs typeface="Arial" panose="020B0604020202020204" pitchFamily="34" charset="0"/>
                <a:sym typeface="+mn-ea"/>
              </a:rPr>
              <a:t>trategies</a:t>
            </a:r>
            <a:endParaRPr lang="x-none" altLang="en-US" dirty="0" smtClean="0">
              <a:latin typeface="+mn-lt"/>
            </a:endParaRPr>
          </a:p>
        </p:txBody>
      </p:sp>
      <p:sp>
        <p:nvSpPr>
          <p:cNvPr id="3" name="Content Placeholder 2"/>
          <p:cNvSpPr>
            <a:spLocks noGrp="1"/>
          </p:cNvSpPr>
          <p:nvPr>
            <p:ph idx="1"/>
          </p:nvPr>
        </p:nvSpPr>
        <p:spPr>
          <a:xfrm>
            <a:off x="838200" y="1825625"/>
            <a:ext cx="10687050" cy="4351338"/>
          </a:xfrm>
        </p:spPr>
        <p:txBody>
          <a:bodyPr>
            <a:noAutofit/>
          </a:bodyPr>
          <a:lstStyle/>
          <a:p>
            <a:r>
              <a:rPr lang="en-US" sz="2000" dirty="0">
                <a:latin typeface="Arial" panose="020B0604020202020204" pitchFamily="34" charset="0"/>
                <a:cs typeface="Arial" panose="020B0604020202020204" pitchFamily="34" charset="0"/>
              </a:rPr>
              <a:t>A Redshift cluster can have one or more databases where each database can have multiple tables. Each compute node is partitioned into slices, and each slice is allocated a portion of the node’s memory and disk space. The leader node manages the distribution of data to slices</a:t>
            </a:r>
            <a:r>
              <a:rPr lang="x-none" altLang="en-US" sz="2000" dirty="0">
                <a:latin typeface="Arial" panose="020B0604020202020204" pitchFamily="34" charset="0"/>
                <a:cs typeface="Arial" panose="020B0604020202020204" pitchFamily="34" charset="0"/>
              </a:rPr>
              <a:t>.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Redshift supports three distribution strategies:</a:t>
            </a:r>
            <a:endParaRPr lang="en-US" sz="200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Even distribution in which rows are distributed across the slices in a round-robin fashion,</a:t>
            </a:r>
            <a:endParaRPr lang="en-US" sz="171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Key distribution in which rows are distributed based on the values in one column, and</a:t>
            </a:r>
            <a:endParaRPr lang="en-US" sz="1710" dirty="0">
              <a:latin typeface="Arial" panose="020B0604020202020204" pitchFamily="34" charset="0"/>
              <a:cs typeface="Arial" panose="020B0604020202020204" pitchFamily="34" charset="0"/>
            </a:endParaRPr>
          </a:p>
          <a:p>
            <a:pPr lvl="1"/>
            <a:r>
              <a:rPr lang="en-US" sz="1710" dirty="0">
                <a:latin typeface="Arial" panose="020B0604020202020204" pitchFamily="34" charset="0"/>
                <a:cs typeface="Arial" panose="020B0604020202020204" pitchFamily="34" charset="0"/>
              </a:rPr>
              <a:t>All distribution on which a full copy of the data is distributed to every node.</a:t>
            </a:r>
            <a:endParaRPr lang="en-US" sz="171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smtClean="0">
                <a:latin typeface="Arial" panose="020B0604020202020204" pitchFamily="34" charset="0"/>
              </a:rPr>
              <a:t>Overview</a:t>
            </a:r>
            <a:endParaRPr lang="x-none" altLang="en-US"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400" dirty="0"/>
              <a:t>MySQL</a:t>
            </a:r>
            <a:endParaRPr lang="en-US" sz="2400" dirty="0"/>
          </a:p>
          <a:p>
            <a:r>
              <a:rPr lang="en-US" sz="2400" dirty="0"/>
              <a:t>Amazon RDS</a:t>
            </a:r>
            <a:endParaRPr lang="en-US" sz="2400" dirty="0"/>
          </a:p>
          <a:p>
            <a:r>
              <a:rPr lang="en-US" sz="2400" dirty="0"/>
              <a:t>Amazon Redshift</a:t>
            </a:r>
            <a:endParaRPr lang="en-US" sz="2400" dirty="0"/>
          </a:p>
          <a:p>
            <a:r>
              <a:rPr lang="en-US" sz="2400" dirty="0"/>
              <a:t>Amazon ElastiCache</a:t>
            </a: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normAutofit/>
          </a:bodyPr>
          <a:lstStyle/>
          <a:p>
            <a:r>
              <a:rPr dirty="0"/>
              <a:t>Amazon ElastiCache</a:t>
            </a:r>
            <a:endParaRPr dirty="0"/>
          </a:p>
        </p:txBody>
      </p:sp>
      <p:sp>
        <p:nvSpPr>
          <p:cNvPr id="3" name="Content Placeholder 2"/>
          <p:cNvSpPr>
            <a:spLocks noGrp="1"/>
          </p:cNvSpPr>
          <p:nvPr>
            <p:ph idx="1"/>
          </p:nvPr>
        </p:nvSpPr>
        <p:spPr>
          <a:xfrm>
            <a:off x="838200" y="1825625"/>
            <a:ext cx="6791325" cy="4351655"/>
          </a:xfrm>
        </p:spPr>
        <p:txBody>
          <a:bodyPr>
            <a:noAutofit/>
          </a:bodyPr>
          <a:lstStyle/>
          <a:p>
            <a:r>
              <a:rPr sz="2000" dirty="0">
                <a:latin typeface="Arial" panose="020B0604020202020204" pitchFamily="34" charset="0"/>
                <a:cs typeface="Arial" panose="020B0604020202020204" pitchFamily="34" charset="0"/>
              </a:rPr>
              <a:t>Amazon ElastiCache is a managed service that makes it easier to launch, manage, and scale a distributed in-memory cache in the AWS cloud. </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With ElastiCache, you can set up an in-memory caching environment to improve the response time of your cloud applications by caching frequently-used data.</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In-Memory cache stores frequently accessed data items in memory and improves the application performance, as fetching a cached data item from an in-memory cache is must faster than a database read query.</a:t>
            </a:r>
            <a:endParaRPr sz="2000" dirty="0">
              <a:latin typeface="Arial" panose="020B0604020202020204" pitchFamily="34" charset="0"/>
              <a:cs typeface="Arial" panose="020B0604020202020204" pitchFamily="34" charset="0"/>
            </a:endParaRPr>
          </a:p>
          <a:p>
            <a:r>
              <a:rPr sz="2000" dirty="0">
                <a:latin typeface="Arial" panose="020B0604020202020204" pitchFamily="34" charset="0"/>
                <a:cs typeface="Arial" panose="020B0604020202020204" pitchFamily="34" charset="0"/>
              </a:rPr>
              <a:t>ElastiCache works with both the Redis and Memcached engines.</a:t>
            </a:r>
            <a:endParaRPr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pic>
        <p:nvPicPr>
          <p:cNvPr id="5" name="Picture 4" descr="Screenshot from 2019-08-16 13-02-24"/>
          <p:cNvPicPr>
            <a:picLocks noChangeAspect="1"/>
          </p:cNvPicPr>
          <p:nvPr/>
        </p:nvPicPr>
        <p:blipFill>
          <a:blip r:embed="rId1"/>
          <a:stretch>
            <a:fillRect/>
          </a:stretch>
        </p:blipFill>
        <p:spPr>
          <a:xfrm>
            <a:off x="7741920" y="1444625"/>
            <a:ext cx="4381500" cy="507301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Relational Databases</a:t>
            </a:r>
            <a:endParaRPr lang="en-US" dirty="0">
              <a:latin typeface="+mn-lt"/>
            </a:endParaRPr>
          </a:p>
        </p:txBody>
      </p:sp>
      <p:sp>
        <p:nvSpPr>
          <p:cNvPr id="3" name="Content Placeholder 2"/>
          <p:cNvSpPr>
            <a:spLocks noGrp="1"/>
          </p:cNvSpPr>
          <p:nvPr>
            <p:ph idx="1"/>
          </p:nvPr>
        </p:nvSpPr>
        <p:spPr>
          <a:xfrm>
            <a:off x="838200" y="1825625"/>
            <a:ext cx="10515600" cy="4351338"/>
          </a:xfrm>
        </p:spPr>
        <p:txBody>
          <a:bodyPr>
            <a:noAutofit/>
          </a:bodyPr>
          <a:lstStyle/>
          <a:p>
            <a:r>
              <a:rPr lang="en-US" sz="2000" dirty="0"/>
              <a:t>A relational database is database that conforms to the relational model that was </a:t>
            </a:r>
            <a:r>
              <a:rPr lang="en-US" sz="2000" dirty="0" smtClean="0"/>
              <a:t>popularized by </a:t>
            </a:r>
            <a:r>
              <a:rPr lang="en-US" sz="2000" dirty="0"/>
              <a:t>Edgar </a:t>
            </a:r>
            <a:r>
              <a:rPr lang="en-US" sz="2000" dirty="0" err="1"/>
              <a:t>Codd</a:t>
            </a:r>
            <a:r>
              <a:rPr lang="en-US" sz="2000" dirty="0"/>
              <a:t> in 1970. </a:t>
            </a:r>
            <a:endParaRPr lang="en-US" sz="2000" dirty="0" smtClean="0"/>
          </a:p>
          <a:p>
            <a:r>
              <a:rPr lang="en-US" sz="2000" dirty="0" smtClean="0"/>
              <a:t>The </a:t>
            </a:r>
            <a:r>
              <a:rPr lang="en-US" sz="2000" dirty="0"/>
              <a:t>12 rules that </a:t>
            </a:r>
            <a:r>
              <a:rPr lang="en-US" sz="2000" dirty="0" err="1"/>
              <a:t>Codd</a:t>
            </a:r>
            <a:r>
              <a:rPr lang="en-US" sz="2000" dirty="0"/>
              <a:t> introduced for relational databases </a:t>
            </a:r>
            <a:r>
              <a:rPr lang="en-US" sz="2000" dirty="0" smtClean="0"/>
              <a:t>include:</a:t>
            </a:r>
            <a:endParaRPr lang="en-US" sz="2000" dirty="0" smtClean="0"/>
          </a:p>
          <a:p>
            <a:pPr lvl="1"/>
            <a:r>
              <a:rPr lang="en-US" sz="1600" dirty="0"/>
              <a:t>Information rule</a:t>
            </a:r>
            <a:endParaRPr lang="en-US" sz="1600" dirty="0"/>
          </a:p>
          <a:p>
            <a:pPr lvl="1"/>
            <a:r>
              <a:rPr lang="en-US" sz="1600" dirty="0"/>
              <a:t>Guaranteed  access rule</a:t>
            </a:r>
            <a:endParaRPr lang="en-US" sz="1600" dirty="0"/>
          </a:p>
          <a:p>
            <a:pPr lvl="1"/>
            <a:r>
              <a:rPr lang="en-US" sz="1600" dirty="0"/>
              <a:t>Systematic treatment of null values</a:t>
            </a:r>
            <a:endParaRPr lang="en-US" sz="1600" dirty="0"/>
          </a:p>
          <a:p>
            <a:pPr lvl="1"/>
            <a:r>
              <a:rPr lang="en-US" sz="1600" dirty="0"/>
              <a:t>Dynamic online catalog based on relational model</a:t>
            </a:r>
            <a:endParaRPr lang="en-US" sz="1600" dirty="0"/>
          </a:p>
          <a:p>
            <a:pPr lvl="1"/>
            <a:r>
              <a:rPr lang="en-US" sz="1600" dirty="0"/>
              <a:t>Comprehensive sub-language rule</a:t>
            </a:r>
            <a:endParaRPr lang="en-US" sz="1600" dirty="0"/>
          </a:p>
          <a:p>
            <a:pPr lvl="1"/>
            <a:r>
              <a:rPr lang="en-US" sz="1600" dirty="0"/>
              <a:t>View updating rule</a:t>
            </a:r>
            <a:endParaRPr lang="en-US" sz="1600" dirty="0"/>
          </a:p>
          <a:p>
            <a:pPr lvl="1"/>
            <a:r>
              <a:rPr lang="en-US" sz="1600" dirty="0"/>
              <a:t>High level insert, update, delete</a:t>
            </a:r>
            <a:endParaRPr lang="en-US" sz="1600" dirty="0"/>
          </a:p>
          <a:p>
            <a:pPr lvl="1"/>
            <a:r>
              <a:rPr lang="en-US" sz="1600" dirty="0"/>
              <a:t>Physical data independence</a:t>
            </a:r>
            <a:endParaRPr lang="en-US" sz="1600" dirty="0"/>
          </a:p>
          <a:p>
            <a:pPr lvl="1"/>
            <a:r>
              <a:rPr lang="en-US" sz="1600" dirty="0"/>
              <a:t>Logical data independence</a:t>
            </a:r>
            <a:endParaRPr lang="en-US" sz="1600" dirty="0"/>
          </a:p>
          <a:p>
            <a:pPr lvl="1"/>
            <a:r>
              <a:rPr lang="en-US" sz="1600" dirty="0"/>
              <a:t>Integrity independence</a:t>
            </a:r>
            <a:endParaRPr lang="en-US" sz="1600" dirty="0"/>
          </a:p>
          <a:p>
            <a:pPr lvl="1"/>
            <a:r>
              <a:rPr lang="en-US" sz="1600" dirty="0"/>
              <a:t>Distribution independence</a:t>
            </a:r>
            <a:endParaRPr lang="en-US" sz="1600" dirty="0"/>
          </a:p>
          <a:p>
            <a:pPr lvl="1"/>
            <a:r>
              <a:rPr lang="en-US" sz="1600" dirty="0"/>
              <a:t>Non-subversion rule</a:t>
            </a:r>
            <a:endParaRPr lang="en-US" sz="1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Relational Databases</a:t>
            </a:r>
            <a:endParaRPr lang="en-US" dirty="0">
              <a:latin typeface="+mn-lt"/>
            </a:endParaRPr>
          </a:p>
        </p:txBody>
      </p:sp>
      <p:sp>
        <p:nvSpPr>
          <p:cNvPr id="3" name="Content Placeholder 2"/>
          <p:cNvSpPr>
            <a:spLocks noGrp="1"/>
          </p:cNvSpPr>
          <p:nvPr>
            <p:ph idx="1"/>
          </p:nvPr>
        </p:nvSpPr>
        <p:spPr>
          <a:xfrm>
            <a:off x="838200" y="1825625"/>
            <a:ext cx="10687050" cy="4351338"/>
          </a:xfrm>
        </p:spPr>
        <p:txBody>
          <a:bodyPr>
            <a:noAutofit/>
          </a:bodyPr>
          <a:lstStyle/>
          <a:p>
            <a:r>
              <a:rPr lang="en-US" sz="1800" dirty="0" smtClean="0"/>
              <a:t>Relations</a:t>
            </a:r>
            <a:endParaRPr lang="en-US" sz="1800" dirty="0" smtClean="0"/>
          </a:p>
          <a:p>
            <a:pPr lvl="1"/>
            <a:r>
              <a:rPr lang="en-US" sz="1400" dirty="0" smtClean="0"/>
              <a:t>A </a:t>
            </a:r>
            <a:r>
              <a:rPr lang="en-US" sz="1400" dirty="0"/>
              <a:t>relational database has a collection of relations (or tables). </a:t>
            </a:r>
            <a:r>
              <a:rPr lang="en-US" sz="1400" dirty="0" smtClean="0"/>
              <a:t>A relation is </a:t>
            </a:r>
            <a:r>
              <a:rPr lang="en-US" sz="1400" dirty="0"/>
              <a:t>a set of tuples (or rows). </a:t>
            </a:r>
            <a:endParaRPr lang="en-US" sz="1400" dirty="0" smtClean="0"/>
          </a:p>
          <a:p>
            <a:r>
              <a:rPr lang="en-US" sz="1800" dirty="0" smtClean="0"/>
              <a:t>Schema</a:t>
            </a:r>
            <a:endParaRPr lang="en-US" sz="1800" dirty="0" smtClean="0"/>
          </a:p>
          <a:p>
            <a:pPr lvl="1"/>
            <a:r>
              <a:rPr lang="en-US" sz="1400" dirty="0" smtClean="0"/>
              <a:t>Each </a:t>
            </a:r>
            <a:r>
              <a:rPr lang="en-US" sz="1400" dirty="0"/>
              <a:t>relation has a fixed schema that </a:t>
            </a:r>
            <a:r>
              <a:rPr lang="en-US" sz="1400" dirty="0" smtClean="0"/>
              <a:t>defines </a:t>
            </a:r>
            <a:r>
              <a:rPr lang="en-US" sz="1400" dirty="0"/>
              <a:t>the set of </a:t>
            </a:r>
            <a:r>
              <a:rPr lang="en-US" sz="1400" dirty="0" smtClean="0"/>
              <a:t>attributes (</a:t>
            </a:r>
            <a:r>
              <a:rPr lang="en-US" sz="1400" dirty="0"/>
              <a:t>or columns in a table) and the constraints on the attributes. </a:t>
            </a:r>
            <a:endParaRPr lang="en-US" sz="1400" dirty="0" smtClean="0"/>
          </a:p>
          <a:p>
            <a:r>
              <a:rPr lang="en-US" sz="1800" dirty="0" smtClean="0"/>
              <a:t>Tuples</a:t>
            </a:r>
            <a:endParaRPr lang="en-US" sz="1800" dirty="0"/>
          </a:p>
          <a:p>
            <a:pPr lvl="1"/>
            <a:r>
              <a:rPr lang="en-US" sz="1400" dirty="0" smtClean="0"/>
              <a:t>Each </a:t>
            </a:r>
            <a:r>
              <a:rPr lang="en-US" sz="1400" dirty="0"/>
              <a:t>tuple in a relation has </a:t>
            </a:r>
            <a:r>
              <a:rPr lang="en-US" sz="1400" dirty="0" smtClean="0"/>
              <a:t>the same </a:t>
            </a:r>
            <a:r>
              <a:rPr lang="en-US" sz="1400" dirty="0"/>
              <a:t>attributes (columns). The tuples in a relation can have any order and the relation </a:t>
            </a:r>
            <a:r>
              <a:rPr lang="en-US" sz="1400" dirty="0" smtClean="0"/>
              <a:t>is not </a:t>
            </a:r>
            <a:r>
              <a:rPr lang="en-US" sz="1400" dirty="0"/>
              <a:t>sensitive to the ordering of the tuples. </a:t>
            </a:r>
            <a:endParaRPr lang="en-US" sz="1400" dirty="0" smtClean="0"/>
          </a:p>
          <a:p>
            <a:r>
              <a:rPr lang="en-US" sz="1800" dirty="0" smtClean="0"/>
              <a:t>Attributes</a:t>
            </a:r>
            <a:endParaRPr lang="en-US" sz="1800" dirty="0" smtClean="0"/>
          </a:p>
          <a:p>
            <a:pPr lvl="1"/>
            <a:r>
              <a:rPr lang="en-US" sz="1400" dirty="0" smtClean="0"/>
              <a:t>Each </a:t>
            </a:r>
            <a:r>
              <a:rPr lang="en-US" sz="1400" dirty="0"/>
              <a:t>attribute has a domain, which is the set </a:t>
            </a:r>
            <a:r>
              <a:rPr lang="en-US" sz="1400" dirty="0" smtClean="0"/>
              <a:t>of possible </a:t>
            </a:r>
            <a:r>
              <a:rPr lang="en-US" sz="1400" dirty="0"/>
              <a:t>values for the attribute. </a:t>
            </a:r>
            <a:endParaRPr lang="en-US" sz="1400" dirty="0" smtClean="0"/>
          </a:p>
          <a:p>
            <a:r>
              <a:rPr lang="en-US" sz="1800" dirty="0" smtClean="0"/>
              <a:t>Insert/Update/Delete</a:t>
            </a:r>
            <a:endParaRPr lang="en-US" sz="1800" dirty="0"/>
          </a:p>
          <a:p>
            <a:pPr lvl="1"/>
            <a:r>
              <a:rPr lang="en-US" sz="1400" dirty="0" smtClean="0"/>
              <a:t>Relations </a:t>
            </a:r>
            <a:r>
              <a:rPr lang="en-US" sz="1400" dirty="0"/>
              <a:t>can be </a:t>
            </a:r>
            <a:r>
              <a:rPr lang="en-US" sz="1400" dirty="0" smtClean="0"/>
              <a:t>modified </a:t>
            </a:r>
            <a:r>
              <a:rPr lang="en-US" sz="1400" dirty="0"/>
              <a:t>using insert, update and </a:t>
            </a:r>
            <a:r>
              <a:rPr lang="en-US" sz="1400" dirty="0" smtClean="0"/>
              <a:t>delete operations</a:t>
            </a:r>
            <a:r>
              <a:rPr lang="en-US" sz="1400" dirty="0"/>
              <a:t>. Every relation has a primary key that uniquely identifies each tuple in the relation.</a:t>
            </a:r>
            <a:endParaRPr lang="en-US" sz="1400" dirty="0"/>
          </a:p>
          <a:p>
            <a:r>
              <a:rPr lang="en-US" sz="1800" dirty="0" smtClean="0"/>
              <a:t>Primary Key</a:t>
            </a:r>
            <a:endParaRPr lang="en-US" sz="1800" dirty="0" smtClean="0"/>
          </a:p>
          <a:p>
            <a:pPr lvl="1"/>
            <a:r>
              <a:rPr lang="en-US" sz="1400" dirty="0" smtClean="0"/>
              <a:t>An </a:t>
            </a:r>
            <a:r>
              <a:rPr lang="en-US" sz="1400" dirty="0"/>
              <a:t>attribute can be made a primary key if it does not have repeated values in different tuples</a:t>
            </a:r>
            <a:r>
              <a:rPr lang="en-US" sz="1400" dirty="0" smtClean="0"/>
              <a:t>.</a:t>
            </a:r>
            <a:endParaRPr lang="en-US" sz="1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ACID Guarantees</a:t>
            </a:r>
            <a:endParaRPr lang="en-US" dirty="0">
              <a:latin typeface="+mn-lt"/>
            </a:endParaRPr>
          </a:p>
        </p:txBody>
      </p:sp>
      <p:sp>
        <p:nvSpPr>
          <p:cNvPr id="3" name="Content Placeholder 2"/>
          <p:cNvSpPr>
            <a:spLocks noGrp="1"/>
          </p:cNvSpPr>
          <p:nvPr>
            <p:ph idx="1"/>
          </p:nvPr>
        </p:nvSpPr>
        <p:spPr>
          <a:xfrm>
            <a:off x="838200" y="1825625"/>
            <a:ext cx="10687050" cy="4351338"/>
          </a:xfrm>
        </p:spPr>
        <p:txBody>
          <a:bodyPr>
            <a:noAutofit/>
          </a:bodyPr>
          <a:lstStyle/>
          <a:p>
            <a:r>
              <a:rPr lang="en-US" sz="2000" dirty="0"/>
              <a:t>Relational databases provide ACID guarantees. </a:t>
            </a:r>
            <a:endParaRPr lang="en-US" sz="2000" dirty="0"/>
          </a:p>
          <a:p>
            <a:r>
              <a:rPr lang="en-US" sz="2000" dirty="0" smtClean="0"/>
              <a:t>Atomicity</a:t>
            </a:r>
            <a:endParaRPr lang="en-US" sz="2000" dirty="0" smtClean="0"/>
          </a:p>
          <a:p>
            <a:pPr lvl="1"/>
            <a:r>
              <a:rPr lang="en-US" sz="1600" dirty="0" smtClean="0"/>
              <a:t>Atomicity </a:t>
            </a:r>
            <a:r>
              <a:rPr lang="en-US" sz="1600" dirty="0"/>
              <a:t>property ensures that each transaction is either “all or nothing</a:t>
            </a:r>
            <a:r>
              <a:rPr lang="en-US" sz="1600" dirty="0" smtClean="0"/>
              <a:t>”. An </a:t>
            </a:r>
            <a:r>
              <a:rPr lang="en-US" sz="1600" dirty="0"/>
              <a:t>atomic transaction ensures that all parts of the transaction </a:t>
            </a:r>
            <a:r>
              <a:rPr lang="en-US" sz="1600" dirty="0" smtClean="0"/>
              <a:t>complete or </a:t>
            </a:r>
            <a:r>
              <a:rPr lang="en-US" sz="1600" dirty="0"/>
              <a:t>the database state is left unchanged. </a:t>
            </a:r>
            <a:endParaRPr lang="en-US" sz="1600" dirty="0" smtClean="0"/>
          </a:p>
          <a:p>
            <a:r>
              <a:rPr lang="en-US" sz="2000" dirty="0" smtClean="0"/>
              <a:t>Consistency</a:t>
            </a:r>
            <a:endParaRPr lang="en-US" sz="2000" dirty="0" smtClean="0"/>
          </a:p>
          <a:p>
            <a:pPr lvl="1"/>
            <a:r>
              <a:rPr lang="en-US" sz="1600" dirty="0" smtClean="0"/>
              <a:t>Consistency </a:t>
            </a:r>
            <a:r>
              <a:rPr lang="en-US" sz="1600" dirty="0"/>
              <a:t>property ensures that each transaction brings the </a:t>
            </a:r>
            <a:r>
              <a:rPr lang="en-US" sz="1600" dirty="0" smtClean="0"/>
              <a:t>database from </a:t>
            </a:r>
            <a:r>
              <a:rPr lang="en-US" sz="1600" dirty="0"/>
              <a:t>one valid state to another. In other words, the data in a database always </a:t>
            </a:r>
            <a:r>
              <a:rPr lang="en-US" sz="1600" dirty="0" smtClean="0"/>
              <a:t>conforms to </a:t>
            </a:r>
            <a:r>
              <a:rPr lang="en-US" sz="1600" dirty="0"/>
              <a:t>the defined schema and constraints.</a:t>
            </a:r>
            <a:endParaRPr lang="en-US" sz="1600" dirty="0"/>
          </a:p>
          <a:p>
            <a:r>
              <a:rPr lang="en-US" sz="2000" dirty="0" smtClean="0"/>
              <a:t>Isolation</a:t>
            </a:r>
            <a:endParaRPr lang="en-US" sz="2000" dirty="0" smtClean="0"/>
          </a:p>
          <a:p>
            <a:pPr lvl="1"/>
            <a:r>
              <a:rPr lang="en-US" sz="1600" dirty="0" smtClean="0"/>
              <a:t>Isolation </a:t>
            </a:r>
            <a:r>
              <a:rPr lang="en-US" sz="1600" dirty="0"/>
              <a:t>property ensures that the database state obtained after a </a:t>
            </a:r>
            <a:r>
              <a:rPr lang="en-US" sz="1600" dirty="0" smtClean="0"/>
              <a:t>set of </a:t>
            </a:r>
            <a:r>
              <a:rPr lang="en-US" sz="1600" dirty="0"/>
              <a:t>concurrent transactions is the same as would have been if the transactions </a:t>
            </a:r>
            <a:r>
              <a:rPr lang="en-US" sz="1600" dirty="0" smtClean="0"/>
              <a:t>were executed </a:t>
            </a:r>
            <a:r>
              <a:rPr lang="en-US" sz="1600" dirty="0"/>
              <a:t>serially. This provides concurrency control, i.e. the results of </a:t>
            </a:r>
            <a:r>
              <a:rPr lang="en-US" sz="1600" dirty="0" smtClean="0"/>
              <a:t>incomplete transactions </a:t>
            </a:r>
            <a:r>
              <a:rPr lang="en-US" sz="1600" dirty="0"/>
              <a:t>are not visible to other transactions. The transactions are isolated </a:t>
            </a:r>
            <a:r>
              <a:rPr lang="en-US" sz="1600" dirty="0" smtClean="0"/>
              <a:t>from each </a:t>
            </a:r>
            <a:r>
              <a:rPr lang="en-US" sz="1600" dirty="0"/>
              <a:t>other until they finish.</a:t>
            </a:r>
            <a:endParaRPr lang="en-US" sz="1600" dirty="0"/>
          </a:p>
          <a:p>
            <a:r>
              <a:rPr lang="en-US" sz="2000" dirty="0" smtClean="0"/>
              <a:t>Durability</a:t>
            </a:r>
            <a:endParaRPr lang="en-US" sz="2000" dirty="0" smtClean="0"/>
          </a:p>
          <a:p>
            <a:pPr lvl="1"/>
            <a:r>
              <a:rPr lang="en-US" sz="1600" dirty="0" smtClean="0"/>
              <a:t>Durability </a:t>
            </a:r>
            <a:r>
              <a:rPr lang="en-US" sz="1600" dirty="0"/>
              <a:t>property ensures that once a transaction is committed, the </a:t>
            </a:r>
            <a:r>
              <a:rPr lang="en-US" sz="1600" dirty="0" smtClean="0"/>
              <a:t>data remains </a:t>
            </a:r>
            <a:r>
              <a:rPr lang="en-US" sz="1600" dirty="0"/>
              <a:t>as it is, i.e. it is not affected by system outages such as power loss. </a:t>
            </a:r>
            <a:r>
              <a:rPr lang="en-US" sz="1600" dirty="0" smtClean="0"/>
              <a:t>Durability guarantees </a:t>
            </a:r>
            <a:r>
              <a:rPr lang="en-US" sz="1600" dirty="0"/>
              <a:t>that the database can keep track of changes and can recover from </a:t>
            </a:r>
            <a:r>
              <a:rPr lang="en-US" sz="1600" dirty="0" smtClean="0"/>
              <a:t>abnormal terminations</a:t>
            </a:r>
            <a:r>
              <a:rPr lang="en-US" sz="1050" dirty="0"/>
              <a:t>.</a:t>
            </a:r>
            <a:endParaRPr lang="en-US" sz="105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Pros and Cons </a:t>
            </a:r>
            <a:r>
              <a:rPr lang="x-none" altLang="en-US" dirty="0" smtClean="0">
                <a:latin typeface="+mn-lt"/>
              </a:rPr>
              <a:t>of </a:t>
            </a:r>
            <a:r>
              <a:rPr lang="en-US" dirty="0" smtClean="0">
                <a:latin typeface="+mn-lt"/>
              </a:rPr>
              <a:t>Relational Databases</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Screenshot from 2019-08-16 12-30-43"/>
          <p:cNvPicPr>
            <a:picLocks noChangeAspect="1"/>
          </p:cNvPicPr>
          <p:nvPr/>
        </p:nvPicPr>
        <p:blipFill>
          <a:blip r:embed="rId1"/>
          <a:stretch>
            <a:fillRect/>
          </a:stretch>
        </p:blipFill>
        <p:spPr>
          <a:xfrm>
            <a:off x="3117850" y="1270000"/>
            <a:ext cx="5427980" cy="5185410"/>
          </a:xfrm>
          <a:prstGeom prst="rect">
            <a:avLst/>
          </a:prstGeom>
        </p:spPr>
      </p:pic>
      <p:sp>
        <p:nvSpPr>
          <p:cNvPr id="10" name="Footer Placeholder 9"/>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OLTP vs OLAP</a:t>
            </a:r>
            <a:endParaRPr lang="en-US" dirty="0" smtClean="0">
              <a:latin typeface="+mn-lt"/>
            </a:endParaRPr>
          </a:p>
        </p:txBody>
      </p:sp>
      <p:sp>
        <p:nvSpPr>
          <p:cNvPr id="3" name="Content Placeholder 2"/>
          <p:cNvSpPr>
            <a:spLocks noGrp="1"/>
          </p:cNvSpPr>
          <p:nvPr>
            <p:ph idx="1"/>
          </p:nvPr>
        </p:nvSpPr>
        <p:spPr>
          <a:xfrm>
            <a:off x="838200" y="1825625"/>
            <a:ext cx="10687050" cy="4351338"/>
          </a:xfrm>
        </p:spPr>
        <p:txBody>
          <a:bodyPr>
            <a:noAutofit/>
          </a:bodyPr>
          <a:lstStyle/>
          <a:p>
            <a:r>
              <a:rPr lang="en-US" sz="1800" dirty="0">
                <a:latin typeface="Arial" panose="020B0604020202020204" pitchFamily="34" charset="0"/>
                <a:cs typeface="Arial" panose="020B0604020202020204" pitchFamily="34" charset="0"/>
              </a:rPr>
              <a:t>Relational databases can be characterized into two categories: </a:t>
            </a:r>
            <a:endParaRPr lang="en-US" sz="1800" dirty="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rPr>
              <a:t>Online Transaction Processing (OLTP)</a:t>
            </a:r>
            <a:endParaRPr lang="en-US" sz="1800" dirty="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rPr>
              <a:t>Online Analytical Processing (OLAP)</a:t>
            </a:r>
            <a:endParaRPr lang="en-US" sz="1800" dirty="0">
              <a:latin typeface="Arial" panose="020B0604020202020204" pitchFamily="34" charset="0"/>
              <a:cs typeface="Arial" panose="020B0604020202020204" pitchFamily="34" charset="0"/>
            </a:endParaRPr>
          </a:p>
          <a:p>
            <a:pPr lvl="0"/>
            <a:r>
              <a:rPr lang="en-US" sz="1800" dirty="0">
                <a:latin typeface="Arial" panose="020B0604020202020204" pitchFamily="34" charset="0"/>
                <a:cs typeface="Arial" panose="020B0604020202020204" pitchFamily="34" charset="0"/>
              </a:rPr>
              <a:t>OLTP involves several short online transactions. OLTP systems are suitable for transaction-oriented applications such as an eCommerce application which require frequently writing new data, updating or deleting existing data, while maintaining the integrity of the data.</a:t>
            </a:r>
            <a:endParaRPr lang="en-US" sz="1800" dirty="0">
              <a:latin typeface="Arial" panose="020B0604020202020204" pitchFamily="34" charset="0"/>
              <a:cs typeface="Arial" panose="020B0604020202020204" pitchFamily="34" charset="0"/>
            </a:endParaRPr>
          </a:p>
          <a:p>
            <a:pPr lvl="0"/>
            <a:r>
              <a:rPr lang="en-US" sz="1800" dirty="0">
                <a:latin typeface="Arial" panose="020B0604020202020204" pitchFamily="34" charset="0"/>
                <a:cs typeface="Arial" panose="020B0604020202020204" pitchFamily="34" charset="0"/>
              </a:rPr>
              <a:t>OLAP systems are referred to as data warehouses, which allow the analysis of data for making business decisions. OLAP systems have a lower volume of transactions as compared to OLTP systems; however, the queries are more complex.</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MySQL</a:t>
            </a:r>
            <a:endParaRPr lang="en-US" dirty="0" smtClean="0">
              <a:latin typeface="+mn-lt"/>
            </a:endParaRPr>
          </a:p>
        </p:txBody>
      </p:sp>
      <p:sp>
        <p:nvSpPr>
          <p:cNvPr id="3" name="Content Placeholder 2"/>
          <p:cNvSpPr>
            <a:spLocks noGrp="1"/>
          </p:cNvSpPr>
          <p:nvPr>
            <p:ph idx="1"/>
          </p:nvPr>
        </p:nvSpPr>
        <p:spPr>
          <a:xfrm>
            <a:off x="838200" y="1825625"/>
            <a:ext cx="10687050" cy="4351338"/>
          </a:xfrm>
        </p:spPr>
        <p:txBody>
          <a:bodyPr>
            <a:noAutofit/>
          </a:bodyPr>
          <a:lstStyle/>
          <a:p>
            <a:r>
              <a:rPr lang="en-US" sz="1800" dirty="0">
                <a:latin typeface="Arial" panose="020B0604020202020204" pitchFamily="34" charset="0"/>
                <a:cs typeface="Arial" panose="020B0604020202020204" pitchFamily="34" charset="0"/>
              </a:rPr>
              <a:t>MySQL is an open source Relational Database Management System (RDBMS).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MySQL is one of the most widely used RDBMS and a good choice to be a serving database for data analytics applications where the data is structured.</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lstStyle/>
          <a:p>
            <a:r>
              <a:rPr lang="en-US" dirty="0" smtClean="0">
                <a:latin typeface="+mn-lt"/>
              </a:rPr>
              <a:t>Entity-</a:t>
            </a:r>
            <a:r>
              <a:rPr lang="x-none" altLang="en-US" dirty="0" smtClean="0">
                <a:latin typeface="+mn-lt"/>
              </a:rPr>
              <a:t>R</a:t>
            </a:r>
            <a:r>
              <a:rPr lang="en-US" dirty="0" smtClean="0">
                <a:latin typeface="+mn-lt"/>
              </a:rPr>
              <a:t>elationship (ER) </a:t>
            </a:r>
            <a:r>
              <a:rPr lang="x-none" altLang="en-US" dirty="0" smtClean="0">
                <a:latin typeface="+mn-lt"/>
              </a:rPr>
              <a:t>D</a:t>
            </a:r>
            <a:r>
              <a:rPr lang="en-US" dirty="0" smtClean="0">
                <a:latin typeface="+mn-lt"/>
              </a:rPr>
              <a:t>iagram</a:t>
            </a:r>
            <a:endParaRPr lang="en-US" dirty="0" smtClean="0">
              <a:latin typeface="+mn-lt"/>
            </a:endParaRPr>
          </a:p>
        </p:txBody>
      </p:sp>
      <p:sp>
        <p:nvSpPr>
          <p:cNvPr id="3" name="Content Placeholder 2"/>
          <p:cNvSpPr>
            <a:spLocks noGrp="1"/>
          </p:cNvSpPr>
          <p:nvPr>
            <p:ph idx="1"/>
          </p:nvPr>
        </p:nvSpPr>
        <p:spPr>
          <a:xfrm>
            <a:off x="838200" y="1825625"/>
            <a:ext cx="5127625" cy="4351655"/>
          </a:xfrm>
        </p:spPr>
        <p:txBody>
          <a:bodyPr>
            <a:noAutofit/>
          </a:bodyPr>
          <a:lstStyle/>
          <a:p>
            <a:r>
              <a:rPr lang="en-US" sz="1800" dirty="0">
                <a:latin typeface="Arial" panose="020B0604020202020204" pitchFamily="34" charset="0"/>
                <a:cs typeface="Arial" panose="020B0604020202020204" pitchFamily="34" charset="0"/>
              </a:rPr>
              <a:t>Figure shows the Entity-relationship (ER) diagram for the reference application, which graphically represents the entities and their relationships to each other.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ER diagram shows three entities - Employee, Department, and Project.</a:t>
            </a:r>
            <a:endParaRPr lang="en-US" sz="1800" dirty="0">
              <a:latin typeface="Arial" panose="020B0604020202020204" pitchFamily="34" charset="0"/>
              <a:cs typeface="Arial" panose="020B0604020202020204" pitchFamily="34" charset="0"/>
            </a:endParaRPr>
          </a:p>
          <a:p>
            <a:r>
              <a:rPr lang="x-none" altLang="en-US" sz="1800" dirty="0">
                <a:latin typeface="Arial" panose="020B0604020202020204" pitchFamily="34" charset="0"/>
                <a:cs typeface="Arial" panose="020B0604020202020204" pitchFamily="34" charset="0"/>
              </a:rPr>
              <a:t>A</a:t>
            </a:r>
            <a:r>
              <a:rPr lang="en-US" sz="1800" dirty="0">
                <a:latin typeface="Arial" panose="020B0604020202020204" pitchFamily="34" charset="0"/>
                <a:cs typeface="Arial" panose="020B0604020202020204" pitchFamily="34" charset="0"/>
              </a:rPr>
              <a:t> one-to-one relationship exists between Employee and Department entities, whereas a many-to-many relationship exists between Employee and Project.</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1"/>
          </p:nvPr>
        </p:nvSpPr>
        <p:spPr/>
        <p:txBody>
          <a:bodyPr/>
          <a:p>
            <a:r>
              <a:rPr lang="en-US"/>
              <a:t>© 2019 Arshdeep Bahga &amp; Vijay Madisetti</a:t>
            </a:r>
            <a:endParaRPr lang="en-US"/>
          </a:p>
        </p:txBody>
      </p:sp>
      <p:pic>
        <p:nvPicPr>
          <p:cNvPr id="5" name="Picture 4" descr="Screenshot from 2019-08-16 12-35-07"/>
          <p:cNvPicPr>
            <a:picLocks noChangeAspect="1"/>
          </p:cNvPicPr>
          <p:nvPr/>
        </p:nvPicPr>
        <p:blipFill>
          <a:blip r:embed="rId1"/>
          <a:stretch>
            <a:fillRect/>
          </a:stretch>
        </p:blipFill>
        <p:spPr>
          <a:xfrm>
            <a:off x="5965190" y="1931670"/>
            <a:ext cx="6118860" cy="428879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11789</Words>
  <Application>WPS Presentation</Application>
  <PresentationFormat>Widescreen</PresentationFormat>
  <Paragraphs>228</Paragraphs>
  <Slides>20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Arial</vt:lpstr>
      <vt:lpstr>SimSun</vt:lpstr>
      <vt:lpstr>Wingdings</vt:lpstr>
      <vt:lpstr>Calibri</vt:lpstr>
      <vt:lpstr>微软雅黑</vt:lpstr>
      <vt:lpstr>Droid Sans Fallback</vt:lpstr>
      <vt:lpstr>Arial Unicode MS</vt:lpstr>
      <vt:lpstr>Calibri Light</vt:lpstr>
      <vt:lpstr>Webdings</vt:lpstr>
      <vt:lpstr>Times New Roman</vt:lpstr>
      <vt:lpstr>Courier New</vt:lpstr>
      <vt:lpstr>Office Theme</vt:lpstr>
      <vt:lpstr>PowerPoint 演示文稿</vt:lpstr>
      <vt:lpstr>Overview</vt:lpstr>
      <vt:lpstr>Relational Databases</vt:lpstr>
      <vt:lpstr>Relational Databases</vt:lpstr>
      <vt:lpstr>ACID Guarantees</vt:lpstr>
      <vt:lpstr>Relational Databases</vt:lpstr>
      <vt:lpstr>ACID Guarantees</vt:lpstr>
      <vt:lpstr>OLTP vs OLAP</vt:lpstr>
      <vt:lpstr>MySQL</vt:lpstr>
      <vt:lpstr>MySQL</vt:lpstr>
      <vt:lpstr>Mapping ER Model to Relation Model</vt:lpstr>
      <vt:lpstr>SQL statements for creating tables</vt:lpstr>
      <vt:lpstr>SQL statements for creating tables</vt:lpstr>
      <vt:lpstr>Mapping ER Model to Relation Model</vt:lpstr>
      <vt:lpstr>Amazon Relational Database Service (RDS)</vt:lpstr>
      <vt:lpstr>RDS Multi-AZ Deployments</vt:lpstr>
      <vt:lpstr>RDS Scaling	</vt:lpstr>
      <vt:lpstr>RDS Scaling	</vt:lpstr>
      <vt:lpstr>Amazon Redshift</vt:lpstr>
      <vt:lpstr>Redshift Distribution Strategies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arshdeep</dc:creator>
  <cp:lastModifiedBy>arshdeep</cp:lastModifiedBy>
  <cp:revision>89</cp:revision>
  <dcterms:created xsi:type="dcterms:W3CDTF">2019-08-16T07:34:18Z</dcterms:created>
  <dcterms:modified xsi:type="dcterms:W3CDTF">2019-08-16T07:34:18Z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