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58" r:id="rId4"/>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313" r:id="rId33"/>
    <p:sldId id="323" r:id="rId34"/>
    <p:sldId id="324" r:id="rId35"/>
    <p:sldId id="325" r:id="rId36"/>
    <p:sldId id="326" r:id="rId37"/>
    <p:sldId id="327" r:id="rId38"/>
    <p:sldId id="322" r:id="rId39"/>
    <p:sldId id="314" r:id="rId40"/>
    <p:sldId id="31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16" r:id="rId57"/>
    <p:sldId id="317" r:id="rId58"/>
    <p:sldId id="318" r:id="rId59"/>
    <p:sldId id="319" r:id="rId60"/>
    <p:sldId id="320" r:id="rId61"/>
    <p:sldId id="321" r:id="rId62"/>
    <p:sldId id="301" r:id="rId63"/>
    <p:sldId id="302" r:id="rId64"/>
    <p:sldId id="303" r:id="rId65"/>
    <p:sldId id="307" r:id="rId66"/>
    <p:sldId id="310" r:id="rId67"/>
    <p:sldId id="311" r:id="rId68"/>
    <p:sldId id="312"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r>
              <a:rPr lang="en-US"/>
              <a:t>© 2019 Arshdeep Bahga &amp; Vijay Madisetti</a:t>
            </a:r>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r>
              <a:rPr lang="en-US"/>
              <a:t>© 2019 Arshdeep Bahga &amp; Vijay Madisetti</a:t>
            </a:r>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r>
              <a:rPr lang="en-US"/>
              <a:t>© 2019 Arshdeep Bahga &amp; Vijay Madisetti</a:t>
            </a:r>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2019 Arshdeep Bahga &amp; Vijay Madisetti</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3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a:t>
            </a:r>
            <a:r>
              <a:rPr lang="x-none" altLang="en-US" sz="5400" dirty="0" smtClean="0">
                <a:solidFill>
                  <a:schemeClr val="accent2"/>
                </a:solidFill>
                <a:latin typeface="Arial" panose="020B0604020202020204" pitchFamily="34" charset="0"/>
                <a:cs typeface="Arial" panose="020B0604020202020204" pitchFamily="34" charset="0"/>
              </a:rPr>
              <a:t>9</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50683" y="3177927"/>
            <a:ext cx="6908800" cy="64516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Queues &amp; Connectors</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Partitions</a:t>
            </a:r>
            <a:endParaRPr lang="en-US" dirty="0"/>
          </a:p>
        </p:txBody>
      </p:sp>
      <p:sp>
        <p:nvSpPr>
          <p:cNvPr id="3" name="Content Placeholder 2"/>
          <p:cNvSpPr>
            <a:spLocks noGrp="1"/>
          </p:cNvSpPr>
          <p:nvPr>
            <p:ph idx="1"/>
          </p:nvPr>
        </p:nvSpPr>
        <p:spPr>
          <a:xfrm>
            <a:off x="996315" y="1600200"/>
            <a:ext cx="10491470" cy="4876800"/>
          </a:xfrm>
        </p:spPr>
        <p:txBody>
          <a:bodyPr>
            <a:normAutofit fontScale="92500"/>
          </a:bodyPr>
          <a:lstStyle/>
          <a:p>
            <a:r>
              <a:rPr lang="en-US" sz="2800" dirty="0" smtClean="0"/>
              <a:t>Partitions are distributed among the brokers, where each broker is typically a separate physical server. </a:t>
            </a:r>
            <a:endParaRPr lang="en-US" sz="2800" dirty="0" smtClean="0"/>
          </a:p>
          <a:p>
            <a:endParaRPr lang="en-US" sz="2800" dirty="0" smtClean="0"/>
          </a:p>
          <a:p>
            <a:r>
              <a:rPr lang="en-US" sz="2800" dirty="0" smtClean="0"/>
              <a:t>Partitions are also replicated across a number of brokers for fault tolerance purposes.  </a:t>
            </a:r>
            <a:endParaRPr lang="en-US" sz="2800" dirty="0" smtClean="0"/>
          </a:p>
          <a:p>
            <a:endParaRPr lang="en-US" sz="2800" dirty="0" smtClean="0"/>
          </a:p>
          <a:p>
            <a:r>
              <a:rPr lang="en-US" sz="2800" dirty="0" smtClean="0"/>
              <a:t>For each partition, one of the servers acts as the ‘leader’ for the partition and handles all the writes and reads for the partition.  </a:t>
            </a:r>
            <a:endParaRPr lang="en-US" sz="2800" dirty="0" smtClean="0"/>
          </a:p>
          <a:p>
            <a:endParaRPr lang="en-US" sz="2800" dirty="0" smtClean="0"/>
          </a:p>
          <a:p>
            <a:r>
              <a:rPr lang="en-US" sz="2800" dirty="0" smtClean="0"/>
              <a:t>Other servers which hold the partition replicas are called the ‘followers’.  </a:t>
            </a:r>
            <a:endParaRPr lang="en-US" sz="28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Publishing Messages</a:t>
            </a:r>
            <a:endParaRPr lang="en-US" dirty="0"/>
          </a:p>
        </p:txBody>
      </p:sp>
      <p:sp>
        <p:nvSpPr>
          <p:cNvPr id="3" name="Content Placeholder 2"/>
          <p:cNvSpPr>
            <a:spLocks noGrp="1"/>
          </p:cNvSpPr>
          <p:nvPr>
            <p:ph idx="1"/>
          </p:nvPr>
        </p:nvSpPr>
        <p:spPr>
          <a:xfrm>
            <a:off x="987425" y="1600200"/>
            <a:ext cx="10234930" cy="4876800"/>
          </a:xfrm>
        </p:spPr>
        <p:txBody>
          <a:bodyPr>
            <a:normAutofit/>
          </a:bodyPr>
          <a:lstStyle/>
          <a:p>
            <a:r>
              <a:rPr lang="en-US" sz="2800" dirty="0" smtClean="0"/>
              <a:t>Producers publish messages to topics. </a:t>
            </a:r>
            <a:endParaRPr lang="en-US" sz="2800" dirty="0" smtClean="0"/>
          </a:p>
          <a:p>
            <a:endParaRPr lang="en-US" sz="2800" dirty="0" smtClean="0"/>
          </a:p>
          <a:p>
            <a:r>
              <a:rPr lang="en-US" sz="2800" dirty="0" smtClean="0"/>
              <a:t>A producer decides which message should be published to which partition of a topic. </a:t>
            </a:r>
            <a:endParaRPr lang="en-US" sz="2800" dirty="0" smtClean="0"/>
          </a:p>
          <a:p>
            <a:endParaRPr lang="en-US" sz="2800" dirty="0" smtClean="0"/>
          </a:p>
          <a:p>
            <a:r>
              <a:rPr lang="en-US" sz="2800" dirty="0" smtClean="0"/>
              <a:t>Producers can either publish messages to different partitions of a topic in a round-robin fashion (for load balancing purposes) or publish messages with specific keys to specific partitions.</a:t>
            </a:r>
            <a:endParaRPr lang="en-US" sz="28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Consuming Messages</a:t>
            </a:r>
            <a:endParaRPr lang="en-US" dirty="0"/>
          </a:p>
        </p:txBody>
      </p:sp>
      <p:sp>
        <p:nvSpPr>
          <p:cNvPr id="3" name="Content Placeholder 2"/>
          <p:cNvSpPr>
            <a:spLocks noGrp="1"/>
          </p:cNvSpPr>
          <p:nvPr>
            <p:ph idx="1"/>
          </p:nvPr>
        </p:nvSpPr>
        <p:spPr>
          <a:xfrm>
            <a:off x="996315" y="1600200"/>
            <a:ext cx="10357485" cy="4876800"/>
          </a:xfrm>
        </p:spPr>
        <p:txBody>
          <a:bodyPr>
            <a:normAutofit fontScale="85000"/>
          </a:bodyPr>
          <a:lstStyle/>
          <a:p>
            <a:r>
              <a:rPr lang="en-US" sz="2800" dirty="0" smtClean="0"/>
              <a:t>Consumers consume (and later process) messages from topics. </a:t>
            </a:r>
            <a:endParaRPr lang="en-US" sz="2800" dirty="0" smtClean="0"/>
          </a:p>
          <a:p>
            <a:r>
              <a:rPr lang="en-US" sz="2800" dirty="0" smtClean="0"/>
              <a:t>Each message in a partition is assigned a sequence ID called the offset. </a:t>
            </a:r>
            <a:endParaRPr lang="en-US" sz="2800" dirty="0" smtClean="0"/>
          </a:p>
          <a:p>
            <a:r>
              <a:rPr lang="en-US" sz="2800" dirty="0" smtClean="0"/>
              <a:t>Offsets are used by the consumers to track which messages have been consumed. </a:t>
            </a:r>
            <a:endParaRPr lang="en-US" sz="2800" dirty="0" smtClean="0"/>
          </a:p>
          <a:p>
            <a:r>
              <a:rPr lang="en-US" sz="2800" dirty="0" smtClean="0"/>
              <a:t>Kafka Brokers are not responsible for keeping a track of the messages consumed by the consumers. </a:t>
            </a:r>
            <a:endParaRPr lang="en-US" sz="2800" dirty="0" smtClean="0"/>
          </a:p>
          <a:p>
            <a:r>
              <a:rPr lang="en-US" sz="2800" dirty="0" smtClean="0"/>
              <a:t>The published messages are retained on the disk for a configurable duration of time. </a:t>
            </a:r>
            <a:endParaRPr lang="en-US" sz="2800" dirty="0" smtClean="0"/>
          </a:p>
          <a:p>
            <a:r>
              <a:rPr lang="en-US" sz="2800" dirty="0" smtClean="0"/>
              <a:t>Since, the topics are retained on the disk, the consumers can replay the messages using the offset. </a:t>
            </a:r>
            <a:endParaRPr lang="en-US" sz="2800" dirty="0" smtClean="0"/>
          </a:p>
          <a:p>
            <a:r>
              <a:rPr lang="en-US" sz="2800" dirty="0" smtClean="0"/>
              <a:t>The consumers increment the offset as they consume the messages in a sequence.</a:t>
            </a:r>
            <a:endParaRPr lang="en-US" sz="28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Consuming Messages</a:t>
            </a:r>
            <a:endParaRPr lang="en-US" dirty="0"/>
          </a:p>
        </p:txBody>
      </p:sp>
      <p:pic>
        <p:nvPicPr>
          <p:cNvPr id="2050" name="Picture 2"/>
          <p:cNvPicPr>
            <a:picLocks noChangeAspect="1" noChangeArrowheads="1"/>
          </p:cNvPicPr>
          <p:nvPr/>
        </p:nvPicPr>
        <p:blipFill>
          <a:blip r:embed="rId1" cstate="print"/>
          <a:srcRect/>
          <a:stretch>
            <a:fillRect/>
          </a:stretch>
        </p:blipFill>
        <p:spPr bwMode="auto">
          <a:xfrm>
            <a:off x="1708879" y="1672650"/>
            <a:ext cx="8775895" cy="434340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Consumer Groups</a:t>
            </a:r>
            <a:endParaRPr lang="en-US" dirty="0"/>
          </a:p>
        </p:txBody>
      </p:sp>
      <p:sp>
        <p:nvSpPr>
          <p:cNvPr id="3" name="Content Placeholder 2"/>
          <p:cNvSpPr>
            <a:spLocks noGrp="1"/>
          </p:cNvSpPr>
          <p:nvPr>
            <p:ph idx="1"/>
          </p:nvPr>
        </p:nvSpPr>
        <p:spPr>
          <a:xfrm>
            <a:off x="1065530" y="1583055"/>
            <a:ext cx="10234295" cy="4876800"/>
          </a:xfrm>
        </p:spPr>
        <p:txBody>
          <a:bodyPr>
            <a:normAutofit/>
          </a:bodyPr>
          <a:lstStyle/>
          <a:p>
            <a:r>
              <a:rPr lang="en-US" sz="2800" dirty="0" smtClean="0"/>
              <a:t>Consumers can be grouped together into consumer groups.  </a:t>
            </a:r>
            <a:endParaRPr lang="en-US" sz="2800" dirty="0" smtClean="0"/>
          </a:p>
          <a:p>
            <a:endParaRPr lang="en-US" sz="2800" dirty="0"/>
          </a:p>
          <a:p>
            <a:r>
              <a:rPr lang="en-US" sz="2800" dirty="0" smtClean="0"/>
              <a:t>Each message which is published to a topic by a producer is delivered to one consumer within a consumer group.</a:t>
            </a:r>
            <a:endParaRPr lang="en-US" sz="2800" dirty="0" smtClean="0"/>
          </a:p>
          <a:p>
            <a:endParaRPr lang="en-US" sz="2800" dirty="0" smtClean="0"/>
          </a:p>
          <a:p>
            <a:r>
              <a:rPr lang="en-US" sz="2800" dirty="0" smtClean="0"/>
              <a:t>The consumers within a consumer group can either be separate processes or separate instances.</a:t>
            </a:r>
            <a:endParaRPr lang="en-US" sz="2800" dirty="0" smtClean="0"/>
          </a:p>
          <a:p>
            <a:endParaRPr lang="en-US" sz="2800" dirty="0" smtClean="0"/>
          </a:p>
          <a:p>
            <a:r>
              <a:rPr lang="en-US" sz="2800" dirty="0" smtClean="0"/>
              <a:t>Having multiple consumers within a consumer group makes the system scalable and fault tolerant. </a:t>
            </a:r>
            <a:endParaRPr lang="en-US" sz="28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Log Storage</a:t>
            </a:r>
            <a:endParaRPr lang="en-US" dirty="0"/>
          </a:p>
        </p:txBody>
      </p:sp>
      <p:sp>
        <p:nvSpPr>
          <p:cNvPr id="3" name="Content Placeholder 2"/>
          <p:cNvSpPr>
            <a:spLocks noGrp="1"/>
          </p:cNvSpPr>
          <p:nvPr>
            <p:ph idx="1"/>
          </p:nvPr>
        </p:nvSpPr>
        <p:spPr>
          <a:xfrm>
            <a:off x="1004570" y="1600200"/>
            <a:ext cx="10349230" cy="4876800"/>
          </a:xfrm>
        </p:spPr>
        <p:txBody>
          <a:bodyPr>
            <a:normAutofit fontScale="92500" lnSpcReduction="10000"/>
          </a:bodyPr>
          <a:lstStyle/>
          <a:p>
            <a:r>
              <a:rPr lang="en-US" sz="2800" dirty="0" smtClean="0"/>
              <a:t>Kafka is structured to store messages in the form of append-only logs. </a:t>
            </a:r>
            <a:endParaRPr lang="en-US" sz="2800" dirty="0" smtClean="0"/>
          </a:p>
          <a:p>
            <a:endParaRPr lang="en-US" sz="2800" dirty="0" smtClean="0"/>
          </a:p>
          <a:p>
            <a:r>
              <a:rPr lang="en-US" sz="2800" dirty="0" smtClean="0"/>
              <a:t>For each partition of each topic, a log file is maintained which contains an ordered and immutable sequence of messages. </a:t>
            </a:r>
            <a:endParaRPr lang="en-US" sz="2800" dirty="0" smtClean="0"/>
          </a:p>
          <a:p>
            <a:endParaRPr lang="en-US" sz="2800" dirty="0" smtClean="0"/>
          </a:p>
          <a:p>
            <a:r>
              <a:rPr lang="en-US" sz="2800" dirty="0" smtClean="0"/>
              <a:t>Messages are made available to consumers only after they have been committed to the log. </a:t>
            </a:r>
            <a:endParaRPr lang="en-US" sz="2800" dirty="0" smtClean="0"/>
          </a:p>
          <a:p>
            <a:endParaRPr lang="en-US" sz="2800" dirty="0" smtClean="0"/>
          </a:p>
          <a:p>
            <a:r>
              <a:rPr lang="en-US" sz="2800" dirty="0" smtClean="0"/>
              <a:t>This ensure that all the messages which are consumed by the consumers also persist in the logs, so that they can be consumed by other consumers if need be. </a:t>
            </a:r>
            <a:endParaRPr lang="en-US" sz="28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Log Compaction</a:t>
            </a:r>
            <a:endParaRPr lang="en-US" dirty="0"/>
          </a:p>
        </p:txBody>
      </p:sp>
      <p:sp>
        <p:nvSpPr>
          <p:cNvPr id="3" name="Content Placeholder 2"/>
          <p:cNvSpPr>
            <a:spLocks noGrp="1"/>
          </p:cNvSpPr>
          <p:nvPr>
            <p:ph idx="1"/>
          </p:nvPr>
        </p:nvSpPr>
        <p:spPr>
          <a:xfrm>
            <a:off x="1021080" y="1600200"/>
            <a:ext cx="10332085" cy="4876800"/>
          </a:xfrm>
        </p:spPr>
        <p:txBody>
          <a:bodyPr>
            <a:normAutofit/>
          </a:bodyPr>
          <a:lstStyle/>
          <a:p>
            <a:r>
              <a:rPr lang="en-US" sz="2800" b="1" dirty="0" smtClean="0"/>
              <a:t>Log Segments: </a:t>
            </a:r>
            <a:endParaRPr lang="en-US" sz="2800" b="1" dirty="0" smtClean="0"/>
          </a:p>
          <a:p>
            <a:pPr lvl="1"/>
            <a:r>
              <a:rPr lang="en-US" sz="2400" dirty="0" smtClean="0"/>
              <a:t>Log for a topic partition is stored as a directory of segment files. </a:t>
            </a:r>
            <a:endParaRPr lang="en-US" sz="2400" dirty="0" smtClean="0"/>
          </a:p>
          <a:p>
            <a:pPr lvl="1"/>
            <a:r>
              <a:rPr lang="en-US" sz="2400" dirty="0" smtClean="0"/>
              <a:t>The maximum size to which a segment file can grow before a new segment is rolled over in the log, can be configured.</a:t>
            </a:r>
            <a:endParaRPr lang="en-US" sz="2400" dirty="0" smtClean="0"/>
          </a:p>
          <a:p>
            <a:r>
              <a:rPr lang="en-US" sz="2800" b="1" dirty="0" smtClean="0"/>
              <a:t>Delete Policy</a:t>
            </a:r>
            <a:r>
              <a:rPr lang="en-US" sz="2800" dirty="0" smtClean="0"/>
              <a:t>: </a:t>
            </a:r>
            <a:endParaRPr lang="en-US" sz="2800" dirty="0" smtClean="0"/>
          </a:p>
          <a:p>
            <a:pPr lvl="1"/>
            <a:r>
              <a:rPr lang="en-US" sz="2400" dirty="0" smtClean="0"/>
              <a:t>If the log cleanup policy is set to delete, the log segments will be deleted when they reach the size or time limits set. </a:t>
            </a:r>
            <a:endParaRPr lang="en-US" sz="2400" dirty="0" smtClean="0"/>
          </a:p>
          <a:p>
            <a:r>
              <a:rPr lang="en-US" sz="2800" b="1" dirty="0" smtClean="0"/>
              <a:t>Compact Policy</a:t>
            </a:r>
            <a:r>
              <a:rPr lang="en-US" sz="2800" dirty="0" smtClean="0"/>
              <a:t>: </a:t>
            </a:r>
            <a:endParaRPr lang="en-US" sz="2800" dirty="0" smtClean="0"/>
          </a:p>
          <a:p>
            <a:pPr lvl="1"/>
            <a:r>
              <a:rPr lang="en-US" sz="2400" dirty="0" smtClean="0"/>
              <a:t>If the log cleanup policy is set to compact, then log compaction will be used to clean out obsolete records.</a:t>
            </a:r>
            <a:endParaRPr lang="en-US" sz="24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Using Kafka</a:t>
            </a:r>
            <a:endParaRPr lang="en-US" dirty="0"/>
          </a:p>
        </p:txBody>
      </p:sp>
      <p:sp>
        <p:nvSpPr>
          <p:cNvPr id="3" name="Content Placeholder 2"/>
          <p:cNvSpPr>
            <a:spLocks noGrp="1"/>
          </p:cNvSpPr>
          <p:nvPr>
            <p:ph idx="1"/>
          </p:nvPr>
        </p:nvSpPr>
        <p:spPr>
          <a:xfrm>
            <a:off x="1038225" y="1600200"/>
            <a:ext cx="9172575" cy="4876800"/>
          </a:xfrm>
        </p:spPr>
        <p:txBody>
          <a:bodyPr>
            <a:normAutofit/>
          </a:bodyPr>
          <a:lstStyle/>
          <a:p>
            <a:r>
              <a:rPr lang="en-US" sz="2800" dirty="0" smtClean="0"/>
              <a:t>Setup </a:t>
            </a:r>
            <a:r>
              <a:rPr lang="en-US" sz="2800" dirty="0" err="1" smtClean="0"/>
              <a:t>kafka</a:t>
            </a:r>
            <a:r>
              <a:rPr lang="en-US" sz="2800" dirty="0" smtClean="0"/>
              <a:t>-python library:</a:t>
            </a:r>
            <a:endParaRPr lang="en-US" sz="2800" dirty="0" smtClean="0"/>
          </a:p>
          <a:p>
            <a:pPr lvl="1">
              <a:buNone/>
            </a:pPr>
            <a:r>
              <a:rPr lang="en-US" sz="2400" dirty="0" err="1" smtClean="0"/>
              <a:t>sudo</a:t>
            </a:r>
            <a:r>
              <a:rPr lang="en-US" sz="2400" dirty="0" smtClean="0"/>
              <a:t>  pip  install  </a:t>
            </a:r>
            <a:r>
              <a:rPr lang="en-US" sz="2400" dirty="0" err="1" smtClean="0"/>
              <a:t>kafka</a:t>
            </a:r>
            <a:r>
              <a:rPr lang="en-US" sz="2400" dirty="0" smtClean="0"/>
              <a:t>-python</a:t>
            </a:r>
            <a:endParaRPr lang="en-US" sz="2400" dirty="0" smtClean="0"/>
          </a:p>
          <a:p>
            <a:endParaRPr lang="en-US" sz="2800" dirty="0" smtClean="0"/>
          </a:p>
          <a:p>
            <a:r>
              <a:rPr lang="en-US" sz="2800" dirty="0" smtClean="0"/>
              <a:t>Create Kafka topic:</a:t>
            </a:r>
            <a:endParaRPr lang="en-US" sz="2800" dirty="0" smtClean="0"/>
          </a:p>
          <a:p>
            <a:pPr lvl="1">
              <a:buNone/>
            </a:pPr>
            <a:r>
              <a:rPr lang="en-US" sz="2400" dirty="0" smtClean="0"/>
              <a:t>bin/kafka-topics.sh  --create  --zookeeper  localhost:2181    </a:t>
            </a:r>
            <a:endParaRPr lang="en-US" sz="2400" dirty="0" smtClean="0"/>
          </a:p>
          <a:p>
            <a:pPr lvl="1">
              <a:buNone/>
            </a:pPr>
            <a:r>
              <a:rPr lang="en-US" sz="2400" dirty="0" smtClean="0"/>
              <a:t>--replication-factor  1  --partitions  1  --topic  test</a:t>
            </a:r>
            <a:endParaRPr lang="en-US" sz="2400" dirty="0" smtClean="0"/>
          </a:p>
          <a:p>
            <a:endParaRPr lang="en-US" sz="2800" dirty="0" smtClean="0"/>
          </a:p>
          <a:p>
            <a:r>
              <a:rPr lang="en-US" sz="2800" dirty="0" smtClean="0"/>
              <a:t>List topics:</a:t>
            </a:r>
            <a:endParaRPr lang="en-US" sz="2800" dirty="0" smtClean="0"/>
          </a:p>
          <a:p>
            <a:pPr lvl="1">
              <a:buNone/>
            </a:pPr>
            <a:r>
              <a:rPr lang="en-US" sz="2400" dirty="0" smtClean="0"/>
              <a:t>bin/kafka-topics.sh  --list  --zookeeper  localhost:2181</a:t>
            </a:r>
            <a:endParaRPr lang="en-US" sz="24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1294745" cy="1054100"/>
          </a:xfrm>
        </p:spPr>
        <p:txBody>
          <a:bodyPr>
            <a:noAutofit/>
          </a:bodyPr>
          <a:lstStyle/>
          <a:p>
            <a:r>
              <a:rPr lang="en-US" sz="3600" dirty="0" smtClean="0"/>
              <a:t>Kafka Producer for sending messages synchronously</a:t>
            </a:r>
            <a:endParaRPr lang="en-US" sz="3600" dirty="0"/>
          </a:p>
        </p:txBody>
      </p:sp>
      <p:pic>
        <p:nvPicPr>
          <p:cNvPr id="3074" name="Picture 2"/>
          <p:cNvPicPr>
            <a:picLocks noChangeAspect="1" noChangeArrowheads="1"/>
          </p:cNvPicPr>
          <p:nvPr/>
        </p:nvPicPr>
        <p:blipFill>
          <a:blip r:embed="rId1" cstate="print"/>
          <a:srcRect/>
          <a:stretch>
            <a:fillRect/>
          </a:stretch>
        </p:blipFill>
        <p:spPr bwMode="auto">
          <a:xfrm>
            <a:off x="1583181" y="1917489"/>
            <a:ext cx="9024859" cy="4068487"/>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1294745" cy="1325880"/>
          </a:xfrm>
        </p:spPr>
        <p:txBody>
          <a:bodyPr>
            <a:noAutofit/>
          </a:bodyPr>
          <a:lstStyle/>
          <a:p>
            <a:r>
              <a:rPr lang="en-US" sz="3600" dirty="0" smtClean="0"/>
              <a:t>Kafka Producer for sending messages asynchronously</a:t>
            </a:r>
            <a:endParaRPr lang="en-US" sz="3600" dirty="0"/>
          </a:p>
        </p:txBody>
      </p:sp>
      <p:pic>
        <p:nvPicPr>
          <p:cNvPr id="4098" name="Picture 2"/>
          <p:cNvPicPr>
            <a:picLocks noChangeAspect="1" noChangeArrowheads="1"/>
          </p:cNvPicPr>
          <p:nvPr/>
        </p:nvPicPr>
        <p:blipFill>
          <a:blip r:embed="rId1" cstate="print"/>
          <a:srcRect/>
          <a:stretch>
            <a:fillRect/>
          </a:stretch>
        </p:blipFill>
        <p:spPr bwMode="auto">
          <a:xfrm>
            <a:off x="1632679" y="1959960"/>
            <a:ext cx="8902825" cy="411480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Outline</a:t>
            </a:r>
            <a:endParaRPr lang="en-US" dirty="0">
              <a:latin typeface="Arial" panose="020B0604020202020204" pitchFamily="34" charset="0"/>
            </a:endParaRPr>
          </a:p>
        </p:txBody>
      </p:sp>
      <p:sp>
        <p:nvSpPr>
          <p:cNvPr id="3" name="Content Placeholder 2"/>
          <p:cNvSpPr>
            <a:spLocks noGrp="1"/>
          </p:cNvSpPr>
          <p:nvPr>
            <p:ph idx="1"/>
          </p:nvPr>
        </p:nvSpPr>
        <p:spPr/>
        <p:txBody>
          <a:bodyPr>
            <a:normAutofit lnSpcReduction="20000"/>
          </a:bodyPr>
          <a:lstStyle/>
          <a:p>
            <a:r>
              <a:rPr lang="en-US" dirty="0"/>
              <a:t>Data Acquisition Considerations</a:t>
            </a:r>
            <a:endParaRPr lang="en-US" dirty="0"/>
          </a:p>
          <a:p>
            <a:r>
              <a:rPr lang="en-US" dirty="0"/>
              <a:t>Publish - Subscribe Messaging Frameworks</a:t>
            </a:r>
            <a:endParaRPr lang="en-US" dirty="0"/>
          </a:p>
          <a:p>
            <a:r>
              <a:rPr lang="en-US" dirty="0"/>
              <a:t>Big Data Collection Systems</a:t>
            </a:r>
            <a:endParaRPr lang="en-US" dirty="0"/>
          </a:p>
          <a:p>
            <a:r>
              <a:rPr lang="en-US" dirty="0"/>
              <a:t>Messaging Queues</a:t>
            </a:r>
            <a:endParaRPr lang="en-US" dirty="0"/>
          </a:p>
          <a:p>
            <a:r>
              <a:rPr lang="en-US" dirty="0"/>
              <a:t>Custom Connectors</a:t>
            </a:r>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Autofit/>
          </a:bodyPr>
          <a:lstStyle/>
          <a:p>
            <a:r>
              <a:rPr lang="en-US" sz="3600" dirty="0" smtClean="0"/>
              <a:t>Kafka Consumer</a:t>
            </a:r>
            <a:endParaRPr lang="en-US" sz="3600" dirty="0"/>
          </a:p>
        </p:txBody>
      </p:sp>
      <p:pic>
        <p:nvPicPr>
          <p:cNvPr id="5122" name="Picture 2"/>
          <p:cNvPicPr>
            <a:picLocks noChangeAspect="1" noChangeArrowheads="1"/>
          </p:cNvPicPr>
          <p:nvPr/>
        </p:nvPicPr>
        <p:blipFill>
          <a:blip r:embed="rId1" cstate="print"/>
          <a:srcRect/>
          <a:stretch>
            <a:fillRect/>
          </a:stretch>
        </p:blipFill>
        <p:spPr bwMode="auto">
          <a:xfrm>
            <a:off x="1828799" y="2964546"/>
            <a:ext cx="8305801" cy="2819400"/>
          </a:xfrm>
          <a:prstGeom prst="rect">
            <a:avLst/>
          </a:prstGeom>
          <a:noFill/>
          <a:ln w="9525">
            <a:noFill/>
            <a:miter lim="800000"/>
            <a:headEnd/>
            <a:tailEnd/>
          </a:ln>
        </p:spPr>
      </p:pic>
      <p:pic>
        <p:nvPicPr>
          <p:cNvPr id="5123" name="Picture 3"/>
          <p:cNvPicPr>
            <a:picLocks noChangeAspect="1" noChangeArrowheads="1"/>
          </p:cNvPicPr>
          <p:nvPr/>
        </p:nvPicPr>
        <p:blipFill>
          <a:blip r:embed="rId2" cstate="print"/>
          <a:srcRect/>
          <a:stretch>
            <a:fillRect/>
          </a:stretch>
        </p:blipFill>
        <p:spPr bwMode="auto">
          <a:xfrm>
            <a:off x="1828800" y="2126346"/>
            <a:ext cx="8305800" cy="83820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Autofit/>
          </a:bodyPr>
          <a:lstStyle/>
          <a:p>
            <a:r>
              <a:rPr lang="en-US" sz="3600" dirty="0" smtClean="0"/>
              <a:t>Kafka &amp; Storm Example</a:t>
            </a:r>
            <a:endParaRPr lang="en-US" sz="3600" dirty="0"/>
          </a:p>
        </p:txBody>
      </p:sp>
      <p:pic>
        <p:nvPicPr>
          <p:cNvPr id="6146" name="Picture 2"/>
          <p:cNvPicPr>
            <a:picLocks noChangeAspect="1" noChangeArrowheads="1"/>
          </p:cNvPicPr>
          <p:nvPr/>
        </p:nvPicPr>
        <p:blipFill>
          <a:blip r:embed="rId1" cstate="print"/>
          <a:srcRect/>
          <a:stretch>
            <a:fillRect/>
          </a:stretch>
        </p:blipFill>
        <p:spPr bwMode="auto">
          <a:xfrm>
            <a:off x="1752600" y="1676400"/>
            <a:ext cx="8663247" cy="396240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Autofit/>
          </a:bodyPr>
          <a:lstStyle/>
          <a:p>
            <a:r>
              <a:rPr lang="en-US" sz="3600" dirty="0" smtClean="0"/>
              <a:t>Listener</a:t>
            </a:r>
            <a:endParaRPr lang="en-US" sz="3600" dirty="0"/>
          </a:p>
        </p:txBody>
      </p:sp>
      <p:pic>
        <p:nvPicPr>
          <p:cNvPr id="7170" name="Picture 2"/>
          <p:cNvPicPr>
            <a:picLocks noChangeAspect="1" noChangeArrowheads="1"/>
          </p:cNvPicPr>
          <p:nvPr/>
        </p:nvPicPr>
        <p:blipFill>
          <a:blip r:embed="rId1" cstate="print"/>
          <a:srcRect/>
          <a:stretch>
            <a:fillRect/>
          </a:stretch>
        </p:blipFill>
        <p:spPr bwMode="auto">
          <a:xfrm>
            <a:off x="3148965" y="1492250"/>
            <a:ext cx="5817870" cy="4815205"/>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noAutofit/>
          </a:bodyPr>
          <a:lstStyle/>
          <a:p>
            <a:r>
              <a:rPr lang="en-US" sz="3600" dirty="0" smtClean="0"/>
              <a:t>Spout</a:t>
            </a:r>
            <a:endParaRPr lang="en-US" sz="3600" dirty="0"/>
          </a:p>
        </p:txBody>
      </p:sp>
      <p:pic>
        <p:nvPicPr>
          <p:cNvPr id="8194" name="Picture 2"/>
          <p:cNvPicPr>
            <a:picLocks noChangeAspect="1" noChangeArrowheads="1"/>
          </p:cNvPicPr>
          <p:nvPr/>
        </p:nvPicPr>
        <p:blipFill>
          <a:blip r:embed="rId1" cstate="print"/>
          <a:srcRect/>
          <a:stretch>
            <a:fillRect/>
          </a:stretch>
        </p:blipFill>
        <p:spPr bwMode="auto">
          <a:xfrm>
            <a:off x="2224308" y="1447800"/>
            <a:ext cx="7772400" cy="530627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noAutofit/>
          </a:bodyPr>
          <a:lstStyle/>
          <a:p>
            <a:r>
              <a:rPr lang="en-US" sz="3600" dirty="0" smtClean="0"/>
              <a:t>Bolt</a:t>
            </a:r>
            <a:endParaRPr lang="en-US" sz="3600" dirty="0"/>
          </a:p>
        </p:txBody>
      </p:sp>
      <p:pic>
        <p:nvPicPr>
          <p:cNvPr id="9218" name="Picture 2"/>
          <p:cNvPicPr>
            <a:picLocks noChangeAspect="1" noChangeArrowheads="1"/>
          </p:cNvPicPr>
          <p:nvPr/>
        </p:nvPicPr>
        <p:blipFill>
          <a:blip r:embed="rId1" cstate="print"/>
          <a:srcRect/>
          <a:stretch>
            <a:fillRect/>
          </a:stretch>
        </p:blipFill>
        <p:spPr bwMode="auto">
          <a:xfrm>
            <a:off x="2620010" y="1459230"/>
            <a:ext cx="6951980" cy="5262245"/>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Autofit/>
          </a:bodyPr>
          <a:lstStyle/>
          <a:p>
            <a:r>
              <a:rPr lang="en-US" sz="3600" dirty="0" smtClean="0"/>
              <a:t>Bolt</a:t>
            </a:r>
            <a:endParaRPr lang="en-US" sz="3600" dirty="0"/>
          </a:p>
        </p:txBody>
      </p:sp>
      <p:pic>
        <p:nvPicPr>
          <p:cNvPr id="10242" name="Picture 2"/>
          <p:cNvPicPr>
            <a:picLocks noChangeAspect="1" noChangeArrowheads="1"/>
          </p:cNvPicPr>
          <p:nvPr/>
        </p:nvPicPr>
        <p:blipFill>
          <a:blip r:embed="rId1" cstate="print"/>
          <a:srcRect/>
          <a:stretch>
            <a:fillRect/>
          </a:stretch>
        </p:blipFill>
        <p:spPr bwMode="auto">
          <a:xfrm>
            <a:off x="2438400" y="1475105"/>
            <a:ext cx="7315835" cy="4881245"/>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noAutofit/>
          </a:bodyPr>
          <a:lstStyle/>
          <a:p>
            <a:r>
              <a:rPr lang="en-US" sz="3600" dirty="0" smtClean="0"/>
              <a:t>Kafka &amp; Spark Example</a:t>
            </a:r>
            <a:endParaRPr lang="en-US" sz="3600" dirty="0"/>
          </a:p>
        </p:txBody>
      </p:sp>
      <p:pic>
        <p:nvPicPr>
          <p:cNvPr id="11266" name="Picture 2"/>
          <p:cNvPicPr>
            <a:picLocks noChangeAspect="1" noChangeArrowheads="1"/>
          </p:cNvPicPr>
          <p:nvPr/>
        </p:nvPicPr>
        <p:blipFill>
          <a:blip r:embed="rId1" cstate="print"/>
          <a:srcRect/>
          <a:stretch>
            <a:fillRect/>
          </a:stretch>
        </p:blipFill>
        <p:spPr bwMode="auto">
          <a:xfrm>
            <a:off x="1386205" y="1953895"/>
            <a:ext cx="9714230" cy="355600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981200" y="138430"/>
            <a:ext cx="8229600" cy="1143000"/>
          </a:xfrm>
        </p:spPr>
        <p:txBody>
          <a:bodyPr>
            <a:noAutofit/>
          </a:bodyPr>
          <a:lstStyle/>
          <a:p>
            <a:r>
              <a:rPr lang="en-US" sz="3600" dirty="0" smtClean="0"/>
              <a:t> Filtering sensor readings in real-time</a:t>
            </a:r>
            <a:endParaRPr lang="en-US" sz="3600" dirty="0"/>
          </a:p>
        </p:txBody>
      </p:sp>
      <p:pic>
        <p:nvPicPr>
          <p:cNvPr id="13314" name="Picture 2"/>
          <p:cNvPicPr>
            <a:picLocks noChangeAspect="1" noChangeArrowheads="1"/>
          </p:cNvPicPr>
          <p:nvPr/>
        </p:nvPicPr>
        <p:blipFill>
          <a:blip r:embed="rId1" cstate="print"/>
          <a:srcRect/>
          <a:stretch>
            <a:fillRect/>
          </a:stretch>
        </p:blipFill>
        <p:spPr bwMode="auto">
          <a:xfrm>
            <a:off x="3063240" y="2340610"/>
            <a:ext cx="6064885" cy="4066540"/>
          </a:xfrm>
          <a:prstGeom prst="rect">
            <a:avLst/>
          </a:prstGeom>
          <a:noFill/>
          <a:ln w="9525">
            <a:noFill/>
            <a:miter lim="800000"/>
            <a:headEnd/>
            <a:tailEnd/>
          </a:ln>
        </p:spPr>
      </p:pic>
      <p:sp>
        <p:nvSpPr>
          <p:cNvPr id="4" name="Rectangle 3"/>
          <p:cNvSpPr/>
          <p:nvPr/>
        </p:nvSpPr>
        <p:spPr>
          <a:xfrm>
            <a:off x="868680" y="1423670"/>
            <a:ext cx="10864850" cy="916940"/>
          </a:xfrm>
          <a:prstGeom prst="rect">
            <a:avLst/>
          </a:prstGeom>
        </p:spPr>
        <p:txBody>
          <a:bodyPr wrap="square">
            <a:spAutoFit/>
          </a:bodyPr>
          <a:lstStyle/>
          <a:p>
            <a:r>
              <a:rPr lang="en-US" dirty="0" smtClean="0"/>
              <a:t>A </a:t>
            </a:r>
            <a:r>
              <a:rPr lang="en-US" dirty="0" err="1" smtClean="0"/>
              <a:t>StreamingContext</a:t>
            </a:r>
            <a:r>
              <a:rPr lang="en-US" dirty="0" smtClean="0"/>
              <a:t> is created by specifying the underlying </a:t>
            </a:r>
            <a:r>
              <a:rPr lang="en-US" dirty="0" err="1" smtClean="0"/>
              <a:t>SparkContext</a:t>
            </a:r>
            <a:r>
              <a:rPr lang="en-US" dirty="0" smtClean="0"/>
              <a:t> and a batch interval for creating small batches of data for analysis. This example uses the Spark’s Kafka utilities to create a </a:t>
            </a:r>
            <a:r>
              <a:rPr lang="en-US" dirty="0" err="1" smtClean="0"/>
              <a:t>DStream</a:t>
            </a:r>
            <a:r>
              <a:rPr lang="en-US" dirty="0" smtClean="0"/>
              <a:t>. The </a:t>
            </a:r>
            <a:r>
              <a:rPr lang="en-US" dirty="0" err="1" smtClean="0"/>
              <a:t>DStream</a:t>
            </a:r>
            <a:r>
              <a:rPr lang="en-US" dirty="0" smtClean="0"/>
              <a:t> is transformed with map and filter operations.</a:t>
            </a:r>
            <a:endParaRPr lang="en-US" dirty="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981200" y="276225"/>
            <a:ext cx="8229600" cy="1143000"/>
          </a:xfrm>
        </p:spPr>
        <p:txBody>
          <a:bodyPr>
            <a:noAutofit/>
          </a:bodyPr>
          <a:lstStyle/>
          <a:p>
            <a:r>
              <a:rPr lang="en-US" sz="3600" dirty="0" smtClean="0"/>
              <a:t> Filtering sensor readings in real-time</a:t>
            </a:r>
            <a:endParaRPr lang="en-US" sz="3600" dirty="0"/>
          </a:p>
        </p:txBody>
      </p:sp>
      <p:pic>
        <p:nvPicPr>
          <p:cNvPr id="12293" name="Picture 5"/>
          <p:cNvPicPr>
            <a:picLocks noChangeAspect="1" noChangeArrowheads="1"/>
          </p:cNvPicPr>
          <p:nvPr/>
        </p:nvPicPr>
        <p:blipFill>
          <a:blip r:embed="rId1" cstate="print"/>
          <a:srcRect/>
          <a:stretch>
            <a:fillRect/>
          </a:stretch>
        </p:blipFill>
        <p:spPr bwMode="auto">
          <a:xfrm>
            <a:off x="1810656" y="3214902"/>
            <a:ext cx="8534400" cy="2034924"/>
          </a:xfrm>
          <a:prstGeom prst="rect">
            <a:avLst/>
          </a:prstGeom>
          <a:noFill/>
          <a:ln w="9525">
            <a:noFill/>
            <a:miter lim="800000"/>
            <a:headEnd/>
            <a:tailEnd/>
          </a:ln>
        </p:spPr>
      </p:pic>
      <p:pic>
        <p:nvPicPr>
          <p:cNvPr id="12294" name="Picture 6"/>
          <p:cNvPicPr>
            <a:picLocks noChangeAspect="1" noChangeArrowheads="1"/>
          </p:cNvPicPr>
          <p:nvPr/>
        </p:nvPicPr>
        <p:blipFill>
          <a:blip r:embed="rId2" cstate="print"/>
          <a:srcRect/>
          <a:stretch>
            <a:fillRect/>
          </a:stretch>
        </p:blipFill>
        <p:spPr bwMode="auto">
          <a:xfrm>
            <a:off x="1810657" y="2315016"/>
            <a:ext cx="8534400" cy="908102"/>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t>Push-Pull messaging</a:t>
            </a:r>
            <a:endParaRPr lang="en-GB" altLang="en-US"/>
          </a:p>
        </p:txBody>
      </p:sp>
      <p:pic>
        <p:nvPicPr>
          <p:cNvPr id="5" name="Content Placeholder 4"/>
          <p:cNvPicPr>
            <a:picLocks noChangeAspect="1"/>
          </p:cNvPicPr>
          <p:nvPr>
            <p:ph idx="1"/>
          </p:nvPr>
        </p:nvPicPr>
        <p:blipFill>
          <a:blip r:embed="rId1"/>
          <a:stretch>
            <a:fillRect/>
          </a:stretch>
        </p:blipFill>
        <p:spPr>
          <a:xfrm>
            <a:off x="1640205" y="2115185"/>
            <a:ext cx="8642350" cy="3625215"/>
          </a:xfrm>
          <a:prstGeom prst="rect">
            <a:avLst/>
          </a:prstGeom>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t> Data Acquisition Considerations</a:t>
            </a:r>
            <a:endParaRPr lang="en-GB" altLang="en-US"/>
          </a:p>
        </p:txBody>
      </p:sp>
      <p:sp>
        <p:nvSpPr>
          <p:cNvPr id="3" name="Content Placeholder 2"/>
          <p:cNvSpPr>
            <a:spLocks noGrp="1"/>
          </p:cNvSpPr>
          <p:nvPr>
            <p:ph idx="1"/>
          </p:nvPr>
        </p:nvSpPr>
        <p:spPr/>
        <p:txBody>
          <a:bodyPr>
            <a:normAutofit fontScale="90000" lnSpcReduction="10000"/>
          </a:bodyPr>
          <a:p>
            <a:r>
              <a:rPr lang="en-GB" altLang="en-US"/>
              <a:t>Source Type</a:t>
            </a:r>
            <a:endParaRPr lang="en-GB" altLang="en-US"/>
          </a:p>
          <a:p>
            <a:pPr lvl="1"/>
            <a:r>
              <a:rPr lang="en-GB" altLang="en-US"/>
              <a:t>The type of the data source has to be kept into consideration while making a choice for a data connector. Data sources can either publish bulk data in batches or data in small batches (micro-batches) or streaming real-time data.</a:t>
            </a:r>
            <a:endParaRPr lang="en-GB" altLang="en-US"/>
          </a:p>
          <a:p>
            <a:pPr lvl="0"/>
            <a:r>
              <a:rPr lang="en-GB" altLang="en-US"/>
              <a:t>Velocity</a:t>
            </a:r>
            <a:endParaRPr lang="en-GB" altLang="en-US"/>
          </a:p>
          <a:p>
            <a:pPr lvl="1"/>
            <a:r>
              <a:rPr lang="en-GB" altLang="en-US"/>
              <a:t>The velocity of data refers to how fast the data is generated and how frequently it varies. For data with a high velocity (real-time or streaming data), communication mechanisms which have low overhead and low latency are required.</a:t>
            </a:r>
            <a:endParaRPr lang="en-GB" altLang="en-US"/>
          </a:p>
          <a:p>
            <a:pPr lvl="0"/>
            <a:r>
              <a:rPr lang="en-GB" altLang="en-US"/>
              <a:t>Ingestion Mechanism</a:t>
            </a:r>
            <a:endParaRPr lang="en-GB" altLang="en-US"/>
          </a:p>
          <a:p>
            <a:pPr lvl="1"/>
            <a:r>
              <a:rPr lang="en-GB" altLang="en-US"/>
              <a:t>The data ingestion mechanism can either be a push or pull mechanism. The choice of the speciﬁc tool or framework for data ingestion will be driven by the data consumer.  </a:t>
            </a:r>
            <a:endParaRPr lang="en-GB" altLang="en-US"/>
          </a:p>
          <a:p>
            <a:pPr lvl="0"/>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Amazon Kinesis</a:t>
            </a:r>
            <a:endParaRPr lang="en-US" altLang="en-GB"/>
          </a:p>
        </p:txBody>
      </p:sp>
      <p:sp>
        <p:nvSpPr>
          <p:cNvPr id="6" name="Text Box 5"/>
          <p:cNvSpPr txBox="1"/>
          <p:nvPr/>
        </p:nvSpPr>
        <p:spPr>
          <a:xfrm>
            <a:off x="462915" y="1724660"/>
            <a:ext cx="11269345" cy="1014730"/>
          </a:xfrm>
          <a:prstGeom prst="rect">
            <a:avLst/>
          </a:prstGeom>
          <a:noFill/>
        </p:spPr>
        <p:txBody>
          <a:bodyPr wrap="square" rtlCol="0" anchor="t">
            <a:spAutoFit/>
          </a:bodyPr>
          <a:p>
            <a:pPr marL="285750" indent="-285750">
              <a:buFont typeface="Arial" panose="020B0604020202020204" pitchFamily="34" charset="0"/>
              <a:buChar char="•"/>
            </a:pPr>
            <a:r>
              <a:rPr sz="2000"/>
              <a:t>Amazon Kinesis is a fully managed commercial service for ingesting real-time streaming data. Kinesis scales automatically to handle high volume streaming data coming from a large number of sources.</a:t>
            </a:r>
            <a:endParaRPr sz="2000"/>
          </a:p>
        </p:txBody>
      </p:sp>
      <p:sp>
        <p:nvSpPr>
          <p:cNvPr id="4" name="Footer Placeholder 3"/>
          <p:cNvSpPr>
            <a:spLocks noGrp="1"/>
          </p:cNvSpPr>
          <p:nvPr>
            <p:ph type="ftr" sz="quarter" idx="11"/>
          </p:nvPr>
        </p:nvSpPr>
        <p:spPr/>
        <p:txBody>
          <a:bodyPr/>
          <a:p>
            <a:r>
              <a:rPr lang="en-US"/>
              <a:t>© 2019 Arshdeep Bahga &amp; Vijay Madisetti</a:t>
            </a:r>
            <a:endParaRPr lang="en-US"/>
          </a:p>
        </p:txBody>
      </p:sp>
      <p:pic>
        <p:nvPicPr>
          <p:cNvPr id="3" name="Picture 2" descr="Screenshot from 2019-08-14 11-26-12"/>
          <p:cNvPicPr>
            <a:picLocks noChangeAspect="1"/>
          </p:cNvPicPr>
          <p:nvPr/>
        </p:nvPicPr>
        <p:blipFill>
          <a:blip r:embed="rId1"/>
          <a:stretch>
            <a:fillRect/>
          </a:stretch>
        </p:blipFill>
        <p:spPr>
          <a:xfrm>
            <a:off x="2736215" y="2772410"/>
            <a:ext cx="6722745" cy="335216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Amazon Kinesis</a:t>
            </a:r>
            <a:endParaRPr lang="en-US" altLang="en-GB"/>
          </a:p>
        </p:txBody>
      </p:sp>
      <p:sp>
        <p:nvSpPr>
          <p:cNvPr id="6" name="Text Box 5"/>
          <p:cNvSpPr txBox="1"/>
          <p:nvPr/>
        </p:nvSpPr>
        <p:spPr>
          <a:xfrm>
            <a:off x="462915" y="1724660"/>
            <a:ext cx="11269345" cy="1938020"/>
          </a:xfrm>
          <a:prstGeom prst="rect">
            <a:avLst/>
          </a:prstGeom>
          <a:noFill/>
        </p:spPr>
        <p:txBody>
          <a:bodyPr wrap="square" rtlCol="0" anchor="t">
            <a:spAutoFit/>
          </a:bodyPr>
          <a:p>
            <a:pPr marL="285750" indent="-285750">
              <a:buFont typeface="Arial" panose="020B0604020202020204" pitchFamily="34" charset="0"/>
              <a:buChar char="•"/>
            </a:pPr>
            <a:r>
              <a:rPr sz="2000"/>
              <a:t>Amazon Kinesis provides the following services for collecting, processing, and analyzing data and video streams in real-time:</a:t>
            </a:r>
            <a:endParaRPr sz="2000"/>
          </a:p>
          <a:p>
            <a:pPr marL="742950" lvl="1" indent="-285750">
              <a:buFont typeface="Arial" panose="020B0604020202020204" pitchFamily="34" charset="0"/>
              <a:buChar char="•"/>
            </a:pPr>
            <a:r>
              <a:rPr sz="2000"/>
              <a:t>Kinesis Data Streams</a:t>
            </a:r>
            <a:endParaRPr sz="2000"/>
          </a:p>
          <a:p>
            <a:pPr marL="742950" lvl="1" indent="-285750">
              <a:buFont typeface="Arial" panose="020B0604020202020204" pitchFamily="34" charset="0"/>
              <a:buChar char="•"/>
            </a:pPr>
            <a:r>
              <a:rPr sz="2000"/>
              <a:t>Kinesis Firehose Delivery Streams</a:t>
            </a:r>
            <a:endParaRPr sz="2000"/>
          </a:p>
          <a:p>
            <a:pPr marL="742950" lvl="1" indent="-285750">
              <a:buFont typeface="Arial" panose="020B0604020202020204" pitchFamily="34" charset="0"/>
              <a:buChar char="•"/>
            </a:pPr>
            <a:r>
              <a:rPr sz="2000"/>
              <a:t>Kinesis Analytics Applications</a:t>
            </a:r>
            <a:endParaRPr sz="2000"/>
          </a:p>
          <a:p>
            <a:pPr marL="742950" lvl="1" indent="-285750">
              <a:buFont typeface="Arial" panose="020B0604020202020204" pitchFamily="34" charset="0"/>
              <a:buChar char="•"/>
            </a:pPr>
            <a:r>
              <a:rPr sz="2000"/>
              <a:t>Kinesis Video Streams</a:t>
            </a:r>
            <a:endParaRPr sz="2000"/>
          </a:p>
        </p:txBody>
      </p:sp>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Kinesis Data Streams</a:t>
            </a:r>
            <a:endParaRPr lang="en-US" altLang="en-GB"/>
          </a:p>
        </p:txBody>
      </p:sp>
      <p:sp>
        <p:nvSpPr>
          <p:cNvPr id="6" name="Text Box 5"/>
          <p:cNvSpPr txBox="1"/>
          <p:nvPr/>
        </p:nvSpPr>
        <p:spPr>
          <a:xfrm>
            <a:off x="462915" y="1724660"/>
            <a:ext cx="11269345" cy="1014730"/>
          </a:xfrm>
          <a:prstGeom prst="rect">
            <a:avLst/>
          </a:prstGeom>
          <a:noFill/>
        </p:spPr>
        <p:txBody>
          <a:bodyPr wrap="square" rtlCol="0" anchor="t">
            <a:spAutoFit/>
          </a:bodyPr>
          <a:p>
            <a:pPr marL="285750" indent="-285750">
              <a:buFont typeface="Arial" panose="020B0604020202020204" pitchFamily="34" charset="0"/>
              <a:buChar char="•"/>
            </a:pPr>
            <a:r>
              <a:rPr sz="2000"/>
              <a:t>Kinesis Data Streams allow you to ingest and process streaming data. The streaming data can either be processed with your applications, or using AWS managed services like Amazon Kinesis Data Firehose, Amazon Kinesis Data Analytics, or AWS Lambda</a:t>
            </a:r>
            <a:endParaRPr sz="2000"/>
          </a:p>
        </p:txBody>
      </p:sp>
      <p:sp>
        <p:nvSpPr>
          <p:cNvPr id="4" name="Footer Placeholder 3"/>
          <p:cNvSpPr>
            <a:spLocks noGrp="1"/>
          </p:cNvSpPr>
          <p:nvPr>
            <p:ph type="ftr" sz="quarter" idx="11"/>
          </p:nvPr>
        </p:nvSpPr>
        <p:spPr/>
        <p:txBody>
          <a:bodyPr/>
          <a:p>
            <a:r>
              <a:rPr lang="en-US"/>
              <a:t>© 2019 Arshdeep Bahga &amp; Vijay Madisetti</a:t>
            </a:r>
            <a:endParaRPr lang="en-US"/>
          </a:p>
        </p:txBody>
      </p:sp>
      <p:pic>
        <p:nvPicPr>
          <p:cNvPr id="3" name="Picture 2" descr="Screenshot from 2019-08-14 11-31-44"/>
          <p:cNvPicPr>
            <a:picLocks noChangeAspect="1"/>
          </p:cNvPicPr>
          <p:nvPr/>
        </p:nvPicPr>
        <p:blipFill>
          <a:blip r:embed="rId1"/>
          <a:stretch>
            <a:fillRect/>
          </a:stretch>
        </p:blipFill>
        <p:spPr>
          <a:xfrm>
            <a:off x="1068705" y="3403600"/>
            <a:ext cx="10058400" cy="277114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Kinesis Firehose Delivery Streams</a:t>
            </a:r>
            <a:endParaRPr lang="en-US" altLang="en-GB"/>
          </a:p>
        </p:txBody>
      </p:sp>
      <p:sp>
        <p:nvSpPr>
          <p:cNvPr id="6" name="Text Box 5"/>
          <p:cNvSpPr txBox="1"/>
          <p:nvPr/>
        </p:nvSpPr>
        <p:spPr>
          <a:xfrm>
            <a:off x="462915" y="1724660"/>
            <a:ext cx="11269345" cy="1014730"/>
          </a:xfrm>
          <a:prstGeom prst="rect">
            <a:avLst/>
          </a:prstGeom>
          <a:noFill/>
        </p:spPr>
        <p:txBody>
          <a:bodyPr wrap="square" rtlCol="0" anchor="t">
            <a:spAutoFit/>
          </a:bodyPr>
          <a:p>
            <a:pPr marL="285750" indent="-285750">
              <a:buFont typeface="Arial" panose="020B0604020202020204" pitchFamily="34" charset="0"/>
              <a:buChar char="•"/>
            </a:pPr>
            <a:r>
              <a:rPr sz="2000"/>
              <a:t>Amazon Kinesis Data Firehose is a fully managed service for continuously collecting, transforming, and loading streaming data into destinations such as Amazon S3, Amazon Redshift, Amazon Elasticsearch Service, and Splunk.</a:t>
            </a:r>
            <a:endParaRPr sz="2000"/>
          </a:p>
        </p:txBody>
      </p:sp>
      <p:sp>
        <p:nvSpPr>
          <p:cNvPr id="4" name="Footer Placeholder 3"/>
          <p:cNvSpPr>
            <a:spLocks noGrp="1"/>
          </p:cNvSpPr>
          <p:nvPr>
            <p:ph type="ftr" sz="quarter" idx="11"/>
          </p:nvPr>
        </p:nvSpPr>
        <p:spPr/>
        <p:txBody>
          <a:bodyPr/>
          <a:p>
            <a:r>
              <a:rPr lang="en-US"/>
              <a:t>© 2019 Arshdeep Bahga &amp; Vijay Madisetti</a:t>
            </a:r>
            <a:endParaRPr lang="en-US"/>
          </a:p>
        </p:txBody>
      </p:sp>
      <p:pic>
        <p:nvPicPr>
          <p:cNvPr id="5" name="Picture 4" descr="Screenshot from 2019-08-14 11-32-54"/>
          <p:cNvPicPr>
            <a:picLocks noChangeAspect="1"/>
          </p:cNvPicPr>
          <p:nvPr/>
        </p:nvPicPr>
        <p:blipFill>
          <a:blip r:embed="rId1"/>
          <a:stretch>
            <a:fillRect/>
          </a:stretch>
        </p:blipFill>
        <p:spPr>
          <a:xfrm>
            <a:off x="1066800" y="2984500"/>
            <a:ext cx="10058400" cy="328485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Kinesis Analytics</a:t>
            </a:r>
            <a:endParaRPr lang="en-US" altLang="en-GB"/>
          </a:p>
        </p:txBody>
      </p:sp>
      <p:sp>
        <p:nvSpPr>
          <p:cNvPr id="6" name="Text Box 5"/>
          <p:cNvSpPr txBox="1"/>
          <p:nvPr/>
        </p:nvSpPr>
        <p:spPr>
          <a:xfrm>
            <a:off x="462915" y="1724660"/>
            <a:ext cx="11269345" cy="706755"/>
          </a:xfrm>
          <a:prstGeom prst="rect">
            <a:avLst/>
          </a:prstGeom>
          <a:noFill/>
        </p:spPr>
        <p:txBody>
          <a:bodyPr wrap="square" rtlCol="0" anchor="t">
            <a:spAutoFit/>
          </a:bodyPr>
          <a:p>
            <a:pPr marL="285750" indent="-285750">
              <a:buFont typeface="Arial" panose="020B0604020202020204" pitchFamily="34" charset="0"/>
              <a:buChar char="•"/>
            </a:pPr>
            <a:r>
              <a:rPr sz="2000"/>
              <a:t>Kinesis Analytics is a service that allows you to run continuous SQL queries on streaming data from Kinesis data streams and Kinesis Firehose delivery streams.</a:t>
            </a:r>
            <a:endParaRPr sz="2000"/>
          </a:p>
        </p:txBody>
      </p:sp>
      <p:sp>
        <p:nvSpPr>
          <p:cNvPr id="4" name="Footer Placeholder 3"/>
          <p:cNvSpPr>
            <a:spLocks noGrp="1"/>
          </p:cNvSpPr>
          <p:nvPr>
            <p:ph type="ftr" sz="quarter" idx="11"/>
          </p:nvPr>
        </p:nvSpPr>
        <p:spPr/>
        <p:txBody>
          <a:bodyPr/>
          <a:p>
            <a:r>
              <a:rPr lang="en-US"/>
              <a:t>© 2019 Arshdeep Bahga &amp; Vijay Madisetti</a:t>
            </a:r>
            <a:endParaRPr lang="en-US"/>
          </a:p>
        </p:txBody>
      </p:sp>
      <p:pic>
        <p:nvPicPr>
          <p:cNvPr id="3" name="Picture 2" descr="Screenshot from 2019-08-14 11-34-24"/>
          <p:cNvPicPr>
            <a:picLocks noChangeAspect="1"/>
          </p:cNvPicPr>
          <p:nvPr/>
        </p:nvPicPr>
        <p:blipFill>
          <a:blip r:embed="rId1"/>
          <a:stretch>
            <a:fillRect/>
          </a:stretch>
        </p:blipFill>
        <p:spPr>
          <a:xfrm>
            <a:off x="1925955" y="2872740"/>
            <a:ext cx="8339455" cy="304228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Kinesis Video Streams</a:t>
            </a:r>
            <a:endParaRPr lang="en-US" altLang="en-GB"/>
          </a:p>
        </p:txBody>
      </p:sp>
      <p:sp>
        <p:nvSpPr>
          <p:cNvPr id="6" name="Text Box 5"/>
          <p:cNvSpPr txBox="1"/>
          <p:nvPr/>
        </p:nvSpPr>
        <p:spPr>
          <a:xfrm>
            <a:off x="462915" y="1724660"/>
            <a:ext cx="11269345" cy="1014730"/>
          </a:xfrm>
          <a:prstGeom prst="rect">
            <a:avLst/>
          </a:prstGeom>
          <a:noFill/>
        </p:spPr>
        <p:txBody>
          <a:bodyPr wrap="square" rtlCol="0" anchor="t">
            <a:spAutoFit/>
          </a:bodyPr>
          <a:p>
            <a:pPr marL="285750" indent="-285750">
              <a:buFont typeface="Arial" panose="020B0604020202020204" pitchFamily="34" charset="0"/>
              <a:buChar char="•"/>
            </a:pPr>
            <a:r>
              <a:rPr sz="2000"/>
              <a:t>Kinesis Video Streams is a service that you can use to stream live video from devices to the AWS Cloud, or build applications for real-time video processing or batch-oriented video analytics.</a:t>
            </a:r>
            <a:endParaRPr sz="2000"/>
          </a:p>
        </p:txBody>
      </p:sp>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t>AWS IoT</a:t>
            </a:r>
            <a:endParaRPr lang="en-US" altLang="en-GB"/>
          </a:p>
        </p:txBody>
      </p:sp>
      <p:sp>
        <p:nvSpPr>
          <p:cNvPr id="6" name="Text Box 5"/>
          <p:cNvSpPr txBox="1"/>
          <p:nvPr/>
        </p:nvSpPr>
        <p:spPr>
          <a:xfrm>
            <a:off x="462915" y="1873250"/>
            <a:ext cx="11269345" cy="1313180"/>
          </a:xfrm>
          <a:prstGeom prst="rect">
            <a:avLst/>
          </a:prstGeom>
          <a:noFill/>
        </p:spPr>
        <p:txBody>
          <a:bodyPr wrap="square" rtlCol="0" anchor="t">
            <a:spAutoFit/>
          </a:bodyPr>
          <a:p>
            <a:pPr marL="285750" indent="-285750">
              <a:buFont typeface="Arial" panose="020B0604020202020204" pitchFamily="34" charset="0"/>
              <a:buChar char="•"/>
            </a:pPr>
            <a:r>
              <a:rPr sz="2000"/>
              <a:t>Amazon IoT is a service for collecting data from Internet of Things (IoT) devices (such as sensors and smart appliances) into the AWS cloud. The data collected can be sent to various AWS services, e.g. stored in Amazon DynamoDB database, stored in a ﬁle on S3, sent to an Amazon Kinesis data stream, sent to Amazon SNS as a push notiﬁcation and inserted into a code for executing it with Amazon Lambda service.</a:t>
            </a:r>
            <a:endParaRPr sz="2000"/>
          </a:p>
        </p:txBody>
      </p:sp>
      <p:pic>
        <p:nvPicPr>
          <p:cNvPr id="5" name="Content Placeholder 4"/>
          <p:cNvPicPr>
            <a:picLocks noChangeAspect="1"/>
          </p:cNvPicPr>
          <p:nvPr>
            <p:ph idx="1"/>
          </p:nvPr>
        </p:nvPicPr>
        <p:blipFill>
          <a:blip r:embed="rId1"/>
          <a:stretch>
            <a:fillRect/>
          </a:stretch>
        </p:blipFill>
        <p:spPr>
          <a:xfrm>
            <a:off x="1705610" y="3402965"/>
            <a:ext cx="8254365" cy="3007995"/>
          </a:xfrm>
          <a:prstGeom prst="rect">
            <a:avLst/>
          </a:prstGeom>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sym typeface="+mn-ea"/>
              </a:rPr>
              <a:t>AWS IoT</a:t>
            </a:r>
            <a:endParaRPr lang="en-GB" altLang="en-US"/>
          </a:p>
        </p:txBody>
      </p:sp>
      <p:sp>
        <p:nvSpPr>
          <p:cNvPr id="3" name="Content Placeholder 2"/>
          <p:cNvSpPr>
            <a:spLocks noGrp="1"/>
          </p:cNvSpPr>
          <p:nvPr>
            <p:ph idx="1"/>
          </p:nvPr>
        </p:nvSpPr>
        <p:spPr>
          <a:xfrm>
            <a:off x="838200" y="1825625"/>
            <a:ext cx="10718165" cy="4351655"/>
          </a:xfrm>
        </p:spPr>
        <p:txBody>
          <a:bodyPr/>
          <a:p>
            <a:r>
              <a:rPr lang="en-GB" altLang="en-US" sz="1800" b="1">
                <a:latin typeface="Arial" panose="020B0604020202020204" pitchFamily="34" charset="0"/>
                <a:cs typeface="Arial" panose="020B0604020202020204" pitchFamily="34" charset="0"/>
              </a:rPr>
              <a:t>Device Gateway</a:t>
            </a:r>
            <a:r>
              <a:rPr lang="en-GB" altLang="en-US" sz="1800">
                <a:latin typeface="Arial" panose="020B0604020202020204" pitchFamily="34" charset="0"/>
                <a:cs typeface="Arial" panose="020B0604020202020204" pitchFamily="34" charset="0"/>
              </a:rPr>
              <a:t>: Device Gateway enables devices to communicate with AWS IoT using MQTT or HTTP protocols. Devices can publish or subscribe to topics.</a:t>
            </a:r>
            <a:endParaRPr lang="en-GB" altLang="en-US" sz="1800">
              <a:latin typeface="Arial" panose="020B0604020202020204" pitchFamily="34" charset="0"/>
              <a:cs typeface="Arial" panose="020B0604020202020204" pitchFamily="34" charset="0"/>
            </a:endParaRPr>
          </a:p>
          <a:p>
            <a:r>
              <a:rPr lang="en-GB" altLang="en-US" sz="1800" b="1">
                <a:latin typeface="Arial" panose="020B0604020202020204" pitchFamily="34" charset="0"/>
                <a:cs typeface="Arial" panose="020B0604020202020204" pitchFamily="34" charset="0"/>
              </a:rPr>
              <a:t>Device Registry</a:t>
            </a:r>
            <a:r>
              <a:rPr lang="en-GB" altLang="en-US" sz="1800">
                <a:latin typeface="Arial" panose="020B0604020202020204" pitchFamily="34" charset="0"/>
                <a:cs typeface="Arial" panose="020B0604020202020204" pitchFamily="34" charset="0"/>
              </a:rPr>
              <a:t>: Device registry (also called things registry) maintains the resources associated with each device, including attributes, certificates, and meta-data.</a:t>
            </a:r>
            <a:endParaRPr lang="en-GB" altLang="en-US" sz="1800">
              <a:latin typeface="Arial" panose="020B0604020202020204" pitchFamily="34" charset="0"/>
              <a:cs typeface="Arial" panose="020B0604020202020204" pitchFamily="34" charset="0"/>
            </a:endParaRPr>
          </a:p>
          <a:p>
            <a:r>
              <a:rPr lang="en-GB" altLang="en-US" sz="1800" b="1">
                <a:latin typeface="Arial" panose="020B0604020202020204" pitchFamily="34" charset="0"/>
                <a:cs typeface="Arial" panose="020B0604020202020204" pitchFamily="34" charset="0"/>
              </a:rPr>
              <a:t>Device Shadow</a:t>
            </a:r>
            <a:r>
              <a:rPr lang="en-GB" altLang="en-US" sz="1800">
                <a:latin typeface="Arial" panose="020B0604020202020204" pitchFamily="34" charset="0"/>
                <a:cs typeface="Arial" panose="020B0604020202020204" pitchFamily="34" charset="0"/>
              </a:rPr>
              <a:t>: Device shadow maintains the state of a device as a JSON document. Applications can retrieve or update the device state using the AWS IoT REST APIs. Device shadow persists the state of the device even when the device is offline. When a device becomes online, the state is synchronized with the device shadow.</a:t>
            </a:r>
            <a:endParaRPr lang="en-GB" altLang="en-US" sz="1800">
              <a:latin typeface="Arial" panose="020B0604020202020204" pitchFamily="34" charset="0"/>
              <a:cs typeface="Arial" panose="020B0604020202020204" pitchFamily="34" charset="0"/>
            </a:endParaRPr>
          </a:p>
          <a:p>
            <a:r>
              <a:rPr lang="en-GB" altLang="en-US" sz="1800" b="1">
                <a:latin typeface="Arial" panose="020B0604020202020204" pitchFamily="34" charset="0"/>
                <a:cs typeface="Arial" panose="020B0604020202020204" pitchFamily="34" charset="0"/>
              </a:rPr>
              <a:t>Rules Engine</a:t>
            </a:r>
            <a:r>
              <a:rPr lang="en-GB" altLang="en-US" sz="1800">
                <a:latin typeface="Arial" panose="020B0604020202020204" pitchFamily="34" charset="0"/>
                <a:cs typeface="Arial" panose="020B0604020202020204" pitchFamily="34" charset="0"/>
              </a:rPr>
              <a:t>: Rules engine allows you to define rules for processing messages received from devices. Using an SQL-like language, you can define rules to select data, process data, and send the data to other AWS services such as DynamoDB, S3,Kinesis, SNS, and Lambda. </a:t>
            </a:r>
            <a:endParaRPr lang="en-GB" altLang="en-US" sz="1800">
              <a:latin typeface="Arial" panose="020B0604020202020204" pitchFamily="34" charset="0"/>
              <a:cs typeface="Arial" panose="020B0604020202020204" pitchFamily="34" charset="0"/>
            </a:endParaRPr>
          </a:p>
          <a:p>
            <a:r>
              <a:rPr lang="en-GB" altLang="en-US" sz="1800" b="1">
                <a:latin typeface="Arial" panose="020B0604020202020204" pitchFamily="34" charset="0"/>
                <a:cs typeface="Arial" panose="020B0604020202020204" pitchFamily="34" charset="0"/>
              </a:rPr>
              <a:t>Security and Identity Service</a:t>
            </a:r>
            <a:r>
              <a:rPr lang="en-GB" altLang="en-US" sz="1800">
                <a:latin typeface="Arial" panose="020B0604020202020204" pitchFamily="34" charset="0"/>
                <a:cs typeface="Arial" panose="020B0604020202020204" pitchFamily="34" charset="0"/>
              </a:rPr>
              <a:t>: This service allows devices to exchange data with the AWS IoT service securely. For devices communicating via MQTT, certificate-based authentication is used. Certificates have policies associated with them which authorize devices to access specific resources.</a:t>
            </a:r>
            <a:endParaRPr lang="en-GB" altLang="en-US" sz="18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US" altLang="en-GB">
                <a:sym typeface="+mn-ea"/>
              </a:rPr>
              <a:t>AWS IoT </a:t>
            </a:r>
            <a:r>
              <a:rPr lang="x-none" altLang="en-US">
                <a:sym typeface="+mn-ea"/>
              </a:rPr>
              <a:t>Actions</a:t>
            </a:r>
            <a:endParaRPr lang="x-none" altLang="en-US">
              <a:sym typeface="+mn-ea"/>
            </a:endParaRPr>
          </a:p>
        </p:txBody>
      </p:sp>
      <p:sp>
        <p:nvSpPr>
          <p:cNvPr id="3" name="Content Placeholder 2"/>
          <p:cNvSpPr>
            <a:spLocks noGrp="1"/>
          </p:cNvSpPr>
          <p:nvPr>
            <p:ph idx="1"/>
          </p:nvPr>
        </p:nvSpPr>
        <p:spPr>
          <a:xfrm>
            <a:off x="838200" y="1682115"/>
            <a:ext cx="10718165" cy="4495165"/>
          </a:xfrm>
        </p:spPr>
        <p:txBody>
          <a:bodyPr/>
          <a:p>
            <a:r>
              <a:rPr lang="en-GB" altLang="en-US" sz="1200">
                <a:latin typeface="Arial" panose="020B0604020202020204" pitchFamily="34" charset="0"/>
                <a:cs typeface="Arial" panose="020B0604020202020204" pitchFamily="34" charset="0"/>
              </a:rPr>
              <a:t>Insert a message into a DynamoDB table</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Split message into multiple columns of a database table</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Invoke a Lambda function passing the message data</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Send a message as an SNS push notification</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Send a message to an SQS queue</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Sends messages to an Amazon Kinesis Stream</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Republish messages to an AWS IoT topic</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Store messages in an Amazon S3 bucket</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Send messages to an Amazon Kinesis Firehose stream</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Send message data to CloudWatch</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Change the state of a CloudWatch alarm</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Send messages to the Amazon Elasticsearch Service</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Send message to a Salesforce IoT Input Stream</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Send message to an IoT Analytics Channel</a:t>
            </a:r>
            <a:endParaRPr lang="en-GB" altLang="en-US" sz="1200">
              <a:latin typeface="Arial" panose="020B0604020202020204" pitchFamily="34" charset="0"/>
              <a:cs typeface="Arial" panose="020B0604020202020204" pitchFamily="34" charset="0"/>
            </a:endParaRPr>
          </a:p>
          <a:p>
            <a:r>
              <a:rPr lang="en-GB" altLang="en-US" sz="1200">
                <a:latin typeface="Arial" panose="020B0604020202020204" pitchFamily="34" charset="0"/>
                <a:cs typeface="Arial" panose="020B0604020202020204" pitchFamily="34" charset="0"/>
              </a:rPr>
              <a:t>Start a Step Functions state machine execution</a:t>
            </a:r>
            <a:endParaRPr lang="en-GB" altLang="en-US" sz="12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97255" y="592773"/>
            <a:ext cx="8229600" cy="639762"/>
          </a:xfrm>
        </p:spPr>
        <p:txBody>
          <a:bodyPr>
            <a:normAutofit fontScale="90000"/>
          </a:bodyPr>
          <a:lstStyle/>
          <a:p>
            <a:r>
              <a:rPr lang="en-US" dirty="0" smtClean="0"/>
              <a:t>Flume</a:t>
            </a:r>
            <a:endParaRPr lang="en-US" dirty="0"/>
          </a:p>
        </p:txBody>
      </p:sp>
      <p:sp>
        <p:nvSpPr>
          <p:cNvPr id="3" name="Content Placeholder 2"/>
          <p:cNvSpPr>
            <a:spLocks noGrp="1"/>
          </p:cNvSpPr>
          <p:nvPr>
            <p:ph idx="1"/>
          </p:nvPr>
        </p:nvSpPr>
        <p:spPr>
          <a:xfrm>
            <a:off x="593090" y="1531620"/>
            <a:ext cx="10803255" cy="4945380"/>
          </a:xfrm>
        </p:spPr>
        <p:txBody>
          <a:bodyPr>
            <a:normAutofit/>
          </a:bodyPr>
          <a:lstStyle/>
          <a:p>
            <a:r>
              <a:rPr lang="en-US" sz="2000" dirty="0" smtClean="0"/>
              <a:t>Apache Flume is a distributed, reliable, and available system for collecting, aggregating, and moving large amounts of data from different data sources into a centralized data store.</a:t>
            </a:r>
            <a:endParaRPr lang="en-US" sz="2000" dirty="0" smtClean="0"/>
          </a:p>
        </p:txBody>
      </p:sp>
      <p:pic>
        <p:nvPicPr>
          <p:cNvPr id="1026" name="Picture 2"/>
          <p:cNvPicPr>
            <a:picLocks noChangeAspect="1" noChangeArrowheads="1"/>
          </p:cNvPicPr>
          <p:nvPr/>
        </p:nvPicPr>
        <p:blipFill>
          <a:blip r:embed="rId1" cstate="print"/>
          <a:srcRect/>
          <a:stretch>
            <a:fillRect/>
          </a:stretch>
        </p:blipFill>
        <p:spPr bwMode="auto">
          <a:xfrm>
            <a:off x="2455545" y="2193290"/>
            <a:ext cx="7755255" cy="4528185"/>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t>Publish - Subscribe Messaging</a:t>
            </a:r>
            <a:endParaRPr lang="en-GB" altLang="en-US"/>
          </a:p>
        </p:txBody>
      </p:sp>
      <p:pic>
        <p:nvPicPr>
          <p:cNvPr id="4" name="Content Placeholder 3"/>
          <p:cNvPicPr>
            <a:picLocks noChangeAspect="1"/>
          </p:cNvPicPr>
          <p:nvPr>
            <p:ph idx="1"/>
          </p:nvPr>
        </p:nvPicPr>
        <p:blipFill>
          <a:blip r:embed="rId1"/>
          <a:stretch>
            <a:fillRect/>
          </a:stretch>
        </p:blipFill>
        <p:spPr>
          <a:xfrm>
            <a:off x="5430520" y="2245360"/>
            <a:ext cx="6442075" cy="3014345"/>
          </a:xfrm>
          <a:prstGeom prst="rect">
            <a:avLst/>
          </a:prstGeom>
        </p:spPr>
      </p:pic>
      <p:sp>
        <p:nvSpPr>
          <p:cNvPr id="6" name="Text Box 5"/>
          <p:cNvSpPr txBox="1"/>
          <p:nvPr/>
        </p:nvSpPr>
        <p:spPr>
          <a:xfrm>
            <a:off x="462915" y="1873250"/>
            <a:ext cx="5045075" cy="4361180"/>
          </a:xfrm>
          <a:prstGeom prst="rect">
            <a:avLst/>
          </a:prstGeom>
          <a:noFill/>
        </p:spPr>
        <p:txBody>
          <a:bodyPr wrap="square" rtlCol="0" anchor="t">
            <a:spAutoFit/>
          </a:bodyPr>
          <a:p>
            <a:pPr marL="285750" indent="-285750">
              <a:buFont typeface="Arial" panose="020B0604020202020204" pitchFamily="34" charset="0"/>
              <a:buChar char="•"/>
            </a:pPr>
            <a:r>
              <a:rPr lang="en-GB" altLang="en-US" sz="2000"/>
              <a:t>Publish-Subscribe is a communication model that comprises publishers, brokers and consumers.</a:t>
            </a:r>
            <a:endParaRPr lang="en-GB" altLang="en-US" sz="2000"/>
          </a:p>
          <a:p>
            <a:pPr marL="285750" indent="-285750">
              <a:buFont typeface="Arial" panose="020B0604020202020204" pitchFamily="34" charset="0"/>
              <a:buChar char="•"/>
            </a:pPr>
            <a:r>
              <a:rPr lang="en-GB" altLang="en-US" sz="2000"/>
              <a:t>Publishers are the sources of data. Publishers send data to topics which are managed by the broker. Publishers are not aware of the consumers. </a:t>
            </a:r>
            <a:endParaRPr lang="en-GB" altLang="en-US" sz="2000"/>
          </a:p>
          <a:p>
            <a:pPr marL="285750" indent="-285750">
              <a:buFont typeface="Arial" panose="020B0604020202020204" pitchFamily="34" charset="0"/>
              <a:buChar char="•"/>
            </a:pPr>
            <a:r>
              <a:rPr lang="en-GB" altLang="en-US" sz="2000"/>
              <a:t>Consumers subscribe to the topics which are managed by the broker. When the broker receives data for a topic from a publisher, it sends the data to all the subscribed consumers. Alternatively, the consumers can pull data for speciﬁc topics from the broker.</a:t>
            </a:r>
            <a:endParaRPr lang="en-GB" altLang="en-US" sz="200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948690" y="352425"/>
            <a:ext cx="8229600" cy="1066800"/>
          </a:xfrm>
        </p:spPr>
        <p:txBody>
          <a:bodyPr/>
          <a:lstStyle/>
          <a:p>
            <a:r>
              <a:rPr lang="en-US" dirty="0" smtClean="0"/>
              <a:t>Flume Architecture</a:t>
            </a:r>
            <a:endParaRPr lang="en-US" dirty="0"/>
          </a:p>
        </p:txBody>
      </p:sp>
      <p:sp>
        <p:nvSpPr>
          <p:cNvPr id="3" name="Content Placeholder 2"/>
          <p:cNvSpPr>
            <a:spLocks noGrp="1"/>
          </p:cNvSpPr>
          <p:nvPr>
            <p:ph idx="1"/>
          </p:nvPr>
        </p:nvSpPr>
        <p:spPr>
          <a:xfrm>
            <a:off x="821055" y="1894205"/>
            <a:ext cx="10888345" cy="4462145"/>
          </a:xfrm>
        </p:spPr>
        <p:txBody>
          <a:bodyPr>
            <a:normAutofit fontScale="92500"/>
          </a:bodyPr>
          <a:lstStyle/>
          <a:p>
            <a:r>
              <a:rPr lang="en-US" sz="2800" dirty="0" smtClean="0"/>
              <a:t>Source:  </a:t>
            </a:r>
            <a:endParaRPr lang="en-US" sz="2800" dirty="0" smtClean="0"/>
          </a:p>
          <a:p>
            <a:pPr lvl="1"/>
            <a:r>
              <a:rPr lang="en-US" sz="2400" dirty="0" smtClean="0"/>
              <a:t>Source is the component which receives or poll for data from external sources.   </a:t>
            </a:r>
            <a:endParaRPr lang="en-US" sz="2400" dirty="0" smtClean="0"/>
          </a:p>
          <a:p>
            <a:r>
              <a:rPr lang="en-US" sz="2800" dirty="0" smtClean="0"/>
              <a:t>Channel:  </a:t>
            </a:r>
            <a:endParaRPr lang="en-US" sz="2800" dirty="0" smtClean="0"/>
          </a:p>
          <a:p>
            <a:pPr lvl="1"/>
            <a:r>
              <a:rPr lang="en-US" sz="2400" dirty="0" smtClean="0"/>
              <a:t>After the data is received by a Flume source, the data is transmitted to a channel.  </a:t>
            </a:r>
            <a:endParaRPr lang="en-US" sz="2400" dirty="0" smtClean="0"/>
          </a:p>
          <a:p>
            <a:pPr lvl="1"/>
            <a:r>
              <a:rPr lang="en-US" sz="2400" dirty="0" smtClean="0"/>
              <a:t>Each channel in a data flow is connected to one sink to which the data is drained. </a:t>
            </a:r>
            <a:endParaRPr lang="en-US" sz="2400" dirty="0" smtClean="0"/>
          </a:p>
          <a:p>
            <a:r>
              <a:rPr lang="en-US" sz="2800" dirty="0" smtClean="0"/>
              <a:t>Sink: </a:t>
            </a:r>
            <a:endParaRPr lang="en-US" sz="2800" dirty="0" smtClean="0"/>
          </a:p>
          <a:p>
            <a:pPr lvl="1"/>
            <a:r>
              <a:rPr lang="en-US" sz="2400" dirty="0" smtClean="0"/>
              <a:t>Sink is the component which drains data from a channel to a data store (such as a distributed file system or to another agent). </a:t>
            </a:r>
            <a:endParaRPr lang="en-US" sz="2400" dirty="0" smtClean="0"/>
          </a:p>
          <a:p>
            <a:pPr lvl="1"/>
            <a:r>
              <a:rPr lang="en-US" sz="2400" dirty="0" smtClean="0"/>
              <a:t>Each sink in a data flow is connected to a channel. </a:t>
            </a:r>
            <a:endParaRPr lang="en-US" sz="2400" dirty="0" smtClean="0"/>
          </a:p>
          <a:p>
            <a:pPr lvl="1"/>
            <a:r>
              <a:rPr lang="en-US" sz="2400" dirty="0" smtClean="0"/>
              <a:t>Sinks either deliver data to its final destination or are chained to other agents.</a:t>
            </a:r>
            <a:endParaRPr lang="en-US" sz="20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lstStyle/>
          <a:p>
            <a:r>
              <a:rPr lang="en-US" dirty="0" smtClean="0"/>
              <a:t>Flume Architecture</a:t>
            </a:r>
            <a:endParaRPr lang="en-US" dirty="0"/>
          </a:p>
        </p:txBody>
      </p:sp>
      <p:sp>
        <p:nvSpPr>
          <p:cNvPr id="3" name="Content Placeholder 2"/>
          <p:cNvSpPr>
            <a:spLocks noGrp="1"/>
          </p:cNvSpPr>
          <p:nvPr>
            <p:ph idx="1"/>
          </p:nvPr>
        </p:nvSpPr>
        <p:spPr>
          <a:xfrm>
            <a:off x="1033145" y="1600200"/>
            <a:ext cx="10744200" cy="4876800"/>
          </a:xfrm>
        </p:spPr>
        <p:txBody>
          <a:bodyPr>
            <a:normAutofit/>
          </a:bodyPr>
          <a:lstStyle/>
          <a:p>
            <a:r>
              <a:rPr lang="en-US" sz="2800" dirty="0" smtClean="0"/>
              <a:t>Agent:  </a:t>
            </a:r>
            <a:endParaRPr lang="en-US" sz="2800" dirty="0" smtClean="0"/>
          </a:p>
          <a:p>
            <a:pPr lvl="1"/>
            <a:r>
              <a:rPr lang="en-US" sz="2400" dirty="0" smtClean="0"/>
              <a:t>A Flume agent is a collection of sources, channels and sinks.  </a:t>
            </a:r>
            <a:endParaRPr lang="en-US" sz="2400" dirty="0" smtClean="0"/>
          </a:p>
          <a:p>
            <a:pPr lvl="1"/>
            <a:r>
              <a:rPr lang="en-US" sz="2400" dirty="0" smtClean="0"/>
              <a:t>Agent is a process that hosts the sources, channels and sinks from which the data moves from an external source to its final destination. </a:t>
            </a:r>
            <a:endParaRPr lang="en-US" sz="2400" dirty="0" smtClean="0"/>
          </a:p>
          <a:p>
            <a:r>
              <a:rPr lang="en-US" sz="2800" dirty="0" smtClean="0"/>
              <a:t>Event: </a:t>
            </a:r>
            <a:endParaRPr lang="en-US" sz="2800" dirty="0" smtClean="0"/>
          </a:p>
          <a:p>
            <a:pPr lvl="1"/>
            <a:r>
              <a:rPr lang="en-US" sz="2400" dirty="0" smtClean="0"/>
              <a:t>An event is a unit of data flow having a payload and an optional set of attributes. </a:t>
            </a:r>
            <a:endParaRPr lang="en-US" sz="2400" dirty="0" smtClean="0"/>
          </a:p>
          <a:p>
            <a:pPr lvl="1"/>
            <a:r>
              <a:rPr lang="en-US" sz="2400" dirty="0" smtClean="0"/>
              <a:t>Flume sources consume events generated by external sources.</a:t>
            </a:r>
            <a:endParaRPr lang="en-US" sz="20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193800" y="511493"/>
            <a:ext cx="8229600" cy="639762"/>
          </a:xfrm>
        </p:spPr>
        <p:txBody>
          <a:bodyPr>
            <a:normAutofit fontScale="90000"/>
          </a:bodyPr>
          <a:lstStyle/>
          <a:p>
            <a:r>
              <a:rPr lang="en-US" dirty="0" smtClean="0"/>
              <a:t>Flume Data Flow Examples</a:t>
            </a:r>
            <a:endParaRPr lang="en-US" dirty="0"/>
          </a:p>
        </p:txBody>
      </p:sp>
      <p:pic>
        <p:nvPicPr>
          <p:cNvPr id="2050" name="Picture 2"/>
          <p:cNvPicPr>
            <a:picLocks noChangeAspect="1" noChangeArrowheads="1"/>
          </p:cNvPicPr>
          <p:nvPr/>
        </p:nvPicPr>
        <p:blipFill>
          <a:blip r:embed="rId1" cstate="print"/>
          <a:srcRect/>
          <a:stretch>
            <a:fillRect/>
          </a:stretch>
        </p:blipFill>
        <p:spPr bwMode="auto">
          <a:xfrm>
            <a:off x="1524000" y="1524000"/>
            <a:ext cx="8786698" cy="449580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193800" y="389573"/>
            <a:ext cx="8229600" cy="639762"/>
          </a:xfrm>
        </p:spPr>
        <p:txBody>
          <a:bodyPr>
            <a:normAutofit fontScale="90000"/>
          </a:bodyPr>
          <a:lstStyle/>
          <a:p>
            <a:r>
              <a:rPr lang="en-US" dirty="0" smtClean="0"/>
              <a:t>Flume Data Flow Examples</a:t>
            </a:r>
            <a:endParaRPr lang="en-US" dirty="0"/>
          </a:p>
        </p:txBody>
      </p:sp>
      <p:pic>
        <p:nvPicPr>
          <p:cNvPr id="3074" name="Picture 2"/>
          <p:cNvPicPr>
            <a:picLocks noChangeAspect="1" noChangeArrowheads="1"/>
          </p:cNvPicPr>
          <p:nvPr/>
        </p:nvPicPr>
        <p:blipFill>
          <a:blip r:embed="rId1" cstate="print"/>
          <a:srcRect/>
          <a:stretch>
            <a:fillRect/>
          </a:stretch>
        </p:blipFill>
        <p:spPr bwMode="auto">
          <a:xfrm>
            <a:off x="3277235" y="1419225"/>
            <a:ext cx="5774055" cy="5258435"/>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117600" y="533400"/>
            <a:ext cx="8229600" cy="685800"/>
          </a:xfrm>
        </p:spPr>
        <p:txBody>
          <a:bodyPr>
            <a:normAutofit fontScale="90000"/>
          </a:bodyPr>
          <a:lstStyle/>
          <a:p>
            <a:r>
              <a:rPr lang="en-US" dirty="0" smtClean="0"/>
              <a:t>Flume Agent</a:t>
            </a:r>
            <a:endParaRPr lang="en-US" dirty="0"/>
          </a:p>
        </p:txBody>
      </p:sp>
      <p:pic>
        <p:nvPicPr>
          <p:cNvPr id="4098" name="Picture 2"/>
          <p:cNvPicPr>
            <a:picLocks noChangeAspect="1" noChangeArrowheads="1"/>
          </p:cNvPicPr>
          <p:nvPr/>
        </p:nvPicPr>
        <p:blipFill>
          <a:blip r:embed="rId1" cstate="print"/>
          <a:srcRect/>
          <a:stretch>
            <a:fillRect/>
          </a:stretch>
        </p:blipFill>
        <p:spPr bwMode="auto">
          <a:xfrm>
            <a:off x="3102610" y="1731645"/>
            <a:ext cx="5560695" cy="1312545"/>
          </a:xfrm>
          <a:prstGeom prst="rect">
            <a:avLst/>
          </a:prstGeom>
          <a:noFill/>
          <a:ln w="9525">
            <a:noFill/>
            <a:miter lim="800000"/>
            <a:headEnd/>
            <a:tailEnd/>
          </a:ln>
        </p:spPr>
      </p:pic>
      <p:pic>
        <p:nvPicPr>
          <p:cNvPr id="4099" name="Picture 3"/>
          <p:cNvPicPr>
            <a:picLocks noChangeAspect="1" noChangeArrowheads="1"/>
          </p:cNvPicPr>
          <p:nvPr/>
        </p:nvPicPr>
        <p:blipFill>
          <a:blip r:embed="rId2" cstate="print"/>
          <a:srcRect/>
          <a:stretch>
            <a:fillRect/>
          </a:stretch>
        </p:blipFill>
        <p:spPr bwMode="auto">
          <a:xfrm>
            <a:off x="3102610" y="2973705"/>
            <a:ext cx="5530215" cy="3260725"/>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990600" y="558800"/>
            <a:ext cx="8229600" cy="685800"/>
          </a:xfrm>
        </p:spPr>
        <p:txBody>
          <a:bodyPr>
            <a:normAutofit fontScale="90000"/>
          </a:bodyPr>
          <a:lstStyle/>
          <a:p>
            <a:r>
              <a:rPr lang="en-US" dirty="0" smtClean="0"/>
              <a:t>Running Flume Agent</a:t>
            </a:r>
            <a:endParaRPr lang="en-US" dirty="0"/>
          </a:p>
        </p:txBody>
      </p:sp>
      <p:pic>
        <p:nvPicPr>
          <p:cNvPr id="8194" name="Picture 2"/>
          <p:cNvPicPr>
            <a:picLocks noChangeAspect="1" noChangeArrowheads="1"/>
          </p:cNvPicPr>
          <p:nvPr/>
        </p:nvPicPr>
        <p:blipFill>
          <a:blip r:embed="rId1" cstate="print"/>
          <a:srcRect/>
          <a:stretch>
            <a:fillRect/>
          </a:stretch>
        </p:blipFill>
        <p:spPr bwMode="auto">
          <a:xfrm>
            <a:off x="1828800" y="1752600"/>
            <a:ext cx="8753086" cy="152400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270000" y="503238"/>
            <a:ext cx="8229600" cy="792162"/>
          </a:xfrm>
        </p:spPr>
        <p:txBody>
          <a:bodyPr>
            <a:normAutofit/>
          </a:bodyPr>
          <a:lstStyle/>
          <a:p>
            <a:r>
              <a:rPr lang="en-US" dirty="0" smtClean="0"/>
              <a:t>Flume Exec Source</a:t>
            </a:r>
            <a:endParaRPr lang="en-US" dirty="0"/>
          </a:p>
        </p:txBody>
      </p:sp>
      <p:sp>
        <p:nvSpPr>
          <p:cNvPr id="3" name="Content Placeholder 2"/>
          <p:cNvSpPr>
            <a:spLocks noGrp="1"/>
          </p:cNvSpPr>
          <p:nvPr>
            <p:ph idx="1"/>
          </p:nvPr>
        </p:nvSpPr>
        <p:spPr>
          <a:xfrm>
            <a:off x="965200" y="1811020"/>
            <a:ext cx="10701020" cy="4665980"/>
          </a:xfrm>
        </p:spPr>
        <p:txBody>
          <a:bodyPr>
            <a:normAutofit/>
          </a:bodyPr>
          <a:lstStyle/>
          <a:p>
            <a:r>
              <a:rPr lang="en-US" sz="2400" dirty="0" smtClean="0"/>
              <a:t>Exec source can be used to ingest data from the standard output. </a:t>
            </a:r>
            <a:endParaRPr lang="en-US" sz="2400" dirty="0" smtClean="0"/>
          </a:p>
          <a:p>
            <a:r>
              <a:rPr lang="en-US" sz="2400" dirty="0" smtClean="0"/>
              <a:t>When an agent with an Exec source is started, it runs the Unix command (specified in the Exec source definition) and continues to receive data from the standard output as long as the process runs. </a:t>
            </a:r>
            <a:endParaRPr lang="en-US" sz="2400" dirty="0" smtClean="0"/>
          </a:p>
          <a:p>
            <a:endParaRPr lang="en-US" sz="2000" dirty="0" smtClean="0"/>
          </a:p>
        </p:txBody>
      </p:sp>
      <p:pic>
        <p:nvPicPr>
          <p:cNvPr id="5122" name="Picture 2"/>
          <p:cNvPicPr>
            <a:picLocks noChangeAspect="1" noChangeArrowheads="1"/>
          </p:cNvPicPr>
          <p:nvPr/>
        </p:nvPicPr>
        <p:blipFill>
          <a:blip r:embed="rId1" cstate="print"/>
          <a:srcRect/>
          <a:stretch>
            <a:fillRect/>
          </a:stretch>
        </p:blipFill>
        <p:spPr bwMode="auto">
          <a:xfrm>
            <a:off x="1721760" y="4343400"/>
            <a:ext cx="8801100" cy="838200"/>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108710" y="389573"/>
            <a:ext cx="8229600" cy="639762"/>
          </a:xfrm>
        </p:spPr>
        <p:txBody>
          <a:bodyPr>
            <a:normAutofit fontScale="90000"/>
          </a:bodyPr>
          <a:lstStyle/>
          <a:p>
            <a:r>
              <a:rPr lang="en-US" dirty="0" smtClean="0"/>
              <a:t>Spooling Directory Source</a:t>
            </a:r>
            <a:endParaRPr lang="en-US" dirty="0"/>
          </a:p>
        </p:txBody>
      </p:sp>
      <p:sp>
        <p:nvSpPr>
          <p:cNvPr id="3" name="Content Placeholder 2"/>
          <p:cNvSpPr>
            <a:spLocks noGrp="1"/>
          </p:cNvSpPr>
          <p:nvPr>
            <p:ph idx="1"/>
          </p:nvPr>
        </p:nvSpPr>
        <p:spPr>
          <a:xfrm>
            <a:off x="880745" y="1710055"/>
            <a:ext cx="10735310" cy="4766945"/>
          </a:xfrm>
        </p:spPr>
        <p:txBody>
          <a:bodyPr>
            <a:normAutofit/>
          </a:bodyPr>
          <a:lstStyle/>
          <a:p>
            <a:r>
              <a:rPr lang="en-US" sz="2400" dirty="0" smtClean="0"/>
              <a:t>Spooling Directory source is useful for ingesting log files. </a:t>
            </a:r>
            <a:endParaRPr lang="en-US" sz="2400" dirty="0" smtClean="0"/>
          </a:p>
          <a:p>
            <a:r>
              <a:rPr lang="en-US" sz="2400" dirty="0" smtClean="0"/>
              <a:t>A spool directory is setup on the disk from where the Spooling Directory source ingests the files.  </a:t>
            </a:r>
            <a:endParaRPr lang="en-US" sz="2400" dirty="0" smtClean="0"/>
          </a:p>
          <a:p>
            <a:r>
              <a:rPr lang="en-US" sz="2400" dirty="0" smtClean="0"/>
              <a:t>To use the source for ingesting logs, the log generation system is setup such that when the log files are rolled over they are moved to the spool directory.</a:t>
            </a:r>
            <a:endParaRPr lang="en-US" sz="2400" dirty="0" smtClean="0"/>
          </a:p>
          <a:p>
            <a:r>
              <a:rPr lang="en-US" sz="2400" dirty="0" smtClean="0"/>
              <a:t>The Spooling Directory source parses the files and creates events.</a:t>
            </a:r>
            <a:endParaRPr lang="en-US" sz="2000" dirty="0" smtClean="0"/>
          </a:p>
        </p:txBody>
      </p:sp>
      <p:pic>
        <p:nvPicPr>
          <p:cNvPr id="6146" name="Picture 2"/>
          <p:cNvPicPr>
            <a:picLocks noChangeAspect="1" noChangeArrowheads="1"/>
          </p:cNvPicPr>
          <p:nvPr/>
        </p:nvPicPr>
        <p:blipFill>
          <a:blip r:embed="rId1" cstate="print"/>
          <a:srcRect/>
          <a:stretch>
            <a:fillRect/>
          </a:stretch>
        </p:blipFill>
        <p:spPr bwMode="auto">
          <a:xfrm>
            <a:off x="1698761" y="4495800"/>
            <a:ext cx="8808581" cy="1143000"/>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108710" y="389573"/>
            <a:ext cx="8229600" cy="639762"/>
          </a:xfrm>
        </p:spPr>
        <p:txBody>
          <a:bodyPr>
            <a:normAutofit fontScale="90000"/>
          </a:bodyPr>
          <a:lstStyle/>
          <a:p>
            <a:r>
              <a:rPr lang="en-US" dirty="0" smtClean="0"/>
              <a:t>Flume Twitter Source</a:t>
            </a:r>
            <a:endParaRPr lang="en-US" dirty="0"/>
          </a:p>
        </p:txBody>
      </p:sp>
      <p:sp>
        <p:nvSpPr>
          <p:cNvPr id="3" name="Content Placeholder 2"/>
          <p:cNvSpPr>
            <a:spLocks noGrp="1"/>
          </p:cNvSpPr>
          <p:nvPr>
            <p:ph idx="1"/>
          </p:nvPr>
        </p:nvSpPr>
        <p:spPr>
          <a:xfrm>
            <a:off x="1211580" y="1736090"/>
            <a:ext cx="10447020" cy="4740910"/>
          </a:xfrm>
        </p:spPr>
        <p:txBody>
          <a:bodyPr>
            <a:normAutofit/>
          </a:bodyPr>
          <a:lstStyle/>
          <a:p>
            <a:r>
              <a:rPr lang="en-US" sz="2400" dirty="0" smtClean="0"/>
              <a:t>The Flume Twitter source connects to the Twitter streaming API and receives tweets in real-time. </a:t>
            </a:r>
            <a:endParaRPr lang="en-US" sz="2000" dirty="0" smtClean="0"/>
          </a:p>
        </p:txBody>
      </p:sp>
      <p:pic>
        <p:nvPicPr>
          <p:cNvPr id="7170" name="Picture 2"/>
          <p:cNvPicPr>
            <a:picLocks noChangeAspect="1" noChangeArrowheads="1"/>
          </p:cNvPicPr>
          <p:nvPr/>
        </p:nvPicPr>
        <p:blipFill>
          <a:blip r:embed="rId1" cstate="print"/>
          <a:srcRect/>
          <a:stretch>
            <a:fillRect/>
          </a:stretch>
        </p:blipFill>
        <p:spPr bwMode="auto">
          <a:xfrm>
            <a:off x="1708006" y="3048000"/>
            <a:ext cx="8858369" cy="2438400"/>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965200" y="468948"/>
            <a:ext cx="8229600" cy="639762"/>
          </a:xfrm>
        </p:spPr>
        <p:txBody>
          <a:bodyPr>
            <a:normAutofit fontScale="90000"/>
          </a:bodyPr>
          <a:lstStyle/>
          <a:p>
            <a:r>
              <a:rPr lang="en-US" dirty="0" smtClean="0"/>
              <a:t>Flume HDFS Sink</a:t>
            </a:r>
            <a:endParaRPr lang="en-US" dirty="0"/>
          </a:p>
        </p:txBody>
      </p:sp>
      <p:sp>
        <p:nvSpPr>
          <p:cNvPr id="3" name="Content Placeholder 2"/>
          <p:cNvSpPr>
            <a:spLocks noGrp="1"/>
          </p:cNvSpPr>
          <p:nvPr>
            <p:ph idx="1"/>
          </p:nvPr>
        </p:nvSpPr>
        <p:spPr>
          <a:xfrm>
            <a:off x="821690" y="1692275"/>
            <a:ext cx="10896600" cy="4784725"/>
          </a:xfrm>
        </p:spPr>
        <p:txBody>
          <a:bodyPr>
            <a:normAutofit/>
          </a:bodyPr>
          <a:lstStyle/>
          <a:p>
            <a:r>
              <a:rPr lang="en-US" sz="2400" dirty="0" smtClean="0"/>
              <a:t>HDFS Sink drains events from a channel to HDFS. </a:t>
            </a:r>
            <a:endParaRPr lang="en-US" sz="2400" dirty="0" smtClean="0"/>
          </a:p>
          <a:p>
            <a:r>
              <a:rPr lang="en-US" sz="2400" dirty="0" smtClean="0"/>
              <a:t>HDFS sink supports </a:t>
            </a:r>
            <a:r>
              <a:rPr lang="en-US" sz="2400" dirty="0" err="1" smtClean="0"/>
              <a:t>SequenceFile</a:t>
            </a:r>
            <a:r>
              <a:rPr lang="en-US" sz="2400" dirty="0" smtClean="0"/>
              <a:t>, DataStream and </a:t>
            </a:r>
            <a:r>
              <a:rPr lang="en-US" sz="2400" dirty="0" err="1" smtClean="0"/>
              <a:t>CompressedStream</a:t>
            </a:r>
            <a:r>
              <a:rPr lang="en-US" sz="2400" dirty="0" smtClean="0"/>
              <a:t> </a:t>
            </a:r>
            <a:r>
              <a:rPr lang="en-US" sz="2400" dirty="0" err="1" smtClean="0"/>
              <a:t>ﬁle</a:t>
            </a:r>
            <a:r>
              <a:rPr lang="en-US" sz="2400" dirty="0" smtClean="0"/>
              <a:t> types. </a:t>
            </a:r>
            <a:endParaRPr lang="en-US" sz="2400" dirty="0" smtClean="0"/>
          </a:p>
          <a:p>
            <a:r>
              <a:rPr lang="en-US" sz="2400" dirty="0" smtClean="0"/>
              <a:t>HDFS sink allows the files to be rolled either when the size of the file exceeds a certain limit, or after a specified interval, or after a certain number of events have been written to a file. </a:t>
            </a:r>
            <a:endParaRPr lang="en-US" sz="2000" dirty="0" smtClean="0"/>
          </a:p>
        </p:txBody>
      </p:sp>
      <p:pic>
        <p:nvPicPr>
          <p:cNvPr id="9218" name="Picture 2"/>
          <p:cNvPicPr>
            <a:picLocks noChangeAspect="1" noChangeArrowheads="1"/>
          </p:cNvPicPr>
          <p:nvPr/>
        </p:nvPicPr>
        <p:blipFill>
          <a:blip r:embed="rId1" cstate="print"/>
          <a:srcRect/>
          <a:stretch>
            <a:fillRect/>
          </a:stretch>
        </p:blipFill>
        <p:spPr bwMode="auto">
          <a:xfrm>
            <a:off x="2351405" y="4146550"/>
            <a:ext cx="7489174" cy="2209800"/>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Kafka</a:t>
            </a:r>
            <a:endParaRPr lang="en-US" dirty="0"/>
          </a:p>
        </p:txBody>
      </p:sp>
      <p:sp>
        <p:nvSpPr>
          <p:cNvPr id="3" name="Content Placeholder 2"/>
          <p:cNvSpPr>
            <a:spLocks noGrp="1"/>
          </p:cNvSpPr>
          <p:nvPr>
            <p:ph idx="1"/>
          </p:nvPr>
        </p:nvSpPr>
        <p:spPr/>
        <p:txBody>
          <a:bodyPr>
            <a:normAutofit/>
          </a:bodyPr>
          <a:lstStyle/>
          <a:p>
            <a:r>
              <a:rPr lang="en-US" dirty="0" smtClean="0"/>
              <a:t>Apache Kafka is a high throughput distributed messaging system. </a:t>
            </a:r>
            <a:endParaRPr lang="en-US" dirty="0" smtClean="0"/>
          </a:p>
          <a:p>
            <a:r>
              <a:rPr lang="en-US" dirty="0" smtClean="0"/>
              <a:t>Kafka can also be considered distributed, partitioned, replicated commit log service. </a:t>
            </a:r>
            <a:endParaRPr lang="en-US" dirty="0" smtClean="0"/>
          </a:p>
          <a:p>
            <a:r>
              <a:rPr lang="en-US" dirty="0" smtClean="0"/>
              <a:t>Kafka can be used for applications such as stream processing, messaging, website activity tracking, metrics collection and monitoring, log aggregation, etc.</a:t>
            </a:r>
            <a:endParaRPr lang="en-US" dirty="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100455" y="444183"/>
            <a:ext cx="8229600" cy="639762"/>
          </a:xfrm>
        </p:spPr>
        <p:txBody>
          <a:bodyPr>
            <a:normAutofit fontScale="90000"/>
          </a:bodyPr>
          <a:lstStyle/>
          <a:p>
            <a:r>
              <a:rPr lang="en-US" dirty="0" smtClean="0"/>
              <a:t>File Roll Sink</a:t>
            </a:r>
            <a:endParaRPr lang="en-US" dirty="0"/>
          </a:p>
        </p:txBody>
      </p:sp>
      <p:sp>
        <p:nvSpPr>
          <p:cNvPr id="3" name="Content Placeholder 2"/>
          <p:cNvSpPr>
            <a:spLocks noGrp="1"/>
          </p:cNvSpPr>
          <p:nvPr>
            <p:ph idx="1"/>
          </p:nvPr>
        </p:nvSpPr>
        <p:spPr>
          <a:xfrm>
            <a:off x="1270000" y="1676400"/>
            <a:ext cx="10049510" cy="4800600"/>
          </a:xfrm>
        </p:spPr>
        <p:txBody>
          <a:bodyPr>
            <a:normAutofit/>
          </a:bodyPr>
          <a:lstStyle/>
          <a:p>
            <a:r>
              <a:rPr lang="en-US" sz="2400" dirty="0" smtClean="0"/>
              <a:t>A File Roll sink drains the events to a </a:t>
            </a:r>
            <a:r>
              <a:rPr lang="en-US" sz="2400" dirty="0" err="1" smtClean="0"/>
              <a:t>ﬁle</a:t>
            </a:r>
            <a:r>
              <a:rPr lang="en-US" sz="2400" dirty="0" smtClean="0"/>
              <a:t> on the local </a:t>
            </a:r>
            <a:r>
              <a:rPr lang="en-US" sz="2400" dirty="0" err="1" smtClean="0"/>
              <a:t>ﬁlesystem</a:t>
            </a:r>
            <a:r>
              <a:rPr lang="en-US" sz="2400" dirty="0" smtClean="0"/>
              <a:t>.</a:t>
            </a:r>
            <a:endParaRPr lang="en-US" sz="2000" dirty="0" smtClean="0"/>
          </a:p>
        </p:txBody>
      </p:sp>
      <p:pic>
        <p:nvPicPr>
          <p:cNvPr id="10242" name="Picture 2"/>
          <p:cNvPicPr>
            <a:picLocks noChangeAspect="1" noChangeArrowheads="1"/>
          </p:cNvPicPr>
          <p:nvPr/>
        </p:nvPicPr>
        <p:blipFill>
          <a:blip r:embed="rId1" cstate="print"/>
          <a:srcRect/>
          <a:stretch>
            <a:fillRect/>
          </a:stretch>
        </p:blipFill>
        <p:spPr bwMode="auto">
          <a:xfrm>
            <a:off x="1665266" y="3018966"/>
            <a:ext cx="8857594" cy="990600"/>
          </a:xfrm>
          <a:prstGeom prst="rect">
            <a:avLst/>
          </a:prstGeom>
          <a:noFill/>
          <a:ln w="9525">
            <a:noFill/>
            <a:miter lim="800000"/>
            <a:headEnd/>
            <a:tailEnd/>
          </a:ln>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092200" y="537528"/>
            <a:ext cx="8229600" cy="639762"/>
          </a:xfrm>
        </p:spPr>
        <p:txBody>
          <a:bodyPr>
            <a:normAutofit fontScale="90000"/>
          </a:bodyPr>
          <a:lstStyle/>
          <a:p>
            <a:r>
              <a:rPr lang="en-US" dirty="0" smtClean="0"/>
              <a:t>Flume Channels</a:t>
            </a:r>
            <a:endParaRPr lang="en-US" dirty="0"/>
          </a:p>
        </p:txBody>
      </p:sp>
      <p:sp>
        <p:nvSpPr>
          <p:cNvPr id="3" name="Content Placeholder 2"/>
          <p:cNvSpPr>
            <a:spLocks noGrp="1"/>
          </p:cNvSpPr>
          <p:nvPr>
            <p:ph idx="1"/>
          </p:nvPr>
        </p:nvSpPr>
        <p:spPr>
          <a:xfrm>
            <a:off x="1160145" y="1676400"/>
            <a:ext cx="10379710" cy="4800600"/>
          </a:xfrm>
        </p:spPr>
        <p:txBody>
          <a:bodyPr>
            <a:noAutofit/>
          </a:bodyPr>
          <a:lstStyle/>
          <a:p>
            <a:r>
              <a:rPr lang="en-US" sz="2400" dirty="0" smtClean="0"/>
              <a:t> </a:t>
            </a:r>
            <a:r>
              <a:rPr lang="en-US" sz="2800" dirty="0" smtClean="0"/>
              <a:t>Memory Channel: </a:t>
            </a:r>
            <a:endParaRPr lang="en-US" sz="2400" dirty="0" smtClean="0"/>
          </a:p>
          <a:p>
            <a:pPr lvl="1"/>
            <a:r>
              <a:rPr lang="en-US" sz="2200" dirty="0" smtClean="0"/>
              <a:t>Memory channel stores the events in the memory and provides high throughput. </a:t>
            </a:r>
            <a:endParaRPr lang="en-US" sz="2200" dirty="0" smtClean="0"/>
          </a:p>
          <a:p>
            <a:pPr lvl="1"/>
            <a:r>
              <a:rPr lang="en-US" sz="2200" dirty="0" smtClean="0"/>
              <a:t>However, in the event of an agent failure, the events can be lost. </a:t>
            </a:r>
            <a:endParaRPr lang="en-US" sz="2200" dirty="0" smtClean="0"/>
          </a:p>
          <a:p>
            <a:pPr lvl="1">
              <a:buNone/>
            </a:pPr>
            <a:endParaRPr lang="en-US" sz="2200" dirty="0" smtClean="0"/>
          </a:p>
          <a:p>
            <a:r>
              <a:rPr lang="en-US" sz="2400" dirty="0" smtClean="0"/>
              <a:t> </a:t>
            </a:r>
            <a:r>
              <a:rPr lang="en-US" sz="2800" dirty="0" smtClean="0"/>
              <a:t>File Channel: </a:t>
            </a:r>
            <a:endParaRPr lang="en-US" sz="2400" dirty="0" smtClean="0"/>
          </a:p>
          <a:p>
            <a:pPr lvl="1"/>
            <a:r>
              <a:rPr lang="en-US" sz="2200" dirty="0" smtClean="0"/>
              <a:t>File channel stores the events in files on the local </a:t>
            </a:r>
            <a:r>
              <a:rPr lang="en-US" sz="2200" dirty="0" err="1" smtClean="0"/>
              <a:t>filesystem</a:t>
            </a:r>
            <a:r>
              <a:rPr lang="en-US" sz="2200" dirty="0" smtClean="0"/>
              <a:t>. </a:t>
            </a:r>
            <a:endParaRPr lang="en-US" sz="2200" dirty="0" smtClean="0"/>
          </a:p>
          <a:p>
            <a:pPr lvl="1"/>
            <a:r>
              <a:rPr lang="en-US" sz="2200" dirty="0" smtClean="0"/>
              <a:t>Events are stored in a checkpoint file in the data directory specified in the channel configuration. </a:t>
            </a:r>
            <a:endParaRPr lang="en-US" sz="2200" dirty="0" smtClean="0"/>
          </a:p>
          <a:p>
            <a:pPr lvl="1"/>
            <a:r>
              <a:rPr lang="en-US" sz="2200" dirty="0" smtClean="0"/>
              <a:t>The a maximum file size for the checkpoint file can be specified. </a:t>
            </a:r>
            <a:endParaRPr lang="en-US" sz="22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125855" y="486093"/>
            <a:ext cx="8229600" cy="639762"/>
          </a:xfrm>
        </p:spPr>
        <p:txBody>
          <a:bodyPr>
            <a:normAutofit fontScale="90000"/>
          </a:bodyPr>
          <a:lstStyle/>
          <a:p>
            <a:r>
              <a:rPr lang="en-US" dirty="0" smtClean="0"/>
              <a:t>Flume Channels</a:t>
            </a:r>
            <a:endParaRPr lang="en-US" dirty="0"/>
          </a:p>
        </p:txBody>
      </p:sp>
      <p:sp>
        <p:nvSpPr>
          <p:cNvPr id="3" name="Content Placeholder 2"/>
          <p:cNvSpPr>
            <a:spLocks noGrp="1"/>
          </p:cNvSpPr>
          <p:nvPr>
            <p:ph idx="1"/>
          </p:nvPr>
        </p:nvSpPr>
        <p:spPr>
          <a:xfrm>
            <a:off x="1228090" y="1676400"/>
            <a:ext cx="10421620" cy="4800600"/>
          </a:xfrm>
        </p:spPr>
        <p:txBody>
          <a:bodyPr>
            <a:normAutofit lnSpcReduction="10000"/>
          </a:bodyPr>
          <a:lstStyle/>
          <a:p>
            <a:r>
              <a:rPr lang="en-US" sz="2800" dirty="0" smtClean="0"/>
              <a:t>JDBC Channel: </a:t>
            </a:r>
            <a:endParaRPr lang="en-US" sz="2800" dirty="0" smtClean="0"/>
          </a:p>
          <a:p>
            <a:pPr lvl="1"/>
            <a:r>
              <a:rPr lang="en-US" sz="2400" dirty="0" smtClean="0"/>
              <a:t>JDBC channel stores the events in an embedded Derby database.</a:t>
            </a:r>
            <a:endParaRPr lang="en-US" sz="2400" dirty="0" smtClean="0"/>
          </a:p>
          <a:p>
            <a:pPr lvl="1"/>
            <a:r>
              <a:rPr lang="en-US" sz="2400" dirty="0" smtClean="0"/>
              <a:t>This channel provides a durable storage for events and the events can be recovered easily in case of agent failures.</a:t>
            </a:r>
            <a:endParaRPr lang="en-US" sz="2400" dirty="0" smtClean="0"/>
          </a:p>
          <a:p>
            <a:pPr lvl="1">
              <a:buNone/>
            </a:pPr>
            <a:endParaRPr lang="en-US" sz="2000" dirty="0" smtClean="0"/>
          </a:p>
          <a:p>
            <a:r>
              <a:rPr lang="en-US" sz="2800" dirty="0" err="1" smtClean="0"/>
              <a:t>Spillable</a:t>
            </a:r>
            <a:r>
              <a:rPr lang="en-US" sz="2800" dirty="0" smtClean="0"/>
              <a:t> Memory Channel: </a:t>
            </a:r>
            <a:endParaRPr lang="en-US" sz="2800" dirty="0" smtClean="0"/>
          </a:p>
          <a:p>
            <a:pPr lvl="1"/>
            <a:r>
              <a:rPr lang="en-US" sz="2400" dirty="0" err="1" smtClean="0"/>
              <a:t>Spillable</a:t>
            </a:r>
            <a:r>
              <a:rPr lang="en-US" sz="2400" dirty="0" smtClean="0"/>
              <a:t> Memory channel stores events in an in-memory queue and when the queue fills up, the events are spilled onto the disk.</a:t>
            </a:r>
            <a:endParaRPr lang="en-US" sz="2400" dirty="0" smtClean="0"/>
          </a:p>
          <a:p>
            <a:pPr lvl="1"/>
            <a:r>
              <a:rPr lang="en-US" sz="2400" dirty="0" smtClean="0"/>
              <a:t>This channel provides high throughput and fault tolerance.</a:t>
            </a:r>
            <a:endParaRPr lang="en-US" sz="24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735965" y="528955"/>
            <a:ext cx="9389745" cy="639445"/>
          </a:xfrm>
        </p:spPr>
        <p:txBody>
          <a:bodyPr>
            <a:noAutofit/>
          </a:bodyPr>
          <a:lstStyle/>
          <a:p>
            <a:r>
              <a:rPr lang="en-US" sz="3200" dirty="0" smtClean="0"/>
              <a:t>Flume agent with Twitter Source &amp; HDFS Sink</a:t>
            </a:r>
            <a:endParaRPr lang="en-US" sz="3200" dirty="0"/>
          </a:p>
        </p:txBody>
      </p:sp>
      <p:pic>
        <p:nvPicPr>
          <p:cNvPr id="11266" name="Picture 2"/>
          <p:cNvPicPr>
            <a:picLocks noChangeAspect="1" noChangeArrowheads="1"/>
          </p:cNvPicPr>
          <p:nvPr/>
        </p:nvPicPr>
        <p:blipFill>
          <a:blip r:embed="rId1" cstate="print"/>
          <a:srcRect/>
          <a:stretch>
            <a:fillRect/>
          </a:stretch>
        </p:blipFill>
        <p:spPr bwMode="auto">
          <a:xfrm>
            <a:off x="2573655" y="1512570"/>
            <a:ext cx="6000750" cy="3956685"/>
          </a:xfrm>
          <a:prstGeom prst="rect">
            <a:avLst/>
          </a:prstGeom>
          <a:noFill/>
          <a:ln w="9525">
            <a:noFill/>
            <a:miter lim="800000"/>
            <a:headEnd/>
            <a:tailEnd/>
          </a:ln>
        </p:spPr>
      </p:pic>
      <p:pic>
        <p:nvPicPr>
          <p:cNvPr id="11267" name="Picture 3"/>
          <p:cNvPicPr>
            <a:picLocks noChangeAspect="1" noChangeArrowheads="1"/>
          </p:cNvPicPr>
          <p:nvPr/>
        </p:nvPicPr>
        <p:blipFill>
          <a:blip r:embed="rId2" cstate="print"/>
          <a:srcRect/>
          <a:stretch>
            <a:fillRect/>
          </a:stretch>
        </p:blipFill>
        <p:spPr bwMode="auto">
          <a:xfrm>
            <a:off x="2604770" y="5469255"/>
            <a:ext cx="5969635" cy="1049020"/>
          </a:xfrm>
          <a:prstGeom prst="rect">
            <a:avLst/>
          </a:prstGeom>
          <a:noFill/>
          <a:ln w="9525">
            <a:noFill/>
            <a:miter lim="800000"/>
            <a:headEnd/>
            <a:tailEnd/>
          </a:ln>
        </p:spPr>
      </p:pic>
      <p:sp>
        <p:nvSpPr>
          <p:cNvPr id="4" name="Footer Placeholder 3"/>
          <p:cNvSpPr>
            <a:spLocks noGrp="1"/>
          </p:cNvSpPr>
          <p:nvPr>
            <p:ph type="ftr" sz="quarter" idx="11"/>
          </p:nvPr>
        </p:nvSpPr>
        <p:spPr>
          <a:xfrm>
            <a:off x="7950200" y="6364605"/>
            <a:ext cx="4114800" cy="365125"/>
          </a:xfrm>
        </p:spPr>
        <p:txBody>
          <a:bodyPr/>
          <a:p>
            <a:r>
              <a:rPr lang="en-US"/>
              <a:t>© 2019 Arshdeep Bahga &amp; Vijay Madisetti</a:t>
            </a:r>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sym typeface="+mn-ea"/>
              </a:rPr>
              <a:t>Apache Sqoop</a:t>
            </a:r>
            <a:endParaRPr lang="x-none"/>
          </a:p>
        </p:txBody>
      </p:sp>
      <p:sp>
        <p:nvSpPr>
          <p:cNvPr id="3" name="Content Placeholder 2"/>
          <p:cNvSpPr>
            <a:spLocks noGrp="1"/>
          </p:cNvSpPr>
          <p:nvPr>
            <p:ph idx="1"/>
          </p:nvPr>
        </p:nvSpPr>
        <p:spPr>
          <a:xfrm>
            <a:off x="838200" y="1825625"/>
            <a:ext cx="10718165" cy="4351655"/>
          </a:xfrm>
        </p:spPr>
        <p:txBody>
          <a:bodyPr/>
          <a:p>
            <a:r>
              <a:rPr lang="en-GB" altLang="en-US" sz="1800">
                <a:latin typeface="Arial" panose="020B0604020202020204" pitchFamily="34" charset="0"/>
                <a:cs typeface="Arial" panose="020B0604020202020204" pitchFamily="34" charset="0"/>
              </a:rPr>
              <a:t>Apache Sqoop is a tool that allows importing data from relational database management systems (RDBMS) into the Hadoop Distributed File System (HDFS), Hive or HBase tables. Sqoop also allows exporting data from HDFS to RDBMS. </a:t>
            </a:r>
            <a:endParaRPr lang="en-GB" altLang="en-US" sz="18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pic>
        <p:nvPicPr>
          <p:cNvPr id="4" name="Picture 3" descr="Screenshot from 2019-08-14 11-16-27"/>
          <p:cNvPicPr>
            <a:picLocks noChangeAspect="1"/>
          </p:cNvPicPr>
          <p:nvPr/>
        </p:nvPicPr>
        <p:blipFill>
          <a:blip r:embed="rId1"/>
          <a:stretch>
            <a:fillRect/>
          </a:stretch>
        </p:blipFill>
        <p:spPr>
          <a:xfrm>
            <a:off x="2660650" y="2769870"/>
            <a:ext cx="7310755" cy="358648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sym typeface="+mn-ea"/>
              </a:rPr>
              <a:t>Importing Data with Sqoop</a:t>
            </a:r>
            <a:endParaRPr lang="x-none"/>
          </a:p>
        </p:txBody>
      </p:sp>
      <p:sp>
        <p:nvSpPr>
          <p:cNvPr id="3" name="Content Placeholder 2"/>
          <p:cNvSpPr>
            <a:spLocks noGrp="1"/>
          </p:cNvSpPr>
          <p:nvPr>
            <p:ph idx="1"/>
          </p:nvPr>
        </p:nvSpPr>
        <p:spPr>
          <a:xfrm>
            <a:off x="838200" y="1668780"/>
            <a:ext cx="10718165" cy="4351655"/>
          </a:xfrm>
        </p:spPr>
        <p:txBody>
          <a:bodyPr/>
          <a:p>
            <a:r>
              <a:rPr lang="en-GB" altLang="en-US" sz="1800">
                <a:latin typeface="Arial" panose="020B0604020202020204" pitchFamily="34" charset="0"/>
                <a:cs typeface="Arial" panose="020B0604020202020204" pitchFamily="34" charset="0"/>
              </a:rPr>
              <a:t>Sqoop import command launches multiple Map tasks (default is four tasks) which connect to the database and import the rows in the table in parallel to HDFS as delimited text files, binary Avro files or Hadoop SequenceFiles.</a:t>
            </a:r>
            <a:endParaRPr lang="en-GB" altLang="en-US" sz="18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pic>
        <p:nvPicPr>
          <p:cNvPr id="8" name="Picture 7" descr="Screenshot from 2019-08-14 11-17-11"/>
          <p:cNvPicPr>
            <a:picLocks noChangeAspect="1"/>
          </p:cNvPicPr>
          <p:nvPr/>
        </p:nvPicPr>
        <p:blipFill>
          <a:blip r:embed="rId1"/>
          <a:stretch>
            <a:fillRect/>
          </a:stretch>
        </p:blipFill>
        <p:spPr>
          <a:xfrm>
            <a:off x="2185035" y="2662555"/>
            <a:ext cx="8327390" cy="376110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sym typeface="+mn-ea"/>
              </a:rPr>
              <a:t>Messaging Queues - RabbitMQ</a:t>
            </a:r>
            <a:endParaRPr lang="x-none">
              <a:sym typeface="+mn-ea"/>
            </a:endParaRPr>
          </a:p>
        </p:txBody>
      </p:sp>
      <p:sp>
        <p:nvSpPr>
          <p:cNvPr id="3" name="Content Placeholder 2"/>
          <p:cNvSpPr>
            <a:spLocks noGrp="1"/>
          </p:cNvSpPr>
          <p:nvPr>
            <p:ph idx="1"/>
          </p:nvPr>
        </p:nvSpPr>
        <p:spPr>
          <a:xfrm>
            <a:off x="838200" y="1825625"/>
            <a:ext cx="10718165" cy="4351655"/>
          </a:xfrm>
        </p:spPr>
        <p:txBody>
          <a:bodyPr/>
          <a:p>
            <a:r>
              <a:rPr lang="en-GB" altLang="en-US" sz="1800">
                <a:latin typeface="Arial" panose="020B0604020202020204" pitchFamily="34" charset="0"/>
                <a:cs typeface="Arial" panose="020B0604020202020204" pitchFamily="34" charset="0"/>
              </a:rPr>
              <a:t>RabbitMQ implements the Advanced Message Queuing Protocol (AMQP), which is an open standard that defines the protocol for exchange of messages between systems. </a:t>
            </a:r>
            <a:endParaRPr lang="en-GB" altLang="en-US" sz="1800">
              <a:latin typeface="Arial" panose="020B0604020202020204" pitchFamily="34" charset="0"/>
              <a:cs typeface="Arial" panose="020B0604020202020204" pitchFamily="34" charset="0"/>
            </a:endParaRPr>
          </a:p>
          <a:p>
            <a:r>
              <a:rPr lang="en-GB" altLang="en-US" sz="1800">
                <a:latin typeface="Arial" panose="020B0604020202020204" pitchFamily="34" charset="0"/>
                <a:cs typeface="Arial" panose="020B0604020202020204" pitchFamily="34" charset="0"/>
              </a:rPr>
              <a:t>AMQP clients can either be producers or consumers. </a:t>
            </a:r>
            <a:endParaRPr lang="en-GB" altLang="en-US" sz="1800">
              <a:latin typeface="Arial" panose="020B0604020202020204" pitchFamily="34" charset="0"/>
              <a:cs typeface="Arial" panose="020B0604020202020204" pitchFamily="34" charset="0"/>
            </a:endParaRPr>
          </a:p>
          <a:p>
            <a:r>
              <a:rPr lang="en-GB" altLang="en-US" sz="1800">
                <a:latin typeface="Arial" panose="020B0604020202020204" pitchFamily="34" charset="0"/>
                <a:cs typeface="Arial" panose="020B0604020202020204" pitchFamily="34" charset="0"/>
              </a:rPr>
              <a:t>The clients conforming with the standard can communicate with each other through brokers. </a:t>
            </a:r>
            <a:endParaRPr lang="en-GB" altLang="en-US" sz="1800">
              <a:latin typeface="Arial" panose="020B0604020202020204" pitchFamily="34" charset="0"/>
              <a:cs typeface="Arial" panose="020B0604020202020204" pitchFamily="34" charset="0"/>
            </a:endParaRPr>
          </a:p>
          <a:p>
            <a:r>
              <a:rPr lang="en-GB" altLang="en-US" sz="1800">
                <a:latin typeface="Arial" panose="020B0604020202020204" pitchFamily="34" charset="0"/>
                <a:cs typeface="Arial" panose="020B0604020202020204" pitchFamily="34" charset="0"/>
              </a:rPr>
              <a:t>The broker is a middleware application that receives messages from producers and routes them to consumers. </a:t>
            </a:r>
            <a:endParaRPr lang="en-GB" altLang="en-US" sz="1800">
              <a:latin typeface="Arial" panose="020B0604020202020204" pitchFamily="34" charset="0"/>
              <a:cs typeface="Arial" panose="020B0604020202020204" pitchFamily="34" charset="0"/>
            </a:endParaRPr>
          </a:p>
          <a:p>
            <a:r>
              <a:rPr lang="en-GB" altLang="en-US" sz="1800">
                <a:latin typeface="Arial" panose="020B0604020202020204" pitchFamily="34" charset="0"/>
                <a:cs typeface="Arial" panose="020B0604020202020204" pitchFamily="34" charset="0"/>
              </a:rPr>
              <a:t>The producers publish messages to the exchanges, which then distribute the messages to queues based on the defined routing rules (or bindings).</a:t>
            </a:r>
            <a:endParaRPr lang="en-GB" altLang="en-US" sz="1800">
              <a:latin typeface="Arial" panose="020B0604020202020204" pitchFamily="34" charset="0"/>
              <a:cs typeface="Arial" panose="020B0604020202020204" pitchFamily="34" charset="0"/>
            </a:endParaRPr>
          </a:p>
          <a:p>
            <a:r>
              <a:rPr lang="en-GB" altLang="en-US" sz="1800">
                <a:latin typeface="Arial" panose="020B0604020202020204" pitchFamily="34" charset="0"/>
                <a:cs typeface="Arial" panose="020B0604020202020204" pitchFamily="34" charset="0"/>
              </a:rPr>
              <a:t>The consumers consume messages from the queues.</a:t>
            </a:r>
            <a:endParaRPr lang="en-GB" altLang="en-US" sz="1800">
              <a:latin typeface="Arial" panose="020B0604020202020204" pitchFamily="34" charset="0"/>
              <a:cs typeface="Arial" panose="020B0604020202020204" pitchFamily="34" charset="0"/>
            </a:endParaRPr>
          </a:p>
          <a:p>
            <a:r>
              <a:rPr lang="en-GB" altLang="en-US" sz="1800">
                <a:latin typeface="Arial" panose="020B0604020202020204" pitchFamily="34" charset="0"/>
                <a:cs typeface="Arial" panose="020B0604020202020204" pitchFamily="34" charset="0"/>
              </a:rPr>
              <a:t>A logical connection between a producer or consumer and a broker is called a Channel.</a:t>
            </a:r>
            <a:endParaRPr lang="en-GB" altLang="en-US" sz="18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sym typeface="+mn-ea"/>
              </a:rPr>
              <a:t>Messaging Queues - ZeroMQ</a:t>
            </a:r>
            <a:endParaRPr lang="x-none">
              <a:sym typeface="+mn-ea"/>
            </a:endParaRPr>
          </a:p>
        </p:txBody>
      </p:sp>
      <p:sp>
        <p:nvSpPr>
          <p:cNvPr id="3" name="Content Placeholder 2"/>
          <p:cNvSpPr>
            <a:spLocks noGrp="1"/>
          </p:cNvSpPr>
          <p:nvPr>
            <p:ph idx="1"/>
          </p:nvPr>
        </p:nvSpPr>
        <p:spPr>
          <a:xfrm>
            <a:off x="838200" y="1825625"/>
            <a:ext cx="10718165" cy="4351655"/>
          </a:xfrm>
        </p:spPr>
        <p:txBody>
          <a:bodyPr/>
          <a:p>
            <a:r>
              <a:rPr lang="en-GB" altLang="en-US" sz="1800">
                <a:latin typeface="Arial" panose="020B0604020202020204" pitchFamily="34" charset="0"/>
                <a:cs typeface="Arial" panose="020B0604020202020204" pitchFamily="34" charset="0"/>
              </a:rPr>
              <a:t>ZeroMQ is a high-performance messaging library which provides tools to build a messaging system. </a:t>
            </a:r>
            <a:endParaRPr lang="en-GB" altLang="en-US" sz="1800">
              <a:latin typeface="Arial" panose="020B0604020202020204" pitchFamily="34" charset="0"/>
              <a:cs typeface="Arial" panose="020B0604020202020204" pitchFamily="34" charset="0"/>
            </a:endParaRPr>
          </a:p>
          <a:p>
            <a:r>
              <a:rPr lang="en-GB" altLang="en-US" sz="1800">
                <a:latin typeface="Arial" panose="020B0604020202020204" pitchFamily="34" charset="0"/>
                <a:cs typeface="Arial" panose="020B0604020202020204" pitchFamily="34" charset="0"/>
              </a:rPr>
              <a:t>Unlike other message queuing systems, ZeroMQ can work without a message broker.</a:t>
            </a:r>
            <a:endParaRPr lang="en-GB" altLang="en-US" sz="1800">
              <a:latin typeface="Arial" panose="020B0604020202020204" pitchFamily="34" charset="0"/>
              <a:cs typeface="Arial" panose="020B0604020202020204" pitchFamily="34" charset="0"/>
            </a:endParaRPr>
          </a:p>
          <a:p>
            <a:r>
              <a:rPr lang="en-GB" altLang="en-US" sz="1800">
                <a:latin typeface="Arial" panose="020B0604020202020204" pitchFamily="34" charset="0"/>
                <a:cs typeface="Arial" panose="020B0604020202020204" pitchFamily="34" charset="0"/>
              </a:rPr>
              <a:t>ZeroMQ provides various messaging patterns such as Request-Reply, Publish-Subscribe, Push-Pull, and Exclusive Pair.</a:t>
            </a:r>
            <a:endParaRPr lang="en-GB" altLang="en-US" sz="18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sym typeface="+mn-ea"/>
              </a:rPr>
              <a:t>Messaging Queues - RestMQ</a:t>
            </a:r>
            <a:endParaRPr lang="x-none">
              <a:sym typeface="+mn-ea"/>
            </a:endParaRPr>
          </a:p>
        </p:txBody>
      </p:sp>
      <p:sp>
        <p:nvSpPr>
          <p:cNvPr id="3" name="Content Placeholder 2"/>
          <p:cNvSpPr>
            <a:spLocks noGrp="1"/>
          </p:cNvSpPr>
          <p:nvPr>
            <p:ph idx="1"/>
          </p:nvPr>
        </p:nvSpPr>
        <p:spPr>
          <a:xfrm>
            <a:off x="838200" y="1825625"/>
            <a:ext cx="10718165" cy="4351655"/>
          </a:xfrm>
        </p:spPr>
        <p:txBody>
          <a:bodyPr/>
          <a:p>
            <a:r>
              <a:rPr lang="en-GB" altLang="en-US" sz="1800">
                <a:latin typeface="Arial" panose="020B0604020202020204" pitchFamily="34" charset="0"/>
                <a:cs typeface="Arial" panose="020B0604020202020204" pitchFamily="34" charset="0"/>
              </a:rPr>
              <a:t>RESTMQ is a message queue which is based on a simple JSON-based protocol and uses HTTP as transport. </a:t>
            </a:r>
            <a:endParaRPr lang="en-GB" altLang="en-US" sz="1800">
              <a:latin typeface="Arial" panose="020B0604020202020204" pitchFamily="34" charset="0"/>
              <a:cs typeface="Arial" panose="020B0604020202020204" pitchFamily="34" charset="0"/>
            </a:endParaRPr>
          </a:p>
          <a:p>
            <a:r>
              <a:rPr lang="en-GB" altLang="en-US" sz="1800">
                <a:latin typeface="Arial" panose="020B0604020202020204" pitchFamily="34" charset="0"/>
                <a:cs typeface="Arial" panose="020B0604020202020204" pitchFamily="34" charset="0"/>
              </a:rPr>
              <a:t>The queue is organized as REST resources. RESTMQ can be used by any client, which can make HTTP calls.</a:t>
            </a:r>
            <a:endParaRPr lang="en-GB" altLang="en-US" sz="18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x-none">
                <a:sym typeface="+mn-ea"/>
              </a:rPr>
              <a:t>Messaging Queues - Amazon SQS</a:t>
            </a:r>
            <a:endParaRPr lang="x-none">
              <a:sym typeface="+mn-ea"/>
            </a:endParaRPr>
          </a:p>
        </p:txBody>
      </p:sp>
      <p:sp>
        <p:nvSpPr>
          <p:cNvPr id="3" name="Content Placeholder 2"/>
          <p:cNvSpPr>
            <a:spLocks noGrp="1"/>
          </p:cNvSpPr>
          <p:nvPr>
            <p:ph idx="1"/>
          </p:nvPr>
        </p:nvSpPr>
        <p:spPr>
          <a:xfrm>
            <a:off x="838200" y="1825625"/>
            <a:ext cx="10718165" cy="4351655"/>
          </a:xfrm>
        </p:spPr>
        <p:txBody>
          <a:bodyPr/>
          <a:p>
            <a:r>
              <a:rPr lang="en-GB" altLang="en-US" sz="2000">
                <a:latin typeface="Arial" panose="020B0604020202020204" pitchFamily="34" charset="0"/>
                <a:cs typeface="Arial" panose="020B0604020202020204" pitchFamily="34" charset="0"/>
              </a:rPr>
              <a:t>Amazon SQS offers a highly scalable and reliable hosted queue for storing messages as they travel between distinct components of applications.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SQS supports two types of queues:</a:t>
            </a:r>
            <a:endParaRPr lang="en-GB" altLang="en-US" sz="2000">
              <a:latin typeface="Arial" panose="020B0604020202020204" pitchFamily="34" charset="0"/>
              <a:cs typeface="Arial" panose="020B0604020202020204" pitchFamily="34" charset="0"/>
            </a:endParaRPr>
          </a:p>
          <a:p>
            <a:pPr lvl="1"/>
            <a:r>
              <a:rPr lang="en-GB" altLang="en-US" sz="1600" b="1">
                <a:latin typeface="Arial" panose="020B0604020202020204" pitchFamily="34" charset="0"/>
                <a:cs typeface="Arial" panose="020B0604020202020204" pitchFamily="34" charset="0"/>
              </a:rPr>
              <a:t>Standard Queue</a:t>
            </a:r>
            <a:r>
              <a:rPr lang="en-GB" altLang="en-US" sz="1600">
                <a:latin typeface="Arial" panose="020B0604020202020204" pitchFamily="34" charset="0"/>
                <a:cs typeface="Arial" panose="020B0604020202020204" pitchFamily="34" charset="0"/>
              </a:rPr>
              <a:t>: A standard queue only guarantees that the messages arrive, not that they arrive in the same order in which they were put in the queue. Standard queues support a nearly unlimited number of transactions per second. Standard queues support at-least-once delivery model, such that a message is delivered at least once, but occasionally more than one copy of a message is delivered.</a:t>
            </a:r>
            <a:endParaRPr lang="en-GB" altLang="en-US" sz="1600">
              <a:latin typeface="Arial" panose="020B0604020202020204" pitchFamily="34" charset="0"/>
              <a:cs typeface="Arial" panose="020B0604020202020204" pitchFamily="34" charset="0"/>
            </a:endParaRPr>
          </a:p>
          <a:p>
            <a:pPr lvl="1"/>
            <a:r>
              <a:rPr lang="en-GB" altLang="en-US" sz="1600" b="1">
                <a:latin typeface="Arial" panose="020B0604020202020204" pitchFamily="34" charset="0"/>
                <a:cs typeface="Arial" panose="020B0604020202020204" pitchFamily="34" charset="0"/>
              </a:rPr>
              <a:t>FIFO Queue</a:t>
            </a:r>
            <a:r>
              <a:rPr lang="en-GB" altLang="en-US" sz="1600">
                <a:latin typeface="Arial" panose="020B0604020202020204" pitchFamily="34" charset="0"/>
                <a:cs typeface="Arial" panose="020B0604020202020204" pitchFamily="34" charset="0"/>
              </a:rPr>
              <a:t>: A FIFO queue guarantees that the messages arrive in first-in-first-out (FIFO) order. FIFO queues support up to 3,000 messages per second with batching and 300 messages per second without batching, by default. FIFO queues support an exactly-once processing model where a message is delivered once and remains available until a consumer processes and deletes it and no duplicates are introduced into the queue.</a:t>
            </a:r>
            <a:endParaRPr lang="en-GB" altLang="en-US" sz="16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Kafka Architecture</a:t>
            </a:r>
            <a:endParaRPr lang="en-US" dirty="0"/>
          </a:p>
        </p:txBody>
      </p:sp>
      <p:pic>
        <p:nvPicPr>
          <p:cNvPr id="1026" name="Picture 2"/>
          <p:cNvPicPr>
            <a:picLocks noChangeAspect="1" noChangeArrowheads="1"/>
          </p:cNvPicPr>
          <p:nvPr/>
        </p:nvPicPr>
        <p:blipFill>
          <a:blip r:embed="rId1" cstate="print"/>
          <a:srcRect/>
          <a:stretch>
            <a:fillRect/>
          </a:stretch>
        </p:blipFill>
        <p:spPr bwMode="auto">
          <a:xfrm>
            <a:off x="2586990" y="1671955"/>
            <a:ext cx="6942455" cy="451231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a:t> REST-based Connectors</a:t>
            </a:r>
            <a:endParaRPr lang="en-GB" altLang="en-US"/>
          </a:p>
        </p:txBody>
      </p:sp>
      <p:sp>
        <p:nvSpPr>
          <p:cNvPr id="6" name="Text Box 5"/>
          <p:cNvSpPr txBox="1"/>
          <p:nvPr/>
        </p:nvSpPr>
        <p:spPr>
          <a:xfrm>
            <a:off x="911225" y="1617345"/>
            <a:ext cx="10547985" cy="2245360"/>
          </a:xfrm>
          <a:prstGeom prst="rect">
            <a:avLst/>
          </a:prstGeom>
          <a:noFill/>
        </p:spPr>
        <p:txBody>
          <a:bodyPr wrap="square" rtlCol="0" anchor="t">
            <a:spAutoFit/>
          </a:bodyPr>
          <a:p>
            <a:pPr marL="285750" indent="-285750">
              <a:buFont typeface="Arial" panose="020B0604020202020204" pitchFamily="34" charset="0"/>
              <a:buChar char="•"/>
            </a:pPr>
            <a:r>
              <a:rPr lang="en-GB" altLang="en-US" sz="2000"/>
              <a:t>The </a:t>
            </a:r>
            <a:r>
              <a:rPr lang="en-US" altLang="en-GB" sz="2000"/>
              <a:t>REST-based </a:t>
            </a:r>
            <a:r>
              <a:rPr lang="en-GB" altLang="en-US" sz="2000"/>
              <a:t>connector exposes a REST web service. </a:t>
            </a:r>
            <a:endParaRPr lang="en-GB" altLang="en-US" sz="2000"/>
          </a:p>
          <a:p>
            <a:pPr marL="285750" indent="-285750">
              <a:buFont typeface="Arial" panose="020B0604020202020204" pitchFamily="34" charset="0"/>
              <a:buChar char="•"/>
            </a:pPr>
            <a:r>
              <a:rPr lang="en-GB" altLang="en-US" sz="2000"/>
              <a:t>Data producers can publish data to the connector using HTTP POST requests which contain the data payload. </a:t>
            </a:r>
            <a:endParaRPr lang="en-GB" altLang="en-US" sz="2000"/>
          </a:p>
          <a:p>
            <a:pPr marL="285750" indent="-285750">
              <a:buFont typeface="Arial" panose="020B0604020202020204" pitchFamily="34" charset="0"/>
              <a:buChar char="•"/>
            </a:pPr>
            <a:r>
              <a:rPr lang="en-GB" altLang="en-US" sz="2000"/>
              <a:t>The request data received by the connector is stored to the sink (such as local ﬁlesystem, distributed </a:t>
            </a:r>
            <a:r>
              <a:rPr lang="en-US" altLang="en-GB" sz="2000"/>
              <a:t>fi</a:t>
            </a:r>
            <a:r>
              <a:rPr lang="en-GB" altLang="en-US" sz="2000"/>
              <a:t>lesystem or cloud storage). </a:t>
            </a:r>
            <a:endParaRPr lang="en-GB" altLang="en-US" sz="2000"/>
          </a:p>
          <a:p>
            <a:pPr marL="285750" indent="-285750">
              <a:buFont typeface="Arial" panose="020B0604020202020204" pitchFamily="34" charset="0"/>
              <a:buChar char="•"/>
            </a:pPr>
            <a:r>
              <a:rPr lang="en-GB" altLang="en-US" sz="2000"/>
              <a:t>The data sinks in the connector provide the functionality for processing the HTTP request and storing the data to the sink. </a:t>
            </a:r>
            <a:endParaRPr lang="en-GB" altLang="en-US" sz="2000"/>
          </a:p>
        </p:txBody>
      </p:sp>
      <p:pic>
        <p:nvPicPr>
          <p:cNvPr id="5" name="Content Placeholder 4"/>
          <p:cNvPicPr>
            <a:picLocks noChangeAspect="1"/>
          </p:cNvPicPr>
          <p:nvPr>
            <p:ph idx="1"/>
          </p:nvPr>
        </p:nvPicPr>
        <p:blipFill>
          <a:blip r:embed="rId1"/>
          <a:stretch>
            <a:fillRect/>
          </a:stretch>
        </p:blipFill>
        <p:spPr>
          <a:xfrm>
            <a:off x="2813685" y="3787140"/>
            <a:ext cx="6976110" cy="2628265"/>
          </a:xfrm>
          <a:prstGeom prst="rect">
            <a:avLst/>
          </a:prstGeom>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t> WebSocket-based Connectors</a:t>
            </a:r>
            <a:endParaRPr lang="en-GB" altLang="en-US"/>
          </a:p>
        </p:txBody>
      </p:sp>
      <p:sp>
        <p:nvSpPr>
          <p:cNvPr id="6" name="Text Box 5"/>
          <p:cNvSpPr txBox="1"/>
          <p:nvPr/>
        </p:nvSpPr>
        <p:spPr>
          <a:xfrm>
            <a:off x="462915" y="1873250"/>
            <a:ext cx="10292715" cy="703580"/>
          </a:xfrm>
          <a:prstGeom prst="rect">
            <a:avLst/>
          </a:prstGeom>
          <a:noFill/>
        </p:spPr>
        <p:txBody>
          <a:bodyPr wrap="square" rtlCol="0" anchor="t">
            <a:spAutoFit/>
          </a:bodyPr>
          <a:p>
            <a:pPr marL="285750" indent="-285750">
              <a:buFont typeface="Arial" panose="020B0604020202020204" pitchFamily="34" charset="0"/>
              <a:buChar char="•"/>
            </a:pPr>
            <a:r>
              <a:rPr sz="2000"/>
              <a:t>Unlike request-response communication with REST, WebSockets allow full duplex communication and do not require a new connection to be setup for each message to be sent. </a:t>
            </a:r>
            <a:endParaRPr sz="2000"/>
          </a:p>
        </p:txBody>
      </p:sp>
      <p:pic>
        <p:nvPicPr>
          <p:cNvPr id="4" name="Content Placeholder 3"/>
          <p:cNvPicPr>
            <a:picLocks noChangeAspect="1"/>
          </p:cNvPicPr>
          <p:nvPr>
            <p:ph idx="1"/>
          </p:nvPr>
        </p:nvPicPr>
        <p:blipFill>
          <a:blip r:embed="rId1"/>
          <a:stretch>
            <a:fillRect/>
          </a:stretch>
        </p:blipFill>
        <p:spPr>
          <a:xfrm>
            <a:off x="2202815" y="3215005"/>
            <a:ext cx="8184515" cy="2879725"/>
          </a:xfrm>
          <a:prstGeom prst="rect">
            <a:avLst/>
          </a:prstGeom>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rPr lang="en-GB" altLang="en-US"/>
              <a:t>  MQTT-based Connectors</a:t>
            </a:r>
            <a:endParaRPr lang="en-GB" altLang="en-US"/>
          </a:p>
        </p:txBody>
      </p:sp>
      <p:sp>
        <p:nvSpPr>
          <p:cNvPr id="6" name="Text Box 5"/>
          <p:cNvSpPr txBox="1"/>
          <p:nvPr/>
        </p:nvSpPr>
        <p:spPr>
          <a:xfrm>
            <a:off x="462915" y="1873250"/>
            <a:ext cx="10833100" cy="4483735"/>
          </a:xfrm>
          <a:prstGeom prst="rect">
            <a:avLst/>
          </a:prstGeom>
          <a:noFill/>
        </p:spPr>
        <p:txBody>
          <a:bodyPr wrap="square" rtlCol="0" anchor="t">
            <a:spAutoFit/>
          </a:bodyPr>
          <a:p>
            <a:pPr marL="285750" indent="-285750">
              <a:buFont typeface="Arial" panose="020B0604020202020204" pitchFamily="34" charset="0"/>
              <a:buChar char="•"/>
            </a:pPr>
            <a:r>
              <a:rPr sz="2400"/>
              <a:t>MQTT (MQ Telemetry Transport) is a lightweight publish-subscribe messaging protocol designed for constrained devices. </a:t>
            </a:r>
            <a:endParaRPr sz="2400"/>
          </a:p>
          <a:p>
            <a:pPr marL="285750" indent="-285750">
              <a:buFont typeface="Arial" panose="020B0604020202020204" pitchFamily="34" charset="0"/>
              <a:buChar char="•"/>
            </a:pPr>
            <a:r>
              <a:rPr sz="2400"/>
              <a:t>MQTT is suitable for Internet of Things (IoT) applications that involve devices sending sensor data to a server or cloud-based analytics backends to be processed and analyzed. </a:t>
            </a:r>
            <a:endParaRPr sz="2400"/>
          </a:p>
          <a:p>
            <a:pPr marL="285750" indent="-285750">
              <a:buFont typeface="Arial" panose="020B0604020202020204" pitchFamily="34" charset="0"/>
              <a:buChar char="•"/>
            </a:pPr>
            <a:r>
              <a:rPr sz="2400"/>
              <a:t>The entities involved in MQTT include:</a:t>
            </a:r>
            <a:endParaRPr sz="2400"/>
          </a:p>
          <a:p>
            <a:pPr marL="742950" lvl="1" indent="-285750">
              <a:buFont typeface="Arial" panose="020B0604020202020204" pitchFamily="34" charset="0"/>
              <a:buChar char="•"/>
            </a:pPr>
            <a:r>
              <a:rPr sz="2400"/>
              <a:t>Publisher: Publisher is the component which publishes data to the topics managed by the Broker.</a:t>
            </a:r>
            <a:endParaRPr sz="2400"/>
          </a:p>
          <a:p>
            <a:pPr marL="742950" lvl="1" indent="-285750">
              <a:buFont typeface="Arial" panose="020B0604020202020204" pitchFamily="34" charset="0"/>
              <a:buChar char="•"/>
            </a:pPr>
            <a:r>
              <a:rPr sz="2400"/>
              <a:t>Broker/Server: Broker manages the topics and forwards the data received on a topic to all the subscriber which are subscribed to the topic.</a:t>
            </a:r>
            <a:endParaRPr sz="2400"/>
          </a:p>
          <a:p>
            <a:pPr marL="742950" lvl="1" indent="-285750">
              <a:buFont typeface="Arial" panose="020B0604020202020204" pitchFamily="34" charset="0"/>
              <a:buChar char="•"/>
            </a:pPr>
            <a:r>
              <a:rPr sz="2400"/>
              <a:t>Subscriber: Subscriber is the component which subscribes to the topics and receives data published on the topics by the publishers.</a:t>
            </a:r>
            <a:endParaRPr sz="2400"/>
          </a:p>
        </p:txBody>
      </p:sp>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smtClean="0">
                <a:latin typeface="Arial" panose="020B0604020202020204" pitchFamily="34" charset="0"/>
              </a:rPr>
              <a:t>Case Study: Air Quality Monitoring Application</a:t>
            </a:r>
            <a:endParaRPr lang="en-US" sz="3600" dirty="0" smtClean="0">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6" name="Picture 5" descr="Screenshot from 2019-08-14 11-06-23"/>
          <p:cNvPicPr>
            <a:picLocks noChangeAspect="1"/>
          </p:cNvPicPr>
          <p:nvPr/>
        </p:nvPicPr>
        <p:blipFill>
          <a:blip r:embed="rId1"/>
          <a:stretch>
            <a:fillRect/>
          </a:stretch>
        </p:blipFill>
        <p:spPr>
          <a:xfrm>
            <a:off x="2005965" y="2106930"/>
            <a:ext cx="8180070" cy="4167505"/>
          </a:xfrm>
          <a:prstGeom prst="rect">
            <a:avLst/>
          </a:prstGeom>
        </p:spPr>
      </p:pic>
      <p:sp>
        <p:nvSpPr>
          <p:cNvPr id="9" name="Text Box 8"/>
          <p:cNvSpPr txBox="1"/>
          <p:nvPr/>
        </p:nvSpPr>
        <p:spPr>
          <a:xfrm>
            <a:off x="1638935" y="1493520"/>
            <a:ext cx="9032875" cy="368300"/>
          </a:xfrm>
          <a:prstGeom prst="rect">
            <a:avLst/>
          </a:prstGeom>
          <a:noFill/>
        </p:spPr>
        <p:txBody>
          <a:bodyPr wrap="square" rtlCol="0" anchor="t">
            <a:spAutoFit/>
          </a:bodyPr>
          <a:p>
            <a:pPr algn="ctr"/>
            <a:r>
              <a:rPr lang="en-US"/>
              <a:t>Variant-1 using AWS IoT, DynamoDB, Lambda, CloudWatch &amp; EC2</a:t>
            </a:r>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smtClean="0">
                <a:latin typeface="Arial" panose="020B0604020202020204" pitchFamily="34" charset="0"/>
              </a:rPr>
              <a:t>Case Study: Air Quality Monitoring Application</a:t>
            </a:r>
            <a:endParaRPr lang="en-US" sz="3600" dirty="0" smtClean="0">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9" name="Text Box 8"/>
          <p:cNvSpPr txBox="1"/>
          <p:nvPr/>
        </p:nvSpPr>
        <p:spPr>
          <a:xfrm>
            <a:off x="1410970" y="1493520"/>
            <a:ext cx="9709785" cy="368300"/>
          </a:xfrm>
          <a:prstGeom prst="rect">
            <a:avLst/>
          </a:prstGeom>
          <a:noFill/>
        </p:spPr>
        <p:txBody>
          <a:bodyPr wrap="square" rtlCol="0" anchor="t">
            <a:spAutoFit/>
          </a:bodyPr>
          <a:p>
            <a:pPr algn="ctr"/>
            <a:r>
              <a:rPr lang="en-US"/>
              <a:t>Variant-2 using Kinesis Streams, DynamoDB, Lambda, CloudWatch &amp; EC2</a:t>
            </a:r>
            <a:endParaRPr lang="en-US"/>
          </a:p>
        </p:txBody>
      </p:sp>
      <p:pic>
        <p:nvPicPr>
          <p:cNvPr id="3" name="Picture 2" descr="Screenshot from 2019-08-14 11-08-50"/>
          <p:cNvPicPr>
            <a:picLocks noChangeAspect="1"/>
          </p:cNvPicPr>
          <p:nvPr/>
        </p:nvPicPr>
        <p:blipFill>
          <a:blip r:embed="rId1"/>
          <a:stretch>
            <a:fillRect/>
          </a:stretch>
        </p:blipFill>
        <p:spPr>
          <a:xfrm>
            <a:off x="2436495" y="1973580"/>
            <a:ext cx="7319010" cy="4382770"/>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smtClean="0">
                <a:latin typeface="Arial" panose="020B0604020202020204" pitchFamily="34" charset="0"/>
              </a:rPr>
              <a:t>Case Study: Air Quality Monitoring Application</a:t>
            </a:r>
            <a:endParaRPr lang="en-US" sz="3600" dirty="0" smtClean="0">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9" name="Text Box 8"/>
          <p:cNvSpPr txBox="1"/>
          <p:nvPr/>
        </p:nvSpPr>
        <p:spPr>
          <a:xfrm>
            <a:off x="1638935" y="1493520"/>
            <a:ext cx="9032875" cy="368300"/>
          </a:xfrm>
          <a:prstGeom prst="rect">
            <a:avLst/>
          </a:prstGeom>
          <a:noFill/>
        </p:spPr>
        <p:txBody>
          <a:bodyPr wrap="square" rtlCol="0" anchor="t">
            <a:spAutoFit/>
          </a:bodyPr>
          <a:p>
            <a:pPr algn="ctr"/>
            <a:r>
              <a:rPr lang="en-US"/>
              <a:t>Variant-3 using Kinesis Streams, Kinesis Analytics, Lambda, &amp; EC2</a:t>
            </a:r>
            <a:endParaRPr lang="en-US"/>
          </a:p>
        </p:txBody>
      </p:sp>
      <p:pic>
        <p:nvPicPr>
          <p:cNvPr id="3" name="Picture 2" descr="Screenshot from 2019-08-14 11-10-09"/>
          <p:cNvPicPr>
            <a:picLocks noChangeAspect="1"/>
          </p:cNvPicPr>
          <p:nvPr/>
        </p:nvPicPr>
        <p:blipFill>
          <a:blip r:embed="rId1"/>
          <a:stretch>
            <a:fillRect/>
          </a:stretch>
        </p:blipFill>
        <p:spPr>
          <a:xfrm>
            <a:off x="1638935" y="1960880"/>
            <a:ext cx="9110345" cy="4359275"/>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smtClean="0">
                <a:latin typeface="Arial" panose="020B0604020202020204" pitchFamily="34" charset="0"/>
              </a:rPr>
              <a:t>Case Study: Air Quality Monitoring Application</a:t>
            </a:r>
            <a:endParaRPr lang="en-US" sz="3600" dirty="0" smtClean="0">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
        <p:nvSpPr>
          <p:cNvPr id="9" name="Text Box 8"/>
          <p:cNvSpPr txBox="1"/>
          <p:nvPr/>
        </p:nvSpPr>
        <p:spPr>
          <a:xfrm>
            <a:off x="1638935" y="1493520"/>
            <a:ext cx="9032875" cy="368300"/>
          </a:xfrm>
          <a:prstGeom prst="rect">
            <a:avLst/>
          </a:prstGeom>
          <a:noFill/>
        </p:spPr>
        <p:txBody>
          <a:bodyPr wrap="square" rtlCol="0" anchor="t">
            <a:spAutoFit/>
          </a:bodyPr>
          <a:p>
            <a:pPr algn="ctr"/>
            <a:r>
              <a:rPr lang="en-US"/>
              <a:t>Variant-4 using Kinesis Streams, Kinesis Firehose, S3 &amp; EMR</a:t>
            </a:r>
            <a:endParaRPr lang="en-US"/>
          </a:p>
        </p:txBody>
      </p:sp>
      <p:pic>
        <p:nvPicPr>
          <p:cNvPr id="3" name="Picture 2" descr="Screenshot from 2019-08-14 11-11-02"/>
          <p:cNvPicPr>
            <a:picLocks noChangeAspect="1"/>
          </p:cNvPicPr>
          <p:nvPr/>
        </p:nvPicPr>
        <p:blipFill>
          <a:blip r:embed="rId1"/>
          <a:stretch>
            <a:fillRect/>
          </a:stretch>
        </p:blipFill>
        <p:spPr>
          <a:xfrm>
            <a:off x="1816735" y="1972945"/>
            <a:ext cx="8635365" cy="427291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Kafka Components</a:t>
            </a:r>
            <a:endParaRPr lang="en-US" dirty="0"/>
          </a:p>
        </p:txBody>
      </p:sp>
      <p:sp>
        <p:nvSpPr>
          <p:cNvPr id="3" name="Content Placeholder 2"/>
          <p:cNvSpPr>
            <a:spLocks noGrp="1"/>
          </p:cNvSpPr>
          <p:nvPr>
            <p:ph idx="1"/>
          </p:nvPr>
        </p:nvSpPr>
        <p:spPr>
          <a:xfrm>
            <a:off x="953135" y="1600200"/>
            <a:ext cx="10400665" cy="4953000"/>
          </a:xfrm>
        </p:spPr>
        <p:txBody>
          <a:bodyPr>
            <a:normAutofit/>
          </a:bodyPr>
          <a:lstStyle/>
          <a:p>
            <a:r>
              <a:rPr lang="en-US" b="1" dirty="0" smtClean="0"/>
              <a:t>Topic</a:t>
            </a:r>
            <a:r>
              <a:rPr lang="en-US" dirty="0" smtClean="0"/>
              <a:t>: A topic is a user-defined category to which messages are published.</a:t>
            </a:r>
            <a:endParaRPr lang="en-US" dirty="0" smtClean="0"/>
          </a:p>
          <a:p>
            <a:r>
              <a:rPr lang="en-US" b="1" dirty="0" smtClean="0"/>
              <a:t>Producer</a:t>
            </a:r>
            <a:r>
              <a:rPr lang="en-US" dirty="0" smtClean="0"/>
              <a:t>: Producer is a component that publishes messages to one or more topics.</a:t>
            </a:r>
            <a:endParaRPr lang="en-US" dirty="0" smtClean="0"/>
          </a:p>
          <a:p>
            <a:r>
              <a:rPr lang="en-US" b="1" dirty="0" smtClean="0"/>
              <a:t>Consumer</a:t>
            </a:r>
            <a:r>
              <a:rPr lang="en-US" dirty="0" smtClean="0"/>
              <a:t>:  Consumer is a component that subscribes to one or more topics and processes the messages.</a:t>
            </a:r>
            <a:endParaRPr lang="en-US" dirty="0" smtClean="0"/>
          </a:p>
          <a:p>
            <a:r>
              <a:rPr lang="en-US" b="1" dirty="0" smtClean="0"/>
              <a:t>Broker</a:t>
            </a:r>
            <a:r>
              <a:rPr lang="en-US" dirty="0" smtClean="0"/>
              <a:t>: Broker is a component that manages the topics, and handles the persistence, partitioning and replication of the data.  A Kafka cluster can have multiple Kafka Brokers (or servers), with each Broker managing multiple topics.</a:t>
            </a:r>
            <a:endParaRPr lang="en-US" dirty="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1107440" y="352425"/>
            <a:ext cx="9086215" cy="1066800"/>
          </a:xfrm>
        </p:spPr>
        <p:txBody>
          <a:bodyPr/>
          <a:lstStyle/>
          <a:p>
            <a:r>
              <a:rPr lang="en-US" dirty="0" smtClean="0"/>
              <a:t>Partitions</a:t>
            </a:r>
            <a:endParaRPr lang="en-US" dirty="0"/>
          </a:p>
        </p:txBody>
      </p:sp>
      <p:sp>
        <p:nvSpPr>
          <p:cNvPr id="3" name="Content Placeholder 2"/>
          <p:cNvSpPr>
            <a:spLocks noGrp="1"/>
          </p:cNvSpPr>
          <p:nvPr>
            <p:ph idx="1"/>
          </p:nvPr>
        </p:nvSpPr>
        <p:spPr>
          <a:xfrm>
            <a:off x="809625" y="1905000"/>
            <a:ext cx="10125710" cy="4648200"/>
          </a:xfrm>
        </p:spPr>
        <p:txBody>
          <a:bodyPr>
            <a:noAutofit/>
          </a:bodyPr>
          <a:lstStyle/>
          <a:p>
            <a:r>
              <a:rPr lang="en-US" sz="2400" dirty="0" smtClean="0"/>
              <a:t>Kafka topics are subdivided into a number of partitions. </a:t>
            </a:r>
            <a:endParaRPr lang="en-US" sz="2400" dirty="0" smtClean="0"/>
          </a:p>
          <a:p>
            <a:r>
              <a:rPr lang="en-US" sz="2400" dirty="0" smtClean="0"/>
              <a:t>Each partition is an ordered and immutable sequence of messages. </a:t>
            </a:r>
            <a:endParaRPr lang="en-US" sz="2400" dirty="0" smtClean="0"/>
          </a:p>
          <a:p>
            <a:r>
              <a:rPr lang="en-US" sz="2400" dirty="0" smtClean="0"/>
              <a:t>Topics are stored on the disk in the form of partitioned logs (commit logs). </a:t>
            </a:r>
            <a:endParaRPr lang="en-US" sz="2400" dirty="0" smtClean="0"/>
          </a:p>
          <a:p>
            <a:r>
              <a:rPr lang="en-US" sz="2400" dirty="0" smtClean="0"/>
              <a:t>The benefit of using partitions is that the log can scale to massive sizes, which will not fit onto the disk of a single server.  </a:t>
            </a:r>
            <a:endParaRPr lang="en-US" sz="2400" dirty="0" smtClean="0"/>
          </a:p>
          <a:p>
            <a:r>
              <a:rPr lang="en-US" sz="2400" dirty="0" smtClean="0"/>
              <a:t>Partitions also allow multiple consumers to consume messages in parallel.</a:t>
            </a:r>
            <a:endParaRPr lang="en-US" sz="2400" dirty="0" smtClean="0"/>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lstStyle/>
          <a:p>
            <a:r>
              <a:rPr lang="en-US" dirty="0" smtClean="0"/>
              <a:t>Partitions</a:t>
            </a:r>
            <a:endParaRPr lang="en-US" dirty="0"/>
          </a:p>
        </p:txBody>
      </p:sp>
      <p:pic>
        <p:nvPicPr>
          <p:cNvPr id="2050" name="Picture 2"/>
          <p:cNvPicPr>
            <a:picLocks noChangeAspect="1" noChangeArrowheads="1"/>
          </p:cNvPicPr>
          <p:nvPr/>
        </p:nvPicPr>
        <p:blipFill>
          <a:blip r:embed="rId1" cstate="print"/>
          <a:srcRect/>
          <a:stretch>
            <a:fillRect/>
          </a:stretch>
        </p:blipFill>
        <p:spPr bwMode="auto">
          <a:xfrm>
            <a:off x="1708879" y="1672650"/>
            <a:ext cx="8775895" cy="4343400"/>
          </a:xfrm>
          <a:prstGeom prst="rect">
            <a:avLst/>
          </a:prstGeom>
          <a:noFill/>
          <a:ln w="9525">
            <a:noFill/>
            <a:miter lim="800000"/>
            <a:headEnd/>
            <a:tailEnd/>
          </a:ln>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20178</Words>
  <Application>WPS Presentation</Application>
  <PresentationFormat>Widescreen</PresentationFormat>
  <Paragraphs>498</Paragraphs>
  <Slides>66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66</vt:i4>
      </vt:variant>
    </vt:vector>
  </HeadingPairs>
  <TitlesOfParts>
    <vt:vector size="75" baseType="lpstr">
      <vt:lpstr>Arial</vt:lpstr>
      <vt:lpstr>SimSun</vt:lpstr>
      <vt:lpstr>Wingdings</vt:lpstr>
      <vt:lpstr>Calibri</vt:lpstr>
      <vt:lpstr>微软雅黑</vt:lpstr>
      <vt:lpstr>Droid Sans Fallback</vt:lpstr>
      <vt:lpstr>Arial Unicode MS</vt:lpstr>
      <vt:lpstr>Calibri Light</vt:lpstr>
      <vt:lpstr>Office Theme</vt:lpstr>
      <vt:lpstr>PowerPoint 演示文稿</vt:lpstr>
      <vt:lpstr>Outline</vt:lpstr>
      <vt:lpstr> Data Acquisition Considerations</vt:lpstr>
      <vt:lpstr>Publish - Subscribe Messaging</vt:lpstr>
      <vt:lpstr>Kafka</vt:lpstr>
      <vt:lpstr>Kafka Architecture</vt:lpstr>
      <vt:lpstr>Kafka Components</vt:lpstr>
      <vt:lpstr>Partitions</vt:lpstr>
      <vt:lpstr>Partitions</vt:lpstr>
      <vt:lpstr>Partitions</vt:lpstr>
      <vt:lpstr>Publishing Messages</vt:lpstr>
      <vt:lpstr>Consuming Messages</vt:lpstr>
      <vt:lpstr>Consuming Messages</vt:lpstr>
      <vt:lpstr>Consumer Groups</vt:lpstr>
      <vt:lpstr>Log Storage</vt:lpstr>
      <vt:lpstr>Log Compaction</vt:lpstr>
      <vt:lpstr>Using Kafka</vt:lpstr>
      <vt:lpstr>Kafka Producer for sending messages synchronously</vt:lpstr>
      <vt:lpstr>Kafka Producer for sending messages asynchronously</vt:lpstr>
      <vt:lpstr>Kafka Consumer</vt:lpstr>
      <vt:lpstr>Kafka &amp; Storm Example</vt:lpstr>
      <vt:lpstr>Listener</vt:lpstr>
      <vt:lpstr>Spout</vt:lpstr>
      <vt:lpstr>Bolt</vt:lpstr>
      <vt:lpstr>Bolt</vt:lpstr>
      <vt:lpstr>Kafka &amp; Spark Example</vt:lpstr>
      <vt:lpstr> Filtering sensor readings in real-time</vt:lpstr>
      <vt:lpstr> Filtering sensor readings in real-time</vt:lpstr>
      <vt:lpstr>Push-Pull messaging</vt:lpstr>
      <vt:lpstr>Amazon Kinesis</vt:lpstr>
      <vt:lpstr>Amazon Kinesis</vt:lpstr>
      <vt:lpstr>Kinesis Data Streams</vt:lpstr>
      <vt:lpstr>Kinesis Firehose Delivery Streams</vt:lpstr>
      <vt:lpstr>Kinesis Analytics</vt:lpstr>
      <vt:lpstr>Kinesis Video Streams</vt:lpstr>
      <vt:lpstr>AWS IoT</vt:lpstr>
      <vt:lpstr>AWS IoT</vt:lpstr>
      <vt:lpstr>AWS IoT Actions</vt:lpstr>
      <vt:lpstr>Flume</vt:lpstr>
      <vt:lpstr>Flume Architecture</vt:lpstr>
      <vt:lpstr>Flume Architecture</vt:lpstr>
      <vt:lpstr>Flume Data Flow Examples</vt:lpstr>
      <vt:lpstr>Flume Data Flow Examples</vt:lpstr>
      <vt:lpstr>Flume Agent</vt:lpstr>
      <vt:lpstr>Running Flume Agent</vt:lpstr>
      <vt:lpstr>Flume Exec Source</vt:lpstr>
      <vt:lpstr>Spooling Directory Source</vt:lpstr>
      <vt:lpstr>Flume Twitter Source</vt:lpstr>
      <vt:lpstr>Flume HDFS Sink</vt:lpstr>
      <vt:lpstr>File Roll Sink</vt:lpstr>
      <vt:lpstr>Flume Channels</vt:lpstr>
      <vt:lpstr>Flume Channels</vt:lpstr>
      <vt:lpstr>Flume agent with Twitter Source &amp; HDFS Sink</vt:lpstr>
      <vt:lpstr>Apache Sqoop</vt:lpstr>
      <vt:lpstr>Importing Data with Sqoop</vt:lpstr>
      <vt:lpstr>Messaging Queues - RabbitMQ</vt:lpstr>
      <vt:lpstr>Messaging Queues - ZeroMQ</vt:lpstr>
      <vt:lpstr>Messaging Queues - RestMQ</vt:lpstr>
      <vt:lpstr>Messaging Queues - Amazon SQS</vt:lpstr>
      <vt:lpstr> REST-based Connectors</vt:lpstr>
      <vt:lpstr> WebSocket-based Connectors</vt:lpstr>
      <vt:lpstr>  MQTT-based Connectors</vt:lpstr>
      <vt:lpstr>Case Study: Air Quality Monitoring Application</vt:lpstr>
      <vt:lpstr>Case Study: Air Quality Monitoring Application</vt:lpstr>
      <vt:lpstr>Case Study: Air Quality Monitoring Application</vt:lpstr>
      <vt:lpstr>Case Study: Air Quality Monitoring Application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53</cp:revision>
  <dcterms:created xsi:type="dcterms:W3CDTF">2019-08-16T10:50:53Z</dcterms:created>
  <dcterms:modified xsi:type="dcterms:W3CDTF">2019-08-16T10:50:53Z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