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0" r:id="rId3"/>
    <p:sldId id="271" r:id="rId4"/>
    <p:sldId id="304" r:id="rId6"/>
    <p:sldId id="305" r:id="rId7"/>
    <p:sldId id="306" r:id="rId8"/>
    <p:sldId id="307" r:id="rId9"/>
    <p:sldId id="308" r:id="rId10"/>
    <p:sldId id="257" r:id="rId11"/>
    <p:sldId id="258" r:id="rId12"/>
    <p:sldId id="259" r:id="rId13"/>
    <p:sldId id="260" r:id="rId14"/>
    <p:sldId id="261" r:id="rId15"/>
    <p:sldId id="262" r:id="rId16"/>
    <p:sldId id="291" r:id="rId17"/>
    <p:sldId id="292" r:id="rId18"/>
    <p:sldId id="293" r:id="rId19"/>
    <p:sldId id="294" r:id="rId20"/>
    <p:sldId id="295" r:id="rId21"/>
    <p:sldId id="297" r:id="rId22"/>
    <p:sldId id="309" r:id="rId23"/>
    <p:sldId id="310" r:id="rId24"/>
    <p:sldId id="311" r:id="rId25"/>
    <p:sldId id="312" r:id="rId26"/>
    <p:sldId id="314" r:id="rId27"/>
    <p:sldId id="315" r:id="rId28"/>
    <p:sldId id="316" r:id="rId29"/>
    <p:sldId id="317" r:id="rId30"/>
    <p:sldId id="318" r:id="rId31"/>
    <p:sldId id="319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2B4D3-938C-4DE1-83D2-4E8B087D5F6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2B4D3-938C-4DE1-83D2-4E8B087D5F6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2B4D3-938C-4DE1-83D2-4E8B087D5F6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2B4D3-938C-4DE1-83D2-4E8B087D5F6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2B4D3-938C-4DE1-83D2-4E8B087D5F6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514600"/>
            <a:ext cx="7419340" cy="1968500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7863" y="662142"/>
            <a:ext cx="6908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</a:t>
            </a:r>
            <a:r>
              <a:rPr lang="x-none" altLang="en-US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x-none" altLang="en-US" sz="5400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1958" y="3144907"/>
            <a:ext cx="6908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547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Real-time Analytics</a:t>
            </a:r>
            <a:endParaRPr lang="en-US" sz="3600" b="1" dirty="0">
              <a:solidFill>
                <a:srgbClr val="0547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3179" y="0"/>
            <a:ext cx="444021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475448" y="6400026"/>
            <a:ext cx="3529642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Book website: </a:t>
            </a:r>
            <a:r>
              <a:rPr lang="x-none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hands-on-books-series.com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l"/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2" name="Picture 1" descr="ccsa_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9340" y="0"/>
            <a:ext cx="477329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/>
          <a:lstStyle/>
          <a:p>
            <a:r>
              <a:rPr lang="en-US" sz="4765" dirty="0" err="1" smtClean="0"/>
              <a:t>DStreams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70" dirty="0" smtClean="0"/>
              <a:t>Just like operations for RDDs, Spark provides operations for </a:t>
            </a:r>
            <a:r>
              <a:rPr lang="en-US" sz="2470" dirty="0" err="1" smtClean="0"/>
              <a:t>DStreams</a:t>
            </a:r>
            <a:r>
              <a:rPr lang="en-US" sz="2470" dirty="0" smtClean="0"/>
              <a:t>. </a:t>
            </a:r>
            <a:endParaRPr lang="en-US" sz="2470" dirty="0" smtClean="0"/>
          </a:p>
          <a:p>
            <a:r>
              <a:rPr lang="en-US" sz="2470" dirty="0" smtClean="0"/>
              <a:t>Each RDD contains data from a certain time interval. </a:t>
            </a:r>
            <a:endParaRPr lang="en-US" sz="2470" dirty="0" smtClean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77998" y="3546699"/>
            <a:ext cx="8619116" cy="2252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lang="en-US" sz="4765" dirty="0" smtClean="0"/>
              <a:t> </a:t>
            </a:r>
            <a:r>
              <a:rPr lang="en-US" sz="4765" dirty="0" err="1" smtClean="0"/>
              <a:t>DStream</a:t>
            </a:r>
            <a:r>
              <a:rPr lang="en-US" sz="4765" dirty="0" smtClean="0"/>
              <a:t> transformations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25" dirty="0" smtClean="0"/>
              <a:t>The </a:t>
            </a:r>
            <a:r>
              <a:rPr lang="en-US" sz="2825" dirty="0" err="1" smtClean="0"/>
              <a:t>DStream</a:t>
            </a:r>
            <a:r>
              <a:rPr lang="en-US" sz="2825" dirty="0" smtClean="0"/>
              <a:t> operations are translated into operations on the underlying RDDs. </a:t>
            </a:r>
            <a:endParaRPr lang="en-US" sz="2825" dirty="0" smtClean="0"/>
          </a:p>
          <a:p>
            <a:endParaRPr lang="en-US" sz="2825" dirty="0" smtClean="0"/>
          </a:p>
          <a:p>
            <a:r>
              <a:rPr lang="en-US" sz="2825" dirty="0" err="1" smtClean="0"/>
              <a:t>DStream</a:t>
            </a:r>
            <a:r>
              <a:rPr lang="en-US" sz="2825" dirty="0" smtClean="0"/>
              <a:t> transformations such as map, </a:t>
            </a:r>
            <a:r>
              <a:rPr lang="en-US" sz="2825" dirty="0" err="1" smtClean="0"/>
              <a:t>ﬂatMap</a:t>
            </a:r>
            <a:r>
              <a:rPr lang="en-US" sz="2825" dirty="0" smtClean="0"/>
              <a:t>, </a:t>
            </a:r>
            <a:r>
              <a:rPr lang="en-US" sz="2825" dirty="0" err="1" smtClean="0"/>
              <a:t>ﬁlter</a:t>
            </a:r>
            <a:r>
              <a:rPr lang="en-US" sz="2825" dirty="0" smtClean="0"/>
              <a:t>, </a:t>
            </a:r>
            <a:r>
              <a:rPr lang="en-US" sz="2825" dirty="0" err="1" smtClean="0"/>
              <a:t>reduceByKey</a:t>
            </a:r>
            <a:r>
              <a:rPr lang="en-US" sz="2825" dirty="0" smtClean="0"/>
              <a:t> are stateless as the transformation are applied to the RDDs in the </a:t>
            </a:r>
            <a:r>
              <a:rPr lang="en-US" sz="2825" dirty="0" err="1" smtClean="0"/>
              <a:t>Dstream</a:t>
            </a:r>
            <a:r>
              <a:rPr lang="en-US" sz="2825" dirty="0" smtClean="0"/>
              <a:t> separately.</a:t>
            </a:r>
            <a:endParaRPr lang="en-US" sz="2825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lang="en-US" sz="4765" dirty="0" smtClean="0"/>
              <a:t> </a:t>
            </a:r>
            <a:r>
              <a:rPr lang="en-US" sz="4765" dirty="0" err="1" smtClean="0"/>
              <a:t>DStream</a:t>
            </a:r>
            <a:r>
              <a:rPr lang="en-US" sz="4765" dirty="0" smtClean="0"/>
              <a:t> Transformations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22375" y="1793875"/>
            <a:ext cx="10331450" cy="4526280"/>
          </a:xfrm>
        </p:spPr>
        <p:txBody>
          <a:bodyPr>
            <a:normAutofit/>
          </a:bodyPr>
          <a:lstStyle/>
          <a:p>
            <a:r>
              <a:rPr lang="en-US" sz="2470" dirty="0" smtClean="0"/>
              <a:t>Spark also supports </a:t>
            </a:r>
            <a:r>
              <a:rPr lang="en-US" sz="2470" dirty="0" err="1" smtClean="0"/>
              <a:t>stateful</a:t>
            </a:r>
            <a:r>
              <a:rPr lang="en-US" sz="2470" dirty="0" smtClean="0"/>
              <a:t> operations such as windowed operations and </a:t>
            </a:r>
            <a:r>
              <a:rPr lang="en-US" sz="2470" dirty="0" err="1" smtClean="0"/>
              <a:t>updateStateByKey</a:t>
            </a:r>
            <a:r>
              <a:rPr lang="en-US" sz="2470" dirty="0"/>
              <a:t> </a:t>
            </a:r>
            <a:r>
              <a:rPr lang="en-US" sz="2470" dirty="0" smtClean="0"/>
              <a:t>operation.   </a:t>
            </a:r>
            <a:endParaRPr lang="en-US" sz="2470" dirty="0" smtClean="0"/>
          </a:p>
          <a:p>
            <a:endParaRPr lang="en-US" sz="2470" dirty="0" smtClean="0"/>
          </a:p>
          <a:p>
            <a:r>
              <a:rPr lang="en-US" sz="2470" dirty="0" err="1" smtClean="0"/>
              <a:t>Stateful</a:t>
            </a:r>
            <a:r>
              <a:rPr lang="en-US" sz="2470" dirty="0" smtClean="0"/>
              <a:t> operations require </a:t>
            </a:r>
            <a:r>
              <a:rPr lang="en-US" sz="2470" dirty="0" err="1" smtClean="0"/>
              <a:t>checkpointing</a:t>
            </a:r>
            <a:r>
              <a:rPr lang="en-US" sz="2470" dirty="0" smtClean="0"/>
              <a:t> for fault tolerance purposes.   </a:t>
            </a:r>
            <a:endParaRPr lang="en-US" sz="2470" dirty="0" smtClean="0"/>
          </a:p>
          <a:p>
            <a:endParaRPr lang="en-US" sz="2470" dirty="0" smtClean="0"/>
          </a:p>
          <a:p>
            <a:r>
              <a:rPr lang="en-US" sz="2470" dirty="0" smtClean="0"/>
              <a:t>For </a:t>
            </a:r>
            <a:r>
              <a:rPr lang="en-US" sz="2470" dirty="0" err="1" smtClean="0"/>
              <a:t>stateful</a:t>
            </a:r>
            <a:r>
              <a:rPr lang="en-US" sz="2470" dirty="0" smtClean="0"/>
              <a:t> operations, a checkpoint directory is provided to which RDDs are </a:t>
            </a:r>
            <a:r>
              <a:rPr lang="en-US" sz="2470" dirty="0" err="1" smtClean="0"/>
              <a:t>checkpointed</a:t>
            </a:r>
            <a:r>
              <a:rPr lang="en-US" sz="2470" dirty="0" smtClean="0"/>
              <a:t> periodically. </a:t>
            </a:r>
            <a:endParaRPr lang="en-US" sz="247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>
            <a:normAutofit/>
          </a:bodyPr>
          <a:lstStyle/>
          <a:p>
            <a:r>
              <a:rPr lang="en-US" sz="4765" dirty="0" err="1" smtClean="0"/>
              <a:t>DStream</a:t>
            </a:r>
            <a:r>
              <a:rPr lang="en-US" sz="4765" dirty="0" smtClean="0"/>
              <a:t> Window </a:t>
            </a:r>
            <a:r>
              <a:rPr lang="en-US" sz="4765" dirty="0"/>
              <a:t>T</a:t>
            </a:r>
            <a:r>
              <a:rPr lang="en-US" sz="4765" dirty="0" smtClean="0"/>
              <a:t>ransformation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94646" y="2151529"/>
            <a:ext cx="8212725" cy="3496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lang="en-US" sz="4765" smtClean="0"/>
              <a:t>Window Operations </a:t>
            </a:r>
            <a:r>
              <a:rPr lang="x-none" altLang="en-US" sz="4765" smtClean="0"/>
              <a:t>- window</a:t>
            </a:r>
            <a:endParaRPr lang="x-none" altLang="en-US" sz="4765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25" smtClean="0"/>
              <a:t>The window operation returns a new DStream from a sliding window over the source DStream.</a:t>
            </a:r>
            <a:endParaRPr lang="en-US" sz="2825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3" name="Picture 2" descr="Screenshot from 2019-08-14 17-40-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915" y="3645535"/>
            <a:ext cx="10058400" cy="186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lang="en-US" sz="4765" smtClean="0"/>
              <a:t>Window Operations </a:t>
            </a:r>
            <a:r>
              <a:rPr lang="x-none" altLang="en-US" sz="4765" smtClean="0"/>
              <a:t>- countByWindow</a:t>
            </a:r>
            <a:endParaRPr lang="x-none" altLang="en-US" sz="4765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25" smtClean="0"/>
              <a:t>The countByWindow operation counts the number of elements in a window over the DStream.</a:t>
            </a:r>
            <a:endParaRPr lang="en-US" sz="2825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8" name="Picture 7" descr="Screenshot from 2019-08-14 17-44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3677920"/>
            <a:ext cx="10057765" cy="185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>
            <a:normAutofit fontScale="90000"/>
          </a:bodyPr>
          <a:lstStyle/>
          <a:p>
            <a:r>
              <a:rPr lang="en-US" sz="4765" smtClean="0"/>
              <a:t>Window Operations </a:t>
            </a:r>
            <a:r>
              <a:rPr lang="x-none" altLang="en-US" sz="4765" smtClean="0"/>
              <a:t>- reduceByWindow</a:t>
            </a:r>
            <a:endParaRPr lang="x-none" altLang="en-US" sz="4765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25" smtClean="0"/>
              <a:t>The reduceByWindow operation aggregates the elements in a sliding window over a stream using the specified function.</a:t>
            </a:r>
            <a:endParaRPr lang="en-US" sz="2825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8" name="Picture 7" descr="Screenshot from 2019-08-14 17-44-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745" y="3295650"/>
            <a:ext cx="10058400" cy="194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260455" cy="1054100"/>
          </a:xfrm>
        </p:spPr>
        <p:txBody>
          <a:bodyPr>
            <a:noAutofit/>
          </a:bodyPr>
          <a:lstStyle/>
          <a:p>
            <a:r>
              <a:rPr lang="en-US" sz="4000" smtClean="0"/>
              <a:t>Window Operations </a:t>
            </a:r>
            <a:r>
              <a:rPr lang="x-none" altLang="en-US" sz="4000" smtClean="0"/>
              <a:t>- reduceByKeyAndWindow</a:t>
            </a:r>
            <a:endParaRPr lang="x-none" altLang="en-US" sz="400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37970"/>
            <a:ext cx="10515600" cy="4639310"/>
          </a:xfrm>
        </p:spPr>
        <p:txBody>
          <a:bodyPr>
            <a:normAutofit/>
          </a:bodyPr>
          <a:lstStyle/>
          <a:p>
            <a:r>
              <a:rPr lang="en-US" sz="2825" smtClean="0"/>
              <a:t>The reduceByKeyAndWindow operation when applied on DStream containing key-value pairs aggregates values of each key in a sliding window over a stream using the specified function.</a:t>
            </a:r>
            <a:endParaRPr lang="en-US" sz="2825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8" name="Picture 7" descr="Screenshot from 2019-08-14 17-44-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1765" y="2887980"/>
            <a:ext cx="7813675" cy="373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054100"/>
          </a:xfrm>
        </p:spPr>
        <p:txBody>
          <a:bodyPr/>
          <a:lstStyle/>
          <a:p>
            <a:r>
              <a:rPr lang="en-US" sz="4000" smtClean="0"/>
              <a:t>Window Operations </a:t>
            </a:r>
            <a:r>
              <a:rPr lang="x-none" altLang="en-US" sz="4000" smtClean="0"/>
              <a:t>- countByValueAndWindow</a:t>
            </a:r>
            <a:endParaRPr lang="x-none" altLang="en-US" sz="400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25" smtClean="0"/>
              <a:t>The reduceByKeyAndWindow operation when applied on DStream containing key-value pairs returns a new DStream with key-value pairs where the value is the count for each key (number of elements) in the sliding window.</a:t>
            </a:r>
            <a:endParaRPr lang="en-US" sz="2825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8" name="Picture 7" descr="Screenshot from 2019-08-14 17-44-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3976370"/>
            <a:ext cx="10058400" cy="204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>
            <a:normAutofit fontScale="90000"/>
          </a:bodyPr>
          <a:lstStyle/>
          <a:p>
            <a:r>
              <a:rPr lang="en-US" sz="4765" smtClean="0"/>
              <a:t>Window Operations </a:t>
            </a:r>
            <a:r>
              <a:rPr lang="x-none" altLang="en-US" sz="4765" smtClean="0"/>
              <a:t>- updateStateByKey</a:t>
            </a:r>
            <a:endParaRPr lang="x-none" altLang="en-US" sz="4765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smtClean="0"/>
              <a:t>Another type of stateful operation is the updateStateByKey operation which maintains and tracks the state for each key in a dataset. The updateStateByKey operation requires a state to be defined and an update function for updating the state using the previous state and the new values.</a:t>
            </a:r>
            <a:endParaRPr lang="en-US" sz="240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8" name="Picture 7" descr="Screenshot from 2019-08-14 17-44-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3747770"/>
            <a:ext cx="10058400" cy="1932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Outline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lang="en-US" dirty="0"/>
              <a:t>Apache Storm</a:t>
            </a:r>
            <a:endParaRPr lang="en-US" dirty="0"/>
          </a:p>
          <a:p>
            <a:r>
              <a:rPr lang="en-US" dirty="0"/>
              <a:t>Apache Spark</a:t>
            </a:r>
            <a:endParaRPr lang="en-US" dirty="0"/>
          </a:p>
          <a:p>
            <a:r>
              <a:rPr lang="en-US" dirty="0"/>
              <a:t>Apache Flink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lang="en-US" dirty="0" smtClean="0"/>
              <a:t>Apache Flink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10870565" cy="4351655"/>
          </a:xfrm>
        </p:spPr>
        <p:txBody>
          <a:bodyPr/>
          <a:lstStyle/>
          <a:p>
            <a:r>
              <a:rPr lang="en-US" sz="2000" dirty="0" smtClean="0"/>
              <a:t>Apache Flink is a framework and distributed processing engine for real-time stream processing. </a:t>
            </a:r>
            <a:endParaRPr lang="en-US" sz="2000" dirty="0" smtClean="0"/>
          </a:p>
          <a:p>
            <a:r>
              <a:rPr lang="en-US" sz="2000" dirty="0" smtClean="0"/>
              <a:t>Flink can run stateful computations over unbounded and bounded data streams. </a:t>
            </a:r>
            <a:endParaRPr lang="en-US" sz="2000" dirty="0" smtClean="0"/>
          </a:p>
          <a:p>
            <a:r>
              <a:rPr lang="en-US" sz="2000" dirty="0" smtClean="0"/>
              <a:t>Unlike Apache Spark, which is designed to collect and process streams in mini batches, Flink is designed for stateful stream processing.</a:t>
            </a:r>
            <a:endParaRPr lang="en-US" sz="2000" dirty="0" smtClean="0"/>
          </a:p>
          <a:p>
            <a:r>
              <a:rPr lang="en-US" sz="2000" dirty="0" smtClean="0"/>
              <a:t>Flink can be deployed either on a local machine as a single JVM, or on a cluster (standalone mode or YARN cluster), or in the cloud. </a:t>
            </a:r>
            <a:endParaRPr lang="en-US" sz="2000" dirty="0" smtClean="0"/>
          </a:p>
          <a:p>
            <a:r>
              <a:rPr lang="en-US" sz="2000" dirty="0" smtClean="0"/>
              <a:t>Flink</a:t>
            </a:r>
            <a:r>
              <a:rPr lang="x-none" altLang="en-US" sz="2000" dirty="0" smtClean="0"/>
              <a:t>'</a:t>
            </a:r>
            <a:r>
              <a:rPr lang="en-US" sz="2000" dirty="0" smtClean="0"/>
              <a:t>s runtime receives the Flink programs from higher-level APIs which are mapped into streaming dataflows consisting of streams and transformation operators. </a:t>
            </a:r>
            <a:endParaRPr lang="en-US" sz="2000" dirty="0" smtClean="0"/>
          </a:p>
          <a:p>
            <a:r>
              <a:rPr lang="en-US" sz="2000" dirty="0" smtClean="0"/>
              <a:t>A streaming dataflow resembles a directed acyclic graph (DAG) that starts with a Source, contains multiple transformation operators and ends with a Sink.</a:t>
            </a:r>
            <a:endParaRPr lang="en-US" sz="20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lang="en-US" dirty="0" smtClean="0"/>
              <a:t>Flink </a:t>
            </a:r>
            <a:r>
              <a:rPr lang="x-none" altLang="en-US" dirty="0" smtClean="0"/>
              <a:t>Architecture</a:t>
            </a:r>
            <a:endParaRPr lang="x-none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5692140" cy="43516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/>
              <a:t>Flink provides the following APIs and libraries for data processing:</a:t>
            </a:r>
            <a:endParaRPr lang="en-US" sz="1600" dirty="0" smtClean="0"/>
          </a:p>
          <a:p>
            <a:r>
              <a:rPr lang="en-US" sz="1600" b="1" dirty="0" smtClean="0"/>
              <a:t>DataStream API</a:t>
            </a:r>
            <a:r>
              <a:rPr lang="en-US" sz="1600" dirty="0" smtClean="0"/>
              <a:t>: The DataStream API is Flink’s core API for stream processing applications.</a:t>
            </a:r>
            <a:endParaRPr lang="en-US" sz="1600" dirty="0" smtClean="0"/>
          </a:p>
          <a:p>
            <a:r>
              <a:rPr lang="en-US" sz="1600" b="1" dirty="0" smtClean="0"/>
              <a:t>DataSet API</a:t>
            </a:r>
            <a:r>
              <a:rPr lang="en-US" sz="1600" dirty="0" smtClean="0"/>
              <a:t>: The DataSet API is Flink’s core API for batch processing applications.</a:t>
            </a:r>
            <a:endParaRPr lang="en-US" sz="1600" dirty="0" smtClean="0"/>
          </a:p>
          <a:p>
            <a:r>
              <a:rPr lang="en-US" sz="1600" b="1" dirty="0" smtClean="0"/>
              <a:t>Table API</a:t>
            </a:r>
            <a:r>
              <a:rPr lang="en-US" sz="1600" dirty="0" smtClean="0"/>
              <a:t>: Table API allows processing streams which are represented as dynamically changing tables. </a:t>
            </a:r>
            <a:endParaRPr lang="en-US" sz="1600" dirty="0" smtClean="0"/>
          </a:p>
          <a:p>
            <a:r>
              <a:rPr lang="en-US" sz="1600" b="1" dirty="0" smtClean="0"/>
              <a:t>Complex Event Processing (CEP)</a:t>
            </a:r>
            <a:r>
              <a:rPr lang="en-US" sz="1600" dirty="0" smtClean="0"/>
              <a:t>: CEP is a library for complex event processing implemented on top of the DataStream API. </a:t>
            </a:r>
            <a:endParaRPr lang="en-US" sz="1600" dirty="0" smtClean="0"/>
          </a:p>
          <a:p>
            <a:r>
              <a:rPr lang="en-US" sz="1600" b="1" dirty="0" smtClean="0"/>
              <a:t>Gelly</a:t>
            </a:r>
            <a:r>
              <a:rPr lang="en-US" sz="1600" dirty="0" smtClean="0"/>
              <a:t>: Gelly is a scalable graph processing library implemented on top of the DataSet API.</a:t>
            </a:r>
            <a:endParaRPr lang="en-US" sz="1600" dirty="0" smtClean="0"/>
          </a:p>
          <a:p>
            <a:r>
              <a:rPr lang="en-US" sz="1600" b="1" dirty="0" smtClean="0"/>
              <a:t>FlinkML</a:t>
            </a:r>
            <a:r>
              <a:rPr lang="en-US" sz="1600" dirty="0" smtClean="0"/>
              <a:t>: FlinkML is the Machine Learning library for Flink.</a:t>
            </a:r>
            <a:endParaRPr lang="en-US" sz="16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3" name="Picture 2" descr="Screenshot from 2019-08-15 16-13-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0340" y="1650365"/>
            <a:ext cx="5367655" cy="447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lang="en-US" dirty="0" smtClean="0"/>
              <a:t>Flink</a:t>
            </a:r>
            <a:r>
              <a:rPr lang="x-none" altLang="en-US" dirty="0" smtClean="0"/>
              <a:t>'s </a:t>
            </a:r>
            <a:r>
              <a:rPr lang="x-none" dirty="0" smtClean="0"/>
              <a:t>Distributed Runtime Environment</a:t>
            </a:r>
            <a:endParaRPr lang="x-none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9" name="Picture 8" descr="Screenshot from 2019-08-15 16-16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1580" y="1502410"/>
            <a:ext cx="7402830" cy="488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lang="x-none" altLang="en-US" dirty="0" smtClean="0"/>
              <a:t>Streaming Data Flow in </a:t>
            </a:r>
            <a:r>
              <a:rPr lang="en-US" dirty="0" smtClean="0"/>
              <a:t>Flink</a:t>
            </a:r>
            <a:endParaRPr lang="x-none" alt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3" name="Picture 2" descr="Screenshot from 2019-08-15 16-17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7150" y="1419225"/>
            <a:ext cx="6997700" cy="494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/>
          <p:nvPr/>
        </p:nvSpPr>
        <p:spPr>
          <a:xfrm>
            <a:off x="521335" y="1398270"/>
            <a:ext cx="11275060" cy="4959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Sentiment analysis is computational study of opinions, sentiments, evaluations, attitudes, appraisal, affects, views, emotions and subjectivity expressed in text (such as social media posts, product reviews, news articles). </a:t>
            </a: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Typical use of sentiment analysis is to analyze from text how people feel about different products, topics, personalities or issues. </a:t>
            </a: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Example of Sentiment Analysis Applications:</a:t>
            </a: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en-US" sz="1665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Voice of the Customer (VOC) - analyzing the reviews and feedback of the customers</a:t>
            </a:r>
            <a:endParaRPr lang="en-US" altLang="en-US" sz="1665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en-US" sz="1665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Voice of the Market (VOM) - determining what customers are feeling about products or services of competitors</a:t>
            </a:r>
            <a:endParaRPr lang="en-US" altLang="en-US" sz="1665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en-US" sz="1665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Government - helps government in assessing their strength and weaknesses by analyzing opinions from public.</a:t>
            </a:r>
            <a:endParaRPr lang="en-US" altLang="en-US" sz="1665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en-US" sz="1665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Elections - Find public opinions about political candidates and issues</a:t>
            </a:r>
            <a:endParaRPr lang="en-US" altLang="en-US" sz="1665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en-US" sz="1665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Brand Reputation Management</a:t>
            </a:r>
            <a:endParaRPr lang="en-US" altLang="en-US" sz="1665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en-US" sz="1665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Benchmark products and services</a:t>
            </a:r>
            <a:endParaRPr lang="en-US" altLang="en-US" sz="1665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en-US" sz="1665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Ad placement in social media</a:t>
            </a:r>
            <a:endParaRPr lang="en-US" altLang="en-US" sz="1665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Title 1"/>
          <p:cNvSpPr txBox="1"/>
          <p:nvPr/>
        </p:nvSpPr>
        <p:spPr>
          <a:xfrm>
            <a:off x="813435" y="192405"/>
            <a:ext cx="10515600" cy="9055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dirty="0" err="1" smtClean="0">
                <a:latin typeface="Arial" panose="020B0604020202020204" pitchFamily="34" charset="0"/>
                <a:sym typeface="+mn-ea"/>
              </a:rPr>
              <a:t>Case Study: Real-time Twitter Sentiment Analysis</a:t>
            </a:r>
            <a:endParaRPr lang="en-US" altLang="en-US" sz="3600" dirty="0" err="1" smtClean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677035" y="6488430"/>
            <a:ext cx="8804275" cy="365125"/>
          </a:xfrm>
        </p:spPr>
        <p:txBody>
          <a:bodyPr/>
          <a:p>
            <a:r>
              <a:rPr lang="en-US"/>
              <a:t>Presentation by Arshdeep Bahga - Real-time Social Media Sentiment Analysis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4150"/>
            <a:ext cx="10515600" cy="708025"/>
          </a:xfrm>
        </p:spPr>
        <p:txBody>
          <a:bodyPr/>
          <a:p>
            <a:pPr algn="ctr"/>
            <a:r>
              <a:rPr lang="en-US" altLang="en-US" sz="3600">
                <a:latin typeface="Arial" panose="020B0604020202020204" pitchFamily="34" charset="0"/>
                <a:cs typeface="Arial" panose="020B0604020202020204" pitchFamily="34" charset="0"/>
              </a:rPr>
              <a:t>Case Study: Real-time Twitter Sentiment Analysis</a:t>
            </a:r>
            <a:endParaRPr lang="en-US" altLang="en-US" sz="3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1677035" y="6488430"/>
            <a:ext cx="8804275" cy="365125"/>
          </a:xfrm>
        </p:spPr>
        <p:txBody>
          <a:bodyPr/>
          <a:p>
            <a:r>
              <a:rPr lang="en-US"/>
              <a:t>Presentation by Arshdeep Bahga - Real-time Social Media Sentiment Analysis</a:t>
            </a:r>
            <a:endParaRPr lang="en-US"/>
          </a:p>
        </p:txBody>
      </p:sp>
      <p:cxnSp>
        <p:nvCxnSpPr>
          <p:cNvPr id="9" name="Elbow Connector 8"/>
          <p:cNvCxnSpPr>
            <a:stCxn id="6" idx="2"/>
            <a:endCxn id="16" idx="1"/>
          </p:cNvCxnSpPr>
          <p:nvPr/>
        </p:nvCxnSpPr>
        <p:spPr>
          <a:xfrm rot="5400000" flipV="1">
            <a:off x="5423218" y="2685098"/>
            <a:ext cx="2454275" cy="1492250"/>
          </a:xfrm>
          <a:prstGeom prst="bentConnector2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572" y="1186067"/>
            <a:ext cx="543466" cy="601994"/>
          </a:xfrm>
          <a:prstGeom prst="rect">
            <a:avLst/>
          </a:prstGeom>
        </p:spPr>
      </p:pic>
      <p:sp>
        <p:nvSpPr>
          <p:cNvPr id="255" name="TextBox 254"/>
          <p:cNvSpPr txBox="1"/>
          <p:nvPr/>
        </p:nvSpPr>
        <p:spPr>
          <a:xfrm>
            <a:off x="7237440" y="1856790"/>
            <a:ext cx="894752" cy="1556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Amazon</a:t>
            </a:r>
            <a:b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DynamoDB</a:t>
            </a:r>
            <a:endParaRPr lang="en-US" sz="1000" b="1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86222" y="1954457"/>
            <a:ext cx="1078992" cy="15544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ctr"/>
            <a:r>
              <a:rPr lang="en-US" altLang="en-US" sz="1000" dirty="0">
                <a:latin typeface="Helvetica Neue"/>
                <a:cs typeface="Helvetica Neue"/>
              </a:rPr>
              <a:t>`</a:t>
            </a:r>
            <a:endParaRPr lang="en-US" altLang="en-US" sz="1000" dirty="0">
              <a:latin typeface="Helvetica Neue"/>
              <a:cs typeface="Helvetica Neue"/>
            </a:endParaRPr>
          </a:p>
        </p:txBody>
      </p:sp>
      <p:cxnSp>
        <p:nvCxnSpPr>
          <p:cNvPr id="17" name="Straight Arrow Connector 16"/>
          <p:cNvCxnSpPr>
            <a:stCxn id="43" idx="3"/>
            <a:endCxn id="4" idx="1"/>
          </p:cNvCxnSpPr>
          <p:nvPr/>
        </p:nvCxnSpPr>
        <p:spPr>
          <a:xfrm flipV="1">
            <a:off x="4387215" y="1486535"/>
            <a:ext cx="1302385" cy="63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522220" y="1489710"/>
            <a:ext cx="1351915" cy="635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9"/>
          <p:cNvSpPr txBox="1"/>
          <p:nvPr/>
        </p:nvSpPr>
        <p:spPr>
          <a:xfrm>
            <a:off x="3218815" y="2160905"/>
            <a:ext cx="1859280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altLang="en-US" sz="1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Kinesis data stream </a:t>
            </a:r>
            <a:endParaRPr lang="en-US" altLang="en-US" sz="10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en-US" sz="1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collects tweets </a:t>
            </a:r>
            <a:endParaRPr lang="en-US" altLang="en-US" sz="10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en-US" sz="1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sent by listener</a:t>
            </a:r>
            <a:endParaRPr lang="en-US" altLang="en-US" sz="10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9"/>
          <p:cNvSpPr txBox="1"/>
          <p:nvPr/>
        </p:nvSpPr>
        <p:spPr>
          <a:xfrm>
            <a:off x="6881495" y="2218055"/>
            <a:ext cx="1610995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altLang="en-US" sz="1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Store analyzed tweets &amp; sentiments</a:t>
            </a:r>
            <a:endParaRPr lang="en-US" altLang="en-US" sz="10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6" name="Picture 1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622" y="1175866"/>
            <a:ext cx="544781" cy="653737"/>
          </a:xfrm>
          <a:prstGeom prst="rect">
            <a:avLst/>
          </a:prstGeom>
        </p:spPr>
      </p:pic>
      <p:sp>
        <p:nvSpPr>
          <p:cNvPr id="35" name="TextBox 9"/>
          <p:cNvSpPr txBox="1"/>
          <p:nvPr/>
        </p:nvSpPr>
        <p:spPr>
          <a:xfrm>
            <a:off x="1610360" y="2171700"/>
            <a:ext cx="1859280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Listener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84"/>
          <p:cNvSpPr txBox="1"/>
          <p:nvPr/>
        </p:nvSpPr>
        <p:spPr>
          <a:xfrm>
            <a:off x="2225719" y="1830120"/>
            <a:ext cx="643781" cy="1556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alt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Amazon EC2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769" y="1242777"/>
            <a:ext cx="462524" cy="48822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3380740" y="1771650"/>
            <a:ext cx="1424940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sz="1000" b="1" spc="-50" dirty="0" smtClean="0">
                <a:latin typeface="Arial" panose="020B0604020202020204" pitchFamily="34" charset="0"/>
                <a:cs typeface="Arial" panose="020B0604020202020204" pitchFamily="34" charset="0"/>
              </a:rPr>
              <a:t>Amazon Kinesis </a:t>
            </a:r>
            <a:endParaRPr lang="en-US" sz="1000" b="1" spc="-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b="1" spc="-50" dirty="0" smtClean="0">
                <a:latin typeface="Arial" panose="020B0604020202020204" pitchFamily="34" charset="0"/>
                <a:cs typeface="Arial" panose="020B0604020202020204" pitchFamily="34" charset="0"/>
              </a:rPr>
              <a:t>Streams</a:t>
            </a:r>
            <a:endParaRPr lang="en-US" sz="1000" b="1" spc="-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455" y="1159356"/>
            <a:ext cx="544781" cy="653737"/>
          </a:xfrm>
          <a:prstGeom prst="rect">
            <a:avLst/>
          </a:prstGeom>
        </p:spPr>
      </p:pic>
      <p:sp>
        <p:nvSpPr>
          <p:cNvPr id="6" name="TextBox 39"/>
          <p:cNvSpPr txBox="1"/>
          <p:nvPr/>
        </p:nvSpPr>
        <p:spPr>
          <a:xfrm>
            <a:off x="5491480" y="1890395"/>
            <a:ext cx="824865" cy="31369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AWS</a:t>
            </a:r>
            <a:endParaRPr lang="en-US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Lambda</a:t>
            </a:r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Arrow Connector 2"/>
          <p:cNvCxnSpPr>
            <a:stCxn id="4" idx="3"/>
            <a:endCxn id="7" idx="1"/>
          </p:cNvCxnSpPr>
          <p:nvPr/>
        </p:nvCxnSpPr>
        <p:spPr>
          <a:xfrm>
            <a:off x="6234430" y="1486535"/>
            <a:ext cx="1162050" cy="63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9"/>
          <p:cNvSpPr txBox="1"/>
          <p:nvPr/>
        </p:nvSpPr>
        <p:spPr>
          <a:xfrm>
            <a:off x="5159375" y="2204085"/>
            <a:ext cx="1710690" cy="49403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altLang="en-US" sz="1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Lambda function to consume data from Kinesis stream, compute sentiment</a:t>
            </a:r>
            <a:endParaRPr lang="en-US" altLang="en-US" sz="10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 descr="current-twitter-logo-best-25-twitter-icon-ideas-on-pinterest-new-twitter-cool-simple-logo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745" y="1159510"/>
            <a:ext cx="964565" cy="84836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1311910" y="1499870"/>
            <a:ext cx="948055" cy="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84"/>
          <p:cNvSpPr txBox="1"/>
          <p:nvPr/>
        </p:nvSpPr>
        <p:spPr>
          <a:xfrm>
            <a:off x="658539" y="1954580"/>
            <a:ext cx="643781" cy="1556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alt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Twitter API</a:t>
            </a:r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480" y="4306570"/>
            <a:ext cx="586105" cy="703580"/>
          </a:xfrm>
          <a:prstGeom prst="rect">
            <a:avLst/>
          </a:prstGeom>
        </p:spPr>
      </p:pic>
      <p:pic>
        <p:nvPicPr>
          <p:cNvPr id="20" name="Picture 19" descr="screencapture-search-mydomain-wkz7ejlkqi35l6qglsstiikste-us-east-1-es-amazonaws-plugin-kibana-app-kibana-2019-07-22-14_24_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0315" y="4116070"/>
            <a:ext cx="3022600" cy="1722120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>
            <a:off x="7982585" y="1485900"/>
            <a:ext cx="914400" cy="63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39"/>
          <p:cNvSpPr txBox="1"/>
          <p:nvPr/>
        </p:nvSpPr>
        <p:spPr>
          <a:xfrm>
            <a:off x="7122160" y="5099050"/>
            <a:ext cx="1213485" cy="2889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AWS </a:t>
            </a:r>
            <a:r>
              <a:rPr lang="en-US" alt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ElasticSearch Service</a:t>
            </a:r>
            <a:endParaRPr lang="en-US" altLang="en-US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54"/>
          <p:cNvSpPr txBox="1"/>
          <p:nvPr/>
        </p:nvSpPr>
        <p:spPr>
          <a:xfrm>
            <a:off x="9490075" y="710565"/>
            <a:ext cx="1783080" cy="2235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alt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Web Application</a:t>
            </a:r>
            <a:endParaRPr lang="en-US" altLang="en-US" sz="1000" b="1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4"/>
          <p:cNvSpPr txBox="1"/>
          <p:nvPr/>
        </p:nvSpPr>
        <p:spPr>
          <a:xfrm>
            <a:off x="9490075" y="3900805"/>
            <a:ext cx="1783080" cy="2235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alt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Kibana Dashboard</a:t>
            </a:r>
            <a:endParaRPr lang="en-US" altLang="en-US" sz="1000" b="1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9"/>
          <p:cNvSpPr txBox="1"/>
          <p:nvPr/>
        </p:nvSpPr>
        <p:spPr>
          <a:xfrm>
            <a:off x="6923405" y="5387975"/>
            <a:ext cx="1610995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altLang="en-US" sz="1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Store, search, and analyze large volumes of data quickly and in near real time</a:t>
            </a:r>
            <a:endParaRPr lang="en-US" altLang="en-US" sz="10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7982585" y="4709795"/>
            <a:ext cx="914400" cy="63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28"/>
          <p:cNvSpPr txBox="1"/>
          <p:nvPr/>
        </p:nvSpPr>
        <p:spPr>
          <a:xfrm>
            <a:off x="551815" y="5208270"/>
            <a:ext cx="30822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en-US" sz="10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AWS Services used:</a:t>
            </a:r>
            <a:endParaRPr lang="en-US" altLang="en-US" sz="10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900" b="1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EC2</a:t>
            </a:r>
            <a:r>
              <a:rPr lang="en-US" altLang="en-US" sz="9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Virtual servers in the cloud</a:t>
            </a:r>
            <a:endParaRPr lang="en-US" altLang="en-US" sz="9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900" b="1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Kinesis: </a:t>
            </a:r>
            <a:r>
              <a:rPr lang="en-US" altLang="en-US" sz="9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Work with real-time streaming data</a:t>
            </a:r>
            <a:endParaRPr lang="en-US" altLang="en-US" sz="900" b="1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900" b="1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Lambda</a:t>
            </a:r>
            <a:r>
              <a:rPr lang="en-US" altLang="en-US" sz="9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Run code without servers</a:t>
            </a:r>
            <a:endParaRPr lang="en-US" altLang="en-US" sz="900" b="1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900" b="1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DynamoDB</a:t>
            </a:r>
            <a:r>
              <a:rPr lang="en-US" altLang="en-US" sz="9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Managed NoSQL database</a:t>
            </a:r>
            <a:endParaRPr lang="en-US" altLang="en-US" sz="9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sz="900" b="1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ES</a:t>
            </a:r>
            <a:r>
              <a:rPr lang="en-US" altLang="en-US" sz="9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Run and scale ElasticSearch clusters</a:t>
            </a:r>
            <a:endParaRPr lang="en-US" altLang="en-US" sz="9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sz="9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0" name="Picture 29" descr="screencapture-localhost-8000-2019-07-17-11_41_49 (copy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96985" y="927100"/>
            <a:ext cx="2992120" cy="26098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/>
          <p:nvPr/>
        </p:nvSpPr>
        <p:spPr>
          <a:xfrm>
            <a:off x="674370" y="1398270"/>
            <a:ext cx="10911205" cy="4959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AFINN lexicon is one of the simplest and most popular lexicons that can be used extensively for sentiment analysis.</a:t>
            </a:r>
            <a:endParaRPr lang="en-US" altLang="en-US" sz="16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current version of the lexicon (AFINN-en-165.txt) contains over 3,300+ words with a polarity score associated with each word.</a:t>
            </a:r>
            <a:endParaRPr lang="en-US" altLang="en-US" sz="16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words in the AFINN lexicon are rated from +5 to -5 depending on their meaning. </a:t>
            </a:r>
            <a:endParaRPr lang="en-US" altLang="en-US" sz="16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To analyze the sentiment of the social media posts, we parse the posts and find sentiment of each word from the lexicon and then sum up the socres. </a:t>
            </a:r>
            <a:endParaRPr lang="en-US" altLang="en-US" sz="16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Title 1"/>
          <p:cNvSpPr txBox="1"/>
          <p:nvPr/>
        </p:nvSpPr>
        <p:spPr>
          <a:xfrm>
            <a:off x="813435" y="192405"/>
            <a:ext cx="10515600" cy="9055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000" dirty="0" err="1" smtClean="0">
                <a:latin typeface="Arial" panose="020B0604020202020204" pitchFamily="34" charset="0"/>
                <a:sym typeface="+mn-ea"/>
              </a:rPr>
              <a:t>Sentiment Analysis with AFINN Lexicon</a:t>
            </a:r>
            <a:endParaRPr lang="en-US" altLang="en-US" sz="4000" dirty="0" err="1" smtClean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677035" y="6488430"/>
            <a:ext cx="8804275" cy="365125"/>
          </a:xfrm>
        </p:spPr>
        <p:txBody>
          <a:bodyPr/>
          <a:p>
            <a:r>
              <a:rPr lang="en-US"/>
              <a:t>Presentation by Arshdeep Bahga - Real-time Social Media Sentiment Analysis</a:t>
            </a:r>
            <a:endParaRPr lang="en-US"/>
          </a:p>
        </p:txBody>
      </p:sp>
      <p:sp>
        <p:nvSpPr>
          <p:cNvPr id="3" name="Text Box 2"/>
          <p:cNvSpPr txBox="1"/>
          <p:nvPr/>
        </p:nvSpPr>
        <p:spPr>
          <a:xfrm>
            <a:off x="4774565" y="3971290"/>
            <a:ext cx="1591945" cy="19380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r>
              <a:rPr lang="en-US" sz="1200">
                <a:latin typeface="Courier New" panose="02070309020205020404" charset="0"/>
                <a:cs typeface="Courier New" panose="02070309020205020404" charset="0"/>
              </a:rPr>
              <a:t>ability	 2</a:t>
            </a:r>
            <a:endParaRPr lang="en-US" sz="120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sz="1200">
                <a:latin typeface="Courier New" panose="02070309020205020404" charset="0"/>
                <a:cs typeface="Courier New" panose="02070309020205020404" charset="0"/>
              </a:rPr>
              <a:t>aboard	 1</a:t>
            </a:r>
            <a:endParaRPr lang="en-US" sz="120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sz="1200">
                <a:latin typeface="Courier New" panose="02070309020205020404" charset="0"/>
                <a:cs typeface="Courier New" panose="02070309020205020404" charset="0"/>
              </a:rPr>
              <a:t>absentee	-1</a:t>
            </a:r>
            <a:endParaRPr lang="en-US" sz="120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sz="1200">
                <a:latin typeface="Courier New" panose="02070309020205020404" charset="0"/>
                <a:cs typeface="Courier New" panose="02070309020205020404" charset="0"/>
              </a:rPr>
              <a:t>absentees	-1</a:t>
            </a:r>
            <a:endParaRPr lang="en-US" sz="120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sz="1200">
                <a:latin typeface="Courier New" panose="02070309020205020404" charset="0"/>
                <a:cs typeface="Courier New" panose="02070309020205020404" charset="0"/>
              </a:rPr>
              <a:t>absolve	 2</a:t>
            </a:r>
            <a:endParaRPr lang="en-US" sz="120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sz="1200">
                <a:latin typeface="Courier New" panose="02070309020205020404" charset="0"/>
                <a:cs typeface="Courier New" panose="02070309020205020404" charset="0"/>
              </a:rPr>
              <a:t>absolved	 2</a:t>
            </a:r>
            <a:endParaRPr lang="en-US" sz="120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sz="1200">
                <a:latin typeface="Courier New" panose="02070309020205020404" charset="0"/>
                <a:cs typeface="Courier New" panose="02070309020205020404" charset="0"/>
              </a:rPr>
              <a:t>absolves	 2</a:t>
            </a:r>
            <a:endParaRPr lang="en-US" sz="120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sz="1200">
                <a:latin typeface="Courier New" panose="02070309020205020404" charset="0"/>
                <a:cs typeface="Courier New" panose="02070309020205020404" charset="0"/>
              </a:rPr>
              <a:t>absolving	 2</a:t>
            </a:r>
            <a:endParaRPr lang="en-US" sz="120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sz="1200">
                <a:latin typeface="Courier New" panose="02070309020205020404" charset="0"/>
                <a:cs typeface="Courier New" panose="02070309020205020404" charset="0"/>
              </a:rPr>
              <a:t>absorbed	 1</a:t>
            </a:r>
            <a:endParaRPr lang="en-US" sz="1200">
              <a:latin typeface="Courier New" panose="02070309020205020404" charset="0"/>
              <a:cs typeface="Courier New" panose="02070309020205020404" charset="0"/>
            </a:endParaRPr>
          </a:p>
          <a:p>
            <a:r>
              <a:rPr lang="en-US" sz="1200">
                <a:latin typeface="Courier New" panose="02070309020205020404" charset="0"/>
                <a:cs typeface="Courier New" panose="02070309020205020404" charset="0"/>
              </a:rPr>
              <a:t>abuse	-3</a:t>
            </a:r>
            <a:endParaRPr lang="en-US" sz="1200">
              <a:latin typeface="Courier New" panose="02070309020205020404" charset="0"/>
              <a:cs typeface="Courier New" panose="0207030902020502040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/>
          <p:nvPr/>
        </p:nvSpPr>
        <p:spPr>
          <a:xfrm>
            <a:off x="674370" y="1398270"/>
            <a:ext cx="10911205" cy="4959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Amazon Comprehend is a natural language processing (NLP) service that uses machine learning to find insights and relationships in text. </a:t>
            </a:r>
            <a:endParaRPr lang="en-US" altLang="en-US" sz="16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Amazon Comprehend uses machine learning to help you uncover the insights and relationships in your unstructured data. </a:t>
            </a:r>
            <a:endParaRPr lang="en-US" altLang="en-US" sz="16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service identifies the language of the text; extracts key phrases, places, people, brands, or events; understands how positive or negative the text is; analyzes text using tokenization and parts of speech; and automatically organizes a collection of text files by topic. </a:t>
            </a:r>
            <a:endParaRPr lang="en-US" altLang="en-US" sz="16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Title 1"/>
          <p:cNvSpPr txBox="1"/>
          <p:nvPr/>
        </p:nvSpPr>
        <p:spPr>
          <a:xfrm>
            <a:off x="322580" y="192405"/>
            <a:ext cx="11649710" cy="9055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000" dirty="0" err="1" smtClean="0">
                <a:latin typeface="Arial" panose="020B0604020202020204" pitchFamily="34" charset="0"/>
                <a:sym typeface="+mn-ea"/>
              </a:rPr>
              <a:t>Sentiment Analysis with Amazon Comprehend</a:t>
            </a:r>
            <a:endParaRPr lang="en-US" altLang="en-US" sz="4000" dirty="0" err="1" smtClean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677035" y="6488430"/>
            <a:ext cx="8804275" cy="365125"/>
          </a:xfrm>
        </p:spPr>
        <p:txBody>
          <a:bodyPr/>
          <a:p>
            <a:r>
              <a:rPr lang="en-US"/>
              <a:t>Presentation by Arshdeep Bahga - Real-time Social Media Sentiment Analysis</a:t>
            </a:r>
            <a:endParaRPr lang="en-US"/>
          </a:p>
        </p:txBody>
      </p:sp>
      <p:pic>
        <p:nvPicPr>
          <p:cNvPr id="3" name="Picture 2" descr="product-page-diagram-AWS-Hera-Launch_How-It-Works@1.5x.78220a4feceef787705be35c1bb772b1b2038b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0055" y="3327400"/>
            <a:ext cx="9092565" cy="30308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/>
          <p:nvPr/>
        </p:nvSpPr>
        <p:spPr>
          <a:xfrm>
            <a:off x="19685" y="192405"/>
            <a:ext cx="12069445" cy="609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000" dirty="0" err="1" smtClean="0">
                <a:latin typeface="Arial" panose="020B0604020202020204" pitchFamily="34" charset="0"/>
                <a:sym typeface="+mn-ea"/>
              </a:rPr>
              <a:t>Web Application</a:t>
            </a:r>
            <a:endParaRPr lang="en-US" altLang="en-US" sz="4000" dirty="0" err="1" smtClean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677035" y="6488430"/>
            <a:ext cx="8804275" cy="365125"/>
          </a:xfrm>
        </p:spPr>
        <p:txBody>
          <a:bodyPr/>
          <a:p>
            <a:r>
              <a:rPr lang="en-US"/>
              <a:t>Presentation by Arshdeep Bahga - Real-time Social Media Sentiment Analysis</a:t>
            </a:r>
            <a:endParaRPr lang="en-US"/>
          </a:p>
        </p:txBody>
      </p:sp>
      <p:pic>
        <p:nvPicPr>
          <p:cNvPr id="2" name="Picture 1" descr="screencapture-localhost-8000-2019-07-17-11_41_49 (copy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8590" y="852170"/>
            <a:ext cx="6480175" cy="56502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/>
          <p:nvPr/>
        </p:nvSpPr>
        <p:spPr>
          <a:xfrm>
            <a:off x="19685" y="192405"/>
            <a:ext cx="12069445" cy="6464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000" dirty="0" err="1" smtClean="0">
                <a:latin typeface="Arial" panose="020B0604020202020204" pitchFamily="34" charset="0"/>
                <a:sym typeface="+mn-ea"/>
              </a:rPr>
              <a:t>Kibana Dashboard</a:t>
            </a:r>
            <a:endParaRPr lang="en-US" altLang="en-US" sz="4000" dirty="0" err="1" smtClean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677035" y="6488430"/>
            <a:ext cx="8804275" cy="365125"/>
          </a:xfrm>
        </p:spPr>
        <p:txBody>
          <a:bodyPr/>
          <a:p>
            <a:r>
              <a:rPr lang="en-US"/>
              <a:t>Presentation by Arshdeep Bahga - Real-time Social Media Sentiment Analysis</a:t>
            </a:r>
            <a:endParaRPr lang="en-US"/>
          </a:p>
        </p:txBody>
      </p:sp>
      <p:pic>
        <p:nvPicPr>
          <p:cNvPr id="2" name="Picture 1" descr="screencapture-search-mydomain-wkz7ejlkqi35l6qglsstiikste-us-east-1-es-amazonaws-plugin-kibana-app-kibana-2019-07-22-14_24_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955" y="873125"/>
            <a:ext cx="9851390" cy="56108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lang="en-US" dirty="0" smtClean="0"/>
              <a:t>Apache Storm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Apache Storm is a framework for distributed and fault-tolerant real-time computation.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Storm can be used for real-time processing of streams of data.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Storm can ingest data from a variety of sources such as publish-subscribe messaging frameworks (such as Kafka or Kinesis), messaging queues (such as RabbitMQ, ZeroMQ or SQS) and other custom connectors.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Storm is a scalable and distributed framework and offers reliable processing of messages.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Storm has been designed to run indefinitely and process streams of data in real-time.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lang="en-US" dirty="0" smtClean="0"/>
              <a:t>Storm </a:t>
            </a:r>
            <a:r>
              <a:rPr lang="x-none" altLang="en-US" dirty="0" smtClean="0"/>
              <a:t>Concepts</a:t>
            </a:r>
            <a:endParaRPr lang="x-none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Topology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A computation job on the Storm cluster, called a “topology”, is a graph of computation. A Storm topology comprises multiple worker processes that are distributed on the cluster.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Tuples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The nodes in a topology consume data which is in the form of tuples. Each node receives data tuples from the previous node and emits tuples, which are processed further by the downstream nodes.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Stream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Stream is an unbounded sequence of tuples. The nodes in a topology receive streams, process them, and emit new streams.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Spout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Spout is a type of a node in a topology, which is a source of streams.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Bolt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Bolt is a type of a node in a topology that processes tuples.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Workers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Spouts and bolts have multiple worker processes.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dirty="0" smtClean="0"/>
              <a:t>Stream Groupings</a:t>
            </a:r>
            <a:endParaRPr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6265545" cy="4351655"/>
          </a:xfrm>
        </p:spPr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Stream groupings define how the tuples emitted by a spout or bolt are distributed among the tasks of a downstream bolt. 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Storm supports the following types of stream groupings: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710" dirty="0" smtClean="0">
                <a:latin typeface="Arial" panose="020B0604020202020204" pitchFamily="34" charset="0"/>
                <a:cs typeface="Arial" panose="020B0604020202020204" pitchFamily="34" charset="0"/>
              </a:rPr>
              <a:t>Shuffle Grouping</a:t>
            </a:r>
            <a:endParaRPr lang="en-US" sz="171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710" dirty="0" smtClean="0">
                <a:latin typeface="Arial" panose="020B0604020202020204" pitchFamily="34" charset="0"/>
                <a:cs typeface="Arial" panose="020B0604020202020204" pitchFamily="34" charset="0"/>
              </a:rPr>
              <a:t>Field Grouping</a:t>
            </a:r>
            <a:endParaRPr lang="en-US" sz="171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710" dirty="0" smtClean="0">
                <a:latin typeface="Arial" panose="020B0604020202020204" pitchFamily="34" charset="0"/>
                <a:cs typeface="Arial" panose="020B0604020202020204" pitchFamily="34" charset="0"/>
              </a:rPr>
              <a:t>All Grouping</a:t>
            </a:r>
            <a:endParaRPr lang="en-US" sz="171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710" dirty="0" smtClean="0">
                <a:latin typeface="Arial" panose="020B0604020202020204" pitchFamily="34" charset="0"/>
                <a:cs typeface="Arial" panose="020B0604020202020204" pitchFamily="34" charset="0"/>
              </a:rPr>
              <a:t>Global Grouping</a:t>
            </a:r>
            <a:endParaRPr lang="en-US" sz="171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710" dirty="0" smtClean="0">
                <a:latin typeface="Arial" panose="020B0604020202020204" pitchFamily="34" charset="0"/>
                <a:cs typeface="Arial" panose="020B0604020202020204" pitchFamily="34" charset="0"/>
              </a:rPr>
              <a:t>Direct Grouping</a:t>
            </a:r>
            <a:endParaRPr lang="en-US" sz="171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3" name="Picture 2" descr="Screenshot from 2019-08-15 15-53-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1540" y="1419225"/>
            <a:ext cx="4787900" cy="494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dirty="0" smtClean="0"/>
              <a:t>Storm </a:t>
            </a:r>
            <a:r>
              <a:rPr lang="x-none" dirty="0" smtClean="0"/>
              <a:t>C</a:t>
            </a:r>
            <a:r>
              <a:rPr dirty="0" smtClean="0"/>
              <a:t>luster</a:t>
            </a:r>
            <a:endParaRPr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5610225" cy="4351655"/>
          </a:xfrm>
        </p:spPr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Storm cluster consists of the Nimbus, Supervisor, and Zookeeper components.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Nimbus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is responsible for distributing topology code and tasks around the cluster, launching workers across the cluster, and monitoring the execution of topologies. 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Storm cluster has one or more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Supervisor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nodes on which the worker processes run.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Supervisor nodes communicate with Nimbus through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Zookeeper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Zookeeper is required for coordination of the Storm cluster.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8" name="Picture 7" descr="Screenshot from 2019-08-15 15-54-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8425" y="1555115"/>
            <a:ext cx="5541645" cy="480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sz="3600" dirty="0" smtClean="0"/>
              <a:t>Case Study: Real-time Twitter Sentiment Analysis</a:t>
            </a:r>
            <a:endParaRPr sz="36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  <p:pic>
        <p:nvPicPr>
          <p:cNvPr id="8" name="Picture 7" descr="Screenshot from 2019-08-15 15-57-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9445" y="1463040"/>
            <a:ext cx="6402705" cy="484378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753745" y="1715770"/>
            <a:ext cx="5297805" cy="4640580"/>
          </a:xfrm>
        </p:spPr>
        <p:txBody>
          <a:bodyPr>
            <a:noAutofit/>
          </a:bodyPr>
          <a:p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Listener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: The listener component connects to Twitter with the streaming API and retrieves tweets in real-time.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Storm Spout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: Storm Spout contains a Kafka consumer which retrieves the tweets from the Kafka topic and emits tuples (containing tweets) to be processed by the Storm Bolt.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Storm Bolt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: Storm Bolt analyzes the tweets and computes their sentiment using a sentiment lexicon.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DynamoDB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: The timestamped tweets and their  sentiments are stored by the Storm Bolt to an Amazon DynamoDB table.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Flask Web App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: The Flask web application retrieves the tweets and their sentiments from DynamoDB and displays them.</a:t>
            </a: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lstStyle/>
          <a:p>
            <a:r>
              <a:rPr lang="en-US" dirty="0" smtClean="0"/>
              <a:t>Spark Streaming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10870565" cy="435165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Spark Streaming is scalable, high throughput and fault tolerant stream processing framework </a:t>
            </a:r>
            <a:endParaRPr lang="en-US" sz="2400" dirty="0" smtClean="0"/>
          </a:p>
          <a:p>
            <a:r>
              <a:rPr lang="en-US" sz="2400" dirty="0" smtClean="0"/>
              <a:t>Spark Streaming provides a high level abstraction called </a:t>
            </a:r>
            <a:r>
              <a:rPr lang="en-US" sz="2400" dirty="0" err="1" smtClean="0"/>
              <a:t>DStream</a:t>
            </a:r>
            <a:r>
              <a:rPr lang="en-US" sz="2400" dirty="0" smtClean="0"/>
              <a:t> (</a:t>
            </a:r>
            <a:r>
              <a:rPr lang="en-US" sz="2400" dirty="0" err="1" smtClean="0"/>
              <a:t>discretized</a:t>
            </a:r>
            <a:r>
              <a:rPr lang="en-US" sz="2400" dirty="0" smtClean="0"/>
              <a:t> stream) </a:t>
            </a:r>
            <a:endParaRPr lang="en-US" sz="2400" dirty="0" smtClean="0"/>
          </a:p>
          <a:p>
            <a:r>
              <a:rPr lang="en-US" sz="2400" dirty="0" err="1" smtClean="0"/>
              <a:t>DStream</a:t>
            </a:r>
            <a:r>
              <a:rPr lang="en-US" sz="2400" dirty="0" smtClean="0"/>
              <a:t> is a sequence of RDDs</a:t>
            </a: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7479" y="276212"/>
            <a:ext cx="7987553" cy="1143000"/>
          </a:xfrm>
        </p:spPr>
        <p:txBody>
          <a:bodyPr/>
          <a:lstStyle/>
          <a:p>
            <a:r>
              <a:rPr lang="en-US" dirty="0" smtClean="0"/>
              <a:t>Spark Streaming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95375" y="1717675"/>
            <a:ext cx="10586720" cy="413956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Spark can ingest data from various types of data sources such as publish-subscribe messaging frameworks, messaging queues, distributed file systems and custom connectors. </a:t>
            </a:r>
            <a:endParaRPr lang="en-US" sz="2400" dirty="0" smtClean="0"/>
          </a:p>
          <a:p>
            <a:r>
              <a:rPr lang="en-US" sz="2400" dirty="0" smtClean="0"/>
              <a:t>The data ingested is converted into </a:t>
            </a:r>
            <a:r>
              <a:rPr lang="en-US" sz="2400" dirty="0" err="1" smtClean="0"/>
              <a:t>DStreams</a:t>
            </a:r>
            <a:r>
              <a:rPr lang="en-US" sz="2400" dirty="0" smtClean="0"/>
              <a:t>.</a:t>
            </a:r>
            <a:endParaRPr lang="en-US" sz="2400" dirty="0" smtClean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58994" y="3390229"/>
            <a:ext cx="7866529" cy="317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sz="1060"/>
              <a:t>© 2019 Arshdeep Bahga &amp; Vijay Madisetti</a:t>
            </a:r>
            <a:endParaRPr lang="en-US" sz="106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10646</Words>
  <Application>WPS Presentation</Application>
  <PresentationFormat>Widescreen</PresentationFormat>
  <Paragraphs>275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SimSun</vt:lpstr>
      <vt:lpstr>Wingdings</vt:lpstr>
      <vt:lpstr>Helvetica Neue</vt:lpstr>
      <vt:lpstr>Gubbi</vt:lpstr>
      <vt:lpstr>Courier New</vt:lpstr>
      <vt:lpstr>Calibri</vt:lpstr>
      <vt:lpstr>微软雅黑</vt:lpstr>
      <vt:lpstr>Droid Sans Fallback</vt:lpstr>
      <vt:lpstr>Arial Unicode MS</vt:lpstr>
      <vt:lpstr>Calibri Light</vt:lpstr>
      <vt:lpstr>Office Theme</vt:lpstr>
      <vt:lpstr>PowerPoint 演示文稿</vt:lpstr>
      <vt:lpstr>Outline</vt:lpstr>
      <vt:lpstr>Apache Storm</vt:lpstr>
      <vt:lpstr>Storm Concepts</vt:lpstr>
      <vt:lpstr>Stream Groupings</vt:lpstr>
      <vt:lpstr>Storm Cluster</vt:lpstr>
      <vt:lpstr>Case Study: Real-time Twitter Sentiment Analysis</vt:lpstr>
      <vt:lpstr>Spark Streaming</vt:lpstr>
      <vt:lpstr>Spark Streaming</vt:lpstr>
      <vt:lpstr>DStreams</vt:lpstr>
      <vt:lpstr> DStream transformations</vt:lpstr>
      <vt:lpstr> DStream Transformations</vt:lpstr>
      <vt:lpstr>DStream Window Transformation</vt:lpstr>
      <vt:lpstr>Window Operations - window</vt:lpstr>
      <vt:lpstr>Window Operations - countByWindow</vt:lpstr>
      <vt:lpstr>Window Operations - reduceByWindow</vt:lpstr>
      <vt:lpstr>Window Operations - reduceByKeyAndWindow</vt:lpstr>
      <vt:lpstr>Window Operations - countByValueAndWindow</vt:lpstr>
      <vt:lpstr>Window Operations - updateStateByKey</vt:lpstr>
      <vt:lpstr>Apache Flink</vt:lpstr>
      <vt:lpstr>Flink Architecture</vt:lpstr>
      <vt:lpstr>Flink's Distributed Runtime Environment</vt:lpstr>
      <vt:lpstr>Streaming Data Flow in Flink</vt:lpstr>
      <vt:lpstr>PowerPoint 演示文稿</vt:lpstr>
      <vt:lpstr>Case Study: Real-time Twitter Sentiment Analysis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arshdeep</dc:creator>
  <cp:lastModifiedBy>arshdeep</cp:lastModifiedBy>
  <cp:revision>25</cp:revision>
  <dcterms:created xsi:type="dcterms:W3CDTF">2019-08-16T10:51:20Z</dcterms:created>
  <dcterms:modified xsi:type="dcterms:W3CDTF">2019-08-16T10:51:20Z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1033-11.1.0.8392</vt:lpwstr>
  </property>
</Properties>
</file>